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0" r:id="rId1"/>
    <p:sldMasterId id="2147484154" r:id="rId2"/>
    <p:sldMasterId id="2147484265" r:id="rId3"/>
    <p:sldMasterId id="2147484568" r:id="rId4"/>
    <p:sldMasterId id="2147484604" r:id="rId5"/>
    <p:sldMasterId id="2147484670" r:id="rId6"/>
  </p:sldMasterIdLst>
  <p:notesMasterIdLst>
    <p:notesMasterId r:id="rId45"/>
  </p:notesMasterIdLst>
  <p:sldIdLst>
    <p:sldId id="608" r:id="rId7"/>
    <p:sldId id="609" r:id="rId8"/>
    <p:sldId id="606" r:id="rId9"/>
    <p:sldId id="617" r:id="rId10"/>
    <p:sldId id="618" r:id="rId11"/>
    <p:sldId id="619" r:id="rId12"/>
    <p:sldId id="620" r:id="rId13"/>
    <p:sldId id="656" r:id="rId14"/>
    <p:sldId id="657" r:id="rId15"/>
    <p:sldId id="621" r:id="rId16"/>
    <p:sldId id="646" r:id="rId17"/>
    <p:sldId id="647" r:id="rId18"/>
    <p:sldId id="648" r:id="rId19"/>
    <p:sldId id="433" r:id="rId20"/>
    <p:sldId id="649" r:id="rId21"/>
    <p:sldId id="570" r:id="rId22"/>
    <p:sldId id="642" r:id="rId23"/>
    <p:sldId id="645" r:id="rId24"/>
    <p:sldId id="572" r:id="rId25"/>
    <p:sldId id="573" r:id="rId26"/>
    <p:sldId id="574" r:id="rId27"/>
    <p:sldId id="575" r:id="rId28"/>
    <p:sldId id="576" r:id="rId29"/>
    <p:sldId id="577" r:id="rId30"/>
    <p:sldId id="558" r:id="rId31"/>
    <p:sldId id="650" r:id="rId32"/>
    <p:sldId id="559" r:id="rId33"/>
    <p:sldId id="638" r:id="rId34"/>
    <p:sldId id="627" r:id="rId35"/>
    <p:sldId id="629" r:id="rId36"/>
    <p:sldId id="631" r:id="rId37"/>
    <p:sldId id="633" r:id="rId38"/>
    <p:sldId id="660" r:id="rId39"/>
    <p:sldId id="635" r:id="rId40"/>
    <p:sldId id="658" r:id="rId41"/>
    <p:sldId id="644" r:id="rId42"/>
    <p:sldId id="659" r:id="rId43"/>
    <p:sldId id="625" r:id="rId44"/>
  </p:sldIdLst>
  <p:sldSz cx="9144000" cy="6858000" type="screen4x3"/>
  <p:notesSz cx="6858000" cy="9144000"/>
  <p:custDataLst>
    <p:tags r:id="rId47"/>
  </p:custDataLst>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99"/>
    <a:srgbClr val="0000CC"/>
    <a:srgbClr val="6699FF"/>
    <a:srgbClr val="FFFFCC"/>
    <a:srgbClr val="000000"/>
    <a:srgbClr val="0A85FF"/>
    <a:srgbClr val="C0C0C0"/>
    <a:srgbClr val="FFFF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5408" autoAdjust="0"/>
    <p:restoredTop sz="94660"/>
  </p:normalViewPr>
  <p:slideViewPr>
    <p:cSldViewPr snapToGrid="0">
      <p:cViewPr varScale="1">
        <p:scale>
          <a:sx n="83" d="100"/>
          <a:sy n="83" d="100"/>
        </p:scale>
        <p:origin x="-427" y="-67"/>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tags" Target="tags/tag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wmf"/><Relationship Id="rId1" Type="http://schemas.openxmlformats.org/officeDocument/2006/relationships/image" Target="../media/image15.wmf"/><Relationship Id="rId2"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BBB9126-0DD8-49BE-9FAE-418CDEFB2356}" type="slidenum">
              <a:rPr lang="en-US"/>
              <a:pPr>
                <a:defRPr/>
              </a:pPr>
              <a:t>‹#›</a:t>
            </a:fld>
            <a:endParaRPr lang="en-US"/>
          </a:p>
        </p:txBody>
      </p:sp>
    </p:spTree>
    <p:extLst>
      <p:ext uri="{BB962C8B-B14F-4D97-AF65-F5344CB8AC3E}">
        <p14:creationId xmlns:p14="http://schemas.microsoft.com/office/powerpoint/2010/main" val="1559564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2198D63-FE35-481A-8FA1-BC8DFD545041}" type="slidenum">
              <a:rPr lang="en-US" smtClean="0">
                <a:solidFill>
                  <a:srgbClr val="000000"/>
                </a:solidFill>
              </a:rPr>
              <a:pPr/>
              <a:t>1</a:t>
            </a:fld>
            <a:endParaRPr lang="en-US" smtClean="0">
              <a:solidFill>
                <a:srgbClr val="000000"/>
              </a:solidFill>
            </a:endParaRPr>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122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2198D63-FE35-481A-8FA1-BC8DFD545041}" type="slidenum">
              <a:rPr lang="en-US" smtClean="0">
                <a:solidFill>
                  <a:srgbClr val="000000"/>
                </a:solidFill>
              </a:rPr>
              <a:pPr/>
              <a:t>18</a:t>
            </a:fld>
            <a:endParaRPr lang="en-US" smtClean="0">
              <a:solidFill>
                <a:srgbClr val="000000"/>
              </a:solidFill>
            </a:endParaRPr>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446507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for the more interesting part, the two-</a:t>
            </a:r>
            <a:r>
              <a:rPr lang="en-US" baseline="0" dirty="0" err="1" smtClean="0"/>
              <a:t>qubit</a:t>
            </a:r>
            <a:r>
              <a:rPr lang="en-US" baseline="0" dirty="0" smtClean="0"/>
              <a:t> entangling operations.  The key here is that the ions can talk to each other through their motion and the coulomb interaction.  So to make the spins of the ions talk to each other, we have to couple the spin and the motion.  This can be done using the sideband transitions I just showed using various schemes that I will mention in a bit</a:t>
            </a:r>
            <a:endParaRPr lang="en-US" dirty="0"/>
          </a:p>
        </p:txBody>
      </p:sp>
      <p:sp>
        <p:nvSpPr>
          <p:cNvPr id="4" name="Slide Number Placeholder 3"/>
          <p:cNvSpPr>
            <a:spLocks noGrp="1"/>
          </p:cNvSpPr>
          <p:nvPr>
            <p:ph type="sldNum" sz="quarter" idx="10"/>
          </p:nvPr>
        </p:nvSpPr>
        <p:spPr/>
        <p:txBody>
          <a:bodyPr/>
          <a:lstStyle/>
          <a:p>
            <a:pPr>
              <a:defRPr/>
            </a:pPr>
            <a:fld id="{322C25C9-918E-4B4B-AF55-36DF80D3888A}" type="slidenum">
              <a:rPr lang="en-US" smtClean="0"/>
              <a:pPr>
                <a:defRPr/>
              </a:pPr>
              <a:t>19</a:t>
            </a:fld>
            <a:endParaRPr lang="en-US"/>
          </a:p>
        </p:txBody>
      </p:sp>
    </p:spTree>
    <p:extLst>
      <p:ext uri="{BB962C8B-B14F-4D97-AF65-F5344CB8AC3E}">
        <p14:creationId xmlns:p14="http://schemas.microsoft.com/office/powerpoint/2010/main" val="3403582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But first just to give you a flavor, I’ll describe a simple method that can be used which is to take advantage of the force placed on an ion due to the AC Stark Shift when there is a light intensity gradient. And the size of the AC Stark shift on an ion can depend on what spin state that ion is in.  So imagine I apply a laser beam with an intensity gradient such that the force due to the AC Stark shift on spin 0 ions will be down and will be up for spin 1 ions.  That will displace the 00 state down.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22C25C9-918E-4B4B-AF55-36DF80D3888A}" type="slidenum">
              <a:rPr lang="en-US" smtClean="0"/>
              <a:pPr>
                <a:defRPr/>
              </a:pPr>
              <a:t>20</a:t>
            </a:fld>
            <a:endParaRPr lang="en-US"/>
          </a:p>
        </p:txBody>
      </p:sp>
    </p:spTree>
    <p:extLst>
      <p:ext uri="{BB962C8B-B14F-4D97-AF65-F5344CB8AC3E}">
        <p14:creationId xmlns:p14="http://schemas.microsoft.com/office/powerpoint/2010/main" val="33476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displace</a:t>
            </a:r>
            <a:r>
              <a:rPr lang="en-US" baseline="0" dirty="0" smtClean="0"/>
              <a:t> the 11 ions up.</a:t>
            </a:r>
            <a:endParaRPr lang="en-US" dirty="0"/>
          </a:p>
        </p:txBody>
      </p:sp>
      <p:sp>
        <p:nvSpPr>
          <p:cNvPr id="4" name="Slide Number Placeholder 3"/>
          <p:cNvSpPr>
            <a:spLocks noGrp="1"/>
          </p:cNvSpPr>
          <p:nvPr>
            <p:ph type="sldNum" sz="quarter" idx="10"/>
          </p:nvPr>
        </p:nvSpPr>
        <p:spPr/>
        <p:txBody>
          <a:bodyPr/>
          <a:lstStyle/>
          <a:p>
            <a:pPr>
              <a:defRPr/>
            </a:pPr>
            <a:fld id="{322C25C9-918E-4B4B-AF55-36DF80D3888A}" type="slidenum">
              <a:rPr lang="en-US" smtClean="0"/>
              <a:pPr>
                <a:defRPr/>
              </a:pPr>
              <a:t>21</a:t>
            </a:fld>
            <a:endParaRPr lang="en-US"/>
          </a:p>
        </p:txBody>
      </p:sp>
    </p:spTree>
    <p:extLst>
      <p:ext uri="{BB962C8B-B14F-4D97-AF65-F5344CB8AC3E}">
        <p14:creationId xmlns:p14="http://schemas.microsoft.com/office/powerpoint/2010/main" val="173760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1,0 and 0,1 states will go</a:t>
            </a:r>
            <a:r>
              <a:rPr lang="en-US" baseline="0" dirty="0" smtClean="0"/>
              <a:t> in different directions.</a:t>
            </a:r>
            <a:endParaRPr lang="en-US" dirty="0"/>
          </a:p>
        </p:txBody>
      </p:sp>
      <p:sp>
        <p:nvSpPr>
          <p:cNvPr id="4" name="Slide Number Placeholder 3"/>
          <p:cNvSpPr>
            <a:spLocks noGrp="1"/>
          </p:cNvSpPr>
          <p:nvPr>
            <p:ph type="sldNum" sz="quarter" idx="10"/>
          </p:nvPr>
        </p:nvSpPr>
        <p:spPr/>
        <p:txBody>
          <a:bodyPr/>
          <a:lstStyle/>
          <a:p>
            <a:pPr>
              <a:defRPr/>
            </a:pPr>
            <a:fld id="{322C25C9-918E-4B4B-AF55-36DF80D3888A}" type="slidenum">
              <a:rPr lang="en-US" smtClean="0"/>
              <a:pPr>
                <a:defRPr/>
              </a:pPr>
              <a:t>22</a:t>
            </a:fld>
            <a:endParaRPr lang="en-US"/>
          </a:p>
        </p:txBody>
      </p:sp>
    </p:spTree>
    <p:extLst>
      <p:ext uri="{BB962C8B-B14F-4D97-AF65-F5344CB8AC3E}">
        <p14:creationId xmlns:p14="http://schemas.microsoft.com/office/powerpoint/2010/main" val="308355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two configurations have different energies. So if I apply the force for</a:t>
            </a:r>
            <a:r>
              <a:rPr lang="en-US" baseline="0" dirty="0" smtClean="0"/>
              <a:t> a time t, the 01 and 10 states will acquire a phase difference from the 00 and 11 states.  I can set this phase to be </a:t>
            </a:r>
            <a:r>
              <a:rPr lang="en-US" baseline="0" dirty="0" err="1" smtClean="0"/>
              <a:t>i</a:t>
            </a:r>
            <a:r>
              <a:rPr lang="en-US" baseline="0" dirty="0" smtClean="0"/>
              <a:t> by controlling the time.</a:t>
            </a:r>
            <a:endParaRPr lang="en-US" dirty="0"/>
          </a:p>
        </p:txBody>
      </p:sp>
      <p:sp>
        <p:nvSpPr>
          <p:cNvPr id="4" name="Slide Number Placeholder 3"/>
          <p:cNvSpPr>
            <a:spLocks noGrp="1"/>
          </p:cNvSpPr>
          <p:nvPr>
            <p:ph type="sldNum" sz="quarter" idx="10"/>
          </p:nvPr>
        </p:nvSpPr>
        <p:spPr/>
        <p:txBody>
          <a:bodyPr/>
          <a:lstStyle/>
          <a:p>
            <a:pPr>
              <a:defRPr/>
            </a:pPr>
            <a:fld id="{322C25C9-918E-4B4B-AF55-36DF80D3888A}" type="slidenum">
              <a:rPr lang="en-US" smtClean="0"/>
              <a:pPr>
                <a:defRPr/>
              </a:pPr>
              <a:t>23</a:t>
            </a:fld>
            <a:endParaRPr lang="en-US"/>
          </a:p>
        </p:txBody>
      </p:sp>
    </p:spTree>
    <p:extLst>
      <p:ext uri="{BB962C8B-B14F-4D97-AF65-F5344CB8AC3E}">
        <p14:creationId xmlns:p14="http://schemas.microsoft.com/office/powerpoint/2010/main" val="622224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operation can be used</a:t>
            </a:r>
            <a:r>
              <a:rPr lang="en-US" baseline="0" dirty="0" smtClean="0"/>
              <a:t> to entangle pairs of ions.  In matrix form the operation looks like this.</a:t>
            </a:r>
            <a:endParaRPr lang="en-US" dirty="0"/>
          </a:p>
        </p:txBody>
      </p:sp>
      <p:sp>
        <p:nvSpPr>
          <p:cNvPr id="4" name="Slide Number Placeholder 3"/>
          <p:cNvSpPr>
            <a:spLocks noGrp="1"/>
          </p:cNvSpPr>
          <p:nvPr>
            <p:ph type="sldNum" sz="quarter" idx="10"/>
          </p:nvPr>
        </p:nvSpPr>
        <p:spPr/>
        <p:txBody>
          <a:bodyPr/>
          <a:lstStyle/>
          <a:p>
            <a:pPr>
              <a:defRPr/>
            </a:pPr>
            <a:fld id="{322C25C9-918E-4B4B-AF55-36DF80D3888A}" type="slidenum">
              <a:rPr lang="en-US" smtClean="0"/>
              <a:pPr>
                <a:defRPr/>
              </a:pPr>
              <a:t>24</a:t>
            </a:fld>
            <a:endParaRPr lang="en-US"/>
          </a:p>
        </p:txBody>
      </p:sp>
    </p:spTree>
    <p:extLst>
      <p:ext uri="{BB962C8B-B14F-4D97-AF65-F5344CB8AC3E}">
        <p14:creationId xmlns:p14="http://schemas.microsoft.com/office/powerpoint/2010/main" val="622224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BB9126-0DD8-49BE-9FAE-418CDEFB2356}" type="slidenum">
              <a:rPr lang="en-US" smtClean="0"/>
              <a:pPr>
                <a:defRPr/>
              </a:pPr>
              <a:t>25</a:t>
            </a:fld>
            <a:endParaRPr lang="en-US"/>
          </a:p>
        </p:txBody>
      </p:sp>
    </p:spTree>
    <p:extLst>
      <p:ext uri="{BB962C8B-B14F-4D97-AF65-F5344CB8AC3E}">
        <p14:creationId xmlns:p14="http://schemas.microsoft.com/office/powerpoint/2010/main" val="2917050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a:t>
            </a:r>
            <a:r>
              <a:rPr lang="en-US" baseline="0" dirty="0" smtClean="0"/>
              <a:t> variation same for linear and 2-D</a:t>
            </a:r>
            <a:endParaRPr lang="en-US" dirty="0"/>
          </a:p>
        </p:txBody>
      </p:sp>
      <p:sp>
        <p:nvSpPr>
          <p:cNvPr id="4" name="Slide Number Placeholder 3"/>
          <p:cNvSpPr>
            <a:spLocks noGrp="1"/>
          </p:cNvSpPr>
          <p:nvPr>
            <p:ph type="sldNum" sz="quarter" idx="10"/>
          </p:nvPr>
        </p:nvSpPr>
        <p:spPr/>
        <p:txBody>
          <a:bodyPr/>
          <a:lstStyle/>
          <a:p>
            <a:pPr>
              <a:defRPr/>
            </a:pPr>
            <a:fld id="{1BBB9126-0DD8-49BE-9FAE-418CDEFB2356}" type="slidenum">
              <a:rPr lang="en-US" smtClean="0"/>
              <a:pPr>
                <a:defRPr/>
              </a:pPr>
              <a:t>27</a:t>
            </a:fld>
            <a:endParaRPr lang="en-US"/>
          </a:p>
        </p:txBody>
      </p:sp>
    </p:spTree>
    <p:extLst>
      <p:ext uri="{BB962C8B-B14F-4D97-AF65-F5344CB8AC3E}">
        <p14:creationId xmlns:p14="http://schemas.microsoft.com/office/powerpoint/2010/main" val="3934598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8D895C-8DFC-4C4A-94EB-D79BFDBE6CA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92455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BB9126-0DD8-49BE-9FAE-418CDEFB2356}"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2270267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8D895C-8DFC-4C4A-94EB-D79BFDBE6CA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924550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8D895C-8DFC-4C4A-94EB-D79BFDBE6CA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72124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D895C-8DFC-4C4A-94EB-D79BFDBE6CA8}"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92455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BB9126-0DD8-49BE-9FAE-418CDEFB2356}"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227026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BB9126-0DD8-49BE-9FAE-418CDEFB2356}"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27026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BBB9126-0DD8-49BE-9FAE-418CDEFB2356}"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04239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D5017-14E1-4DFE-BE32-DF65FCE7A8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45452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D5017-14E1-4DFE-BE32-DF65FCE7A8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4545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D5017-14E1-4DFE-BE32-DF65FCE7A82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64545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D5017-14E1-4DFE-BE32-DF65FCE7A82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4545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2198D63-FE35-481A-8FA1-BC8DFD545041}" type="slidenum">
              <a:rPr lang="en-US" smtClean="0">
                <a:solidFill>
                  <a:srgbClr val="000000"/>
                </a:solidFill>
              </a:rPr>
              <a:pPr/>
              <a:t>17</a:t>
            </a:fld>
            <a:endParaRPr lang="en-US" smtClean="0">
              <a:solidFill>
                <a:srgbClr val="000000"/>
              </a:solidFill>
            </a:endParaRPr>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8042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95953-72EA-40AD-BBAE-E9AAFF4B4F12}" type="slidenum">
              <a:rPr lang="en-US"/>
              <a:pPr>
                <a:defRPr/>
              </a:pPr>
              <a:t>‹#›</a:t>
            </a:fld>
            <a:endParaRPr lang="en-US"/>
          </a:p>
        </p:txBody>
      </p:sp>
    </p:spTree>
    <p:extLst>
      <p:ext uri="{BB962C8B-B14F-4D97-AF65-F5344CB8AC3E}">
        <p14:creationId xmlns:p14="http://schemas.microsoft.com/office/powerpoint/2010/main" val="316643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AC83A0-CF92-41F7-BAEB-CF01F3C6014B}" type="slidenum">
              <a:rPr lang="en-US"/>
              <a:pPr>
                <a:defRPr/>
              </a:pPr>
              <a:t>‹#›</a:t>
            </a:fld>
            <a:endParaRPr lang="en-US"/>
          </a:p>
        </p:txBody>
      </p:sp>
    </p:spTree>
    <p:extLst>
      <p:ext uri="{BB962C8B-B14F-4D97-AF65-F5344CB8AC3E}">
        <p14:creationId xmlns:p14="http://schemas.microsoft.com/office/powerpoint/2010/main" val="357776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A4712F-FB78-4A0D-B48E-AFCD102636E2}" type="slidenum">
              <a:rPr lang="en-US"/>
              <a:pPr>
                <a:defRPr/>
              </a:pPr>
              <a:t>‹#›</a:t>
            </a:fld>
            <a:endParaRPr lang="en-US"/>
          </a:p>
        </p:txBody>
      </p:sp>
    </p:spTree>
    <p:extLst>
      <p:ext uri="{BB962C8B-B14F-4D97-AF65-F5344CB8AC3E}">
        <p14:creationId xmlns:p14="http://schemas.microsoft.com/office/powerpoint/2010/main" val="47588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A780D9F-AD95-4CA0-83F4-C247064CD2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447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6C52E7-C28A-4C81-95C9-060BF5BCC4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1629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D0880D-1AE6-4F8E-9DFA-6FAE002318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8064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5A9952F-10A6-4A7A-854F-2656831925A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16370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4171E59-284C-41C0-9C32-6249EC11E6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3263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861051-0518-46D3-8918-5376696CE1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45849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5B5361C-A5D7-4F4C-ADA5-A6AD0B9C59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944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A6971F-EB4E-4490-92FC-F9D47CA489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150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C715C7-B302-4D10-BFEC-65B2FD6259D8}" type="slidenum">
              <a:rPr lang="en-US"/>
              <a:pPr>
                <a:defRPr/>
              </a:pPr>
              <a:t>‹#›</a:t>
            </a:fld>
            <a:endParaRPr lang="en-US"/>
          </a:p>
        </p:txBody>
      </p:sp>
    </p:spTree>
    <p:extLst>
      <p:ext uri="{BB962C8B-B14F-4D97-AF65-F5344CB8AC3E}">
        <p14:creationId xmlns:p14="http://schemas.microsoft.com/office/powerpoint/2010/main" val="2008004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83889F2-B34D-41BF-BFC8-E306752C54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5136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5F1F98-6EDD-4C91-9CF5-042E4DBBFD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2448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E702C1-9F30-4630-B40B-56D1C4DF4E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4001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AA341E6-BF72-4815-A1EB-52356FAB61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90888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Rectangle 3"/>
          <p:cNvSpPr>
            <a:spLocks noGrp="1" noChangeArrowheads="1"/>
          </p:cNvSpPr>
          <p:nvPr>
            <p:ph idx="1"/>
          </p:nvPr>
        </p:nvSpPr>
        <p:spPr bwMode="auto">
          <a:xfrm>
            <a:off x="457200" y="990600"/>
            <a:ext cx="8229600" cy="5135563"/>
          </a:xfrm>
          <a:prstGeom prst="rect">
            <a:avLst/>
          </a:prstGeom>
          <a:noFill/>
          <a:ln w="9525">
            <a:noFill/>
            <a:miter lim="800000"/>
            <a:headEnd/>
            <a:tailEnd/>
          </a:ln>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2"/>
          <p:cNvSpPr>
            <a:spLocks noGrp="1" noChangeArrowheads="1"/>
          </p:cNvSpPr>
          <p:nvPr>
            <p:ph type="title"/>
          </p:nvPr>
        </p:nvSpPr>
        <p:spPr bwMode="auto">
          <a:xfrm>
            <a:off x="1371600" y="228600"/>
            <a:ext cx="7315200" cy="411163"/>
          </a:xfrm>
          <a:prstGeom prst="rect">
            <a:avLst/>
          </a:prstGeom>
          <a:noFill/>
          <a:ln w="9525">
            <a:noFill/>
            <a:miter lim="800000"/>
            <a:headEnd/>
            <a:tailEnd/>
          </a:ln>
          <a:effectLst>
            <a:outerShdw dist="35921" dir="2700000" algn="ctr" rotWithShape="0">
              <a:srgbClr val="000099"/>
            </a:outerShdw>
          </a:effectLst>
        </p:spPr>
        <p:txBody>
          <a:bodyPr/>
          <a:lstStyle/>
          <a:p>
            <a:pPr lvl="0"/>
            <a:r>
              <a:rPr lang="en-US" dirty="0" smtClean="0"/>
              <a:t>Click to edit Master title style</a:t>
            </a:r>
          </a:p>
        </p:txBody>
      </p:sp>
      <p:sp>
        <p:nvSpPr>
          <p:cNvPr id="4" name="Rectangle 4"/>
          <p:cNvSpPr>
            <a:spLocks noGrp="1" noChangeArrowheads="1"/>
          </p:cNvSpPr>
          <p:nvPr>
            <p:ph type="dt" sz="half" idx="10"/>
          </p:nvPr>
        </p:nvSpPr>
        <p:spPr/>
        <p:txBody>
          <a:bodyPr/>
          <a:lstStyle>
            <a:lvl1pPr>
              <a:defRPr/>
            </a:lvl1pPr>
          </a:lstStyle>
          <a:p>
            <a:pPr>
              <a:defRPr/>
            </a:pPr>
            <a:fld id="{ABCD24AB-BC22-4BD9-B38F-AD563DF3C6FB}" type="datetime1">
              <a:rPr lang="en-US"/>
              <a:pPr>
                <a:defRPr/>
              </a:pPr>
              <a:t>11/02/15</a:t>
            </a:fld>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US"/>
              <a:t>Hanneke – SQuInT 2010</a:t>
            </a:r>
          </a:p>
        </p:txBody>
      </p:sp>
      <p:sp>
        <p:nvSpPr>
          <p:cNvPr id="8" name="Rectangle 6"/>
          <p:cNvSpPr>
            <a:spLocks noGrp="1" noChangeArrowheads="1"/>
          </p:cNvSpPr>
          <p:nvPr>
            <p:ph type="sldNum" sz="quarter" idx="12"/>
          </p:nvPr>
        </p:nvSpPr>
        <p:spPr/>
        <p:txBody>
          <a:bodyPr/>
          <a:lstStyle>
            <a:lvl1pPr>
              <a:defRPr/>
            </a:lvl1pPr>
          </a:lstStyle>
          <a:p>
            <a:pPr>
              <a:defRPr/>
            </a:pPr>
            <a:fld id="{C7B2DFA1-7D31-4017-92F7-7AF6C2174CA0}" type="slidenum">
              <a:rPr lang="en-US"/>
              <a:pPr>
                <a:defRPr/>
              </a:pPr>
              <a:t>‹#›</a:t>
            </a:fld>
            <a:endParaRPr lang="en-US"/>
          </a:p>
        </p:txBody>
      </p:sp>
    </p:spTree>
    <p:extLst>
      <p:ext uri="{BB962C8B-B14F-4D97-AF65-F5344CB8AC3E}">
        <p14:creationId xmlns:p14="http://schemas.microsoft.com/office/powerpoint/2010/main" val="634262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460EE2-8601-4B32-992D-BF3AA252F1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3755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DDEF77-F597-40FF-ADA1-7706463AA2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316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8B163-8B6C-4406-A4BD-55273752D7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541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96EB81-987E-4BD7-9A12-35B5ED4C5C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74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62AA3B-6C1D-48D1-AEB7-CA1CC0BBDF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37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7828E4-55A9-4922-9CE8-760423C64768}" type="slidenum">
              <a:rPr lang="en-US"/>
              <a:pPr>
                <a:defRPr/>
              </a:pPr>
              <a:t>‹#›</a:t>
            </a:fld>
            <a:endParaRPr lang="en-US"/>
          </a:p>
        </p:txBody>
      </p:sp>
    </p:spTree>
    <p:extLst>
      <p:ext uri="{BB962C8B-B14F-4D97-AF65-F5344CB8AC3E}">
        <p14:creationId xmlns:p14="http://schemas.microsoft.com/office/powerpoint/2010/main" val="380884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3138F6B-C356-4AA7-9816-68C4BD9C6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4417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35A6E9-B538-4B94-A46C-10EC81AC7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9806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2FDD87-7E02-4E66-B81D-ED14782A8B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634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2F4D16-E97A-4FD2-AB43-194B7AABEB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3661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C7ABCE-E7B4-4B39-8EBB-9BBCA48C35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6070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3921D5-1852-458D-8CEB-61FFCA8E21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8163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C95953-72EA-40AD-BBAE-E9AAFF4B4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2076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C715C7-B302-4D10-BFEC-65B2FD6259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4381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828E4-55A9-4922-9CE8-760423C64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2569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1A2DFB-9F2E-402F-A749-4EEA5D877D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516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1A2DFB-9F2E-402F-A749-4EEA5D877D72}" type="slidenum">
              <a:rPr lang="en-US"/>
              <a:pPr>
                <a:defRPr/>
              </a:pPr>
              <a:t>‹#›</a:t>
            </a:fld>
            <a:endParaRPr lang="en-US"/>
          </a:p>
        </p:txBody>
      </p:sp>
    </p:spTree>
    <p:extLst>
      <p:ext uri="{BB962C8B-B14F-4D97-AF65-F5344CB8AC3E}">
        <p14:creationId xmlns:p14="http://schemas.microsoft.com/office/powerpoint/2010/main" val="17082667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07A7A2-FBBA-4697-86AE-A2606565B6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8501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5573A6-D881-42AE-8FFA-F51DEE58A7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923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56DBCD-2311-4072-BCB1-33267D333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1693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4EDEB8-4B54-44AB-8AC8-2D58190E46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9994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A2BB2B-5D76-43C4-BFCA-FC70719566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49872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C83A0-CF92-41F7-BAEB-CF01F3C601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442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4712F-FB78-4A0D-B48E-AFCD10263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9852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FB9B9D4-FFD0-4794-B8EF-6823C96D689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547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B7C0BD-CA0D-43F1-85E7-B80D648816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5970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6863611-D028-4A2A-A6E1-4DA2F44650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662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07A7A2-FBBA-4697-86AE-A2606565B68A}" type="slidenum">
              <a:rPr lang="en-US"/>
              <a:pPr>
                <a:defRPr/>
              </a:pPr>
              <a:t>‹#›</a:t>
            </a:fld>
            <a:endParaRPr lang="en-US"/>
          </a:p>
        </p:txBody>
      </p:sp>
    </p:spTree>
    <p:extLst>
      <p:ext uri="{BB962C8B-B14F-4D97-AF65-F5344CB8AC3E}">
        <p14:creationId xmlns:p14="http://schemas.microsoft.com/office/powerpoint/2010/main" val="64773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AB1C676-2F76-487F-AE4D-ED6B32D3A6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51360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1E9AAE2-3CAD-4CB2-9F8C-BB5AF07D72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0228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F687F55-3282-499A-B841-78FF976338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36593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AFF41D2-D8CB-49F9-9CC8-28302ACA38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24940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EAD9ED4-8798-45F0-981F-DF6D8DBB00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8137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3C48AB-C3B1-45E6-9E74-B7424927B05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8520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8A3775-B69F-4573-8F03-55DBF39BBA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77887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16708FE-D2FD-4D69-8131-67BB0CE587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6743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C95953-72EA-40AD-BBAE-E9AAFF4B4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571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C715C7-B302-4D10-BFEC-65B2FD6259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316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5573A6-D881-42AE-8FFA-F51DEE58A7BB}" type="slidenum">
              <a:rPr lang="en-US"/>
              <a:pPr>
                <a:defRPr/>
              </a:pPr>
              <a:t>‹#›</a:t>
            </a:fld>
            <a:endParaRPr lang="en-US"/>
          </a:p>
        </p:txBody>
      </p:sp>
    </p:spTree>
    <p:extLst>
      <p:ext uri="{BB962C8B-B14F-4D97-AF65-F5344CB8AC3E}">
        <p14:creationId xmlns:p14="http://schemas.microsoft.com/office/powerpoint/2010/main" val="40196510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7828E4-55A9-4922-9CE8-760423C64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72230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1A2DFB-9F2E-402F-A749-4EEA5D877D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907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07A7A2-FBBA-4697-86AE-A2606565B6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2049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C5573A6-D881-42AE-8FFA-F51DEE58A7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0756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56DBCD-2311-4072-BCB1-33267D3334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63962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4EDEB8-4B54-44AB-8AC8-2D58190E46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0547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A2BB2B-5D76-43C4-BFCA-FC70719566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79666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AC83A0-CF92-41F7-BAEB-CF01F3C601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5491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A4712F-FB78-4A0D-B48E-AFCD10263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0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56DBCD-2311-4072-BCB1-33267D33342B}" type="slidenum">
              <a:rPr lang="en-US"/>
              <a:pPr>
                <a:defRPr/>
              </a:pPr>
              <a:t>‹#›</a:t>
            </a:fld>
            <a:endParaRPr lang="en-US"/>
          </a:p>
        </p:txBody>
      </p:sp>
    </p:spTree>
    <p:extLst>
      <p:ext uri="{BB962C8B-B14F-4D97-AF65-F5344CB8AC3E}">
        <p14:creationId xmlns:p14="http://schemas.microsoft.com/office/powerpoint/2010/main" val="215954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4EDEB8-4B54-44AB-8AC8-2D58190E4655}" type="slidenum">
              <a:rPr lang="en-US"/>
              <a:pPr>
                <a:defRPr/>
              </a:pPr>
              <a:t>‹#›</a:t>
            </a:fld>
            <a:endParaRPr lang="en-US"/>
          </a:p>
        </p:txBody>
      </p:sp>
    </p:spTree>
    <p:extLst>
      <p:ext uri="{BB962C8B-B14F-4D97-AF65-F5344CB8AC3E}">
        <p14:creationId xmlns:p14="http://schemas.microsoft.com/office/powerpoint/2010/main" val="2364156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A2BB2B-5D76-43C4-BFCA-FC70719566C3}" type="slidenum">
              <a:rPr lang="en-US"/>
              <a:pPr>
                <a:defRPr/>
              </a:pPr>
              <a:t>‹#›</a:t>
            </a:fld>
            <a:endParaRPr lang="en-US"/>
          </a:p>
        </p:txBody>
      </p:sp>
    </p:spTree>
    <p:extLst>
      <p:ext uri="{BB962C8B-B14F-4D97-AF65-F5344CB8AC3E}">
        <p14:creationId xmlns:p14="http://schemas.microsoft.com/office/powerpoint/2010/main" val="28956289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F15FD9E-BD34-4349-B15E-6FC2656782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67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Arial" charset="0"/>
            </a:endParaRPr>
          </a:p>
        </p:txBody>
      </p:sp>
      <p:sp>
        <p:nvSpPr>
          <p:cNvPr id="2467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Arial" charset="0"/>
            </a:endParaRPr>
          </a:p>
        </p:txBody>
      </p:sp>
      <p:sp>
        <p:nvSpPr>
          <p:cNvPr id="2467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058A40C-809B-4FA7-9D6C-F62988822724}" type="slidenum">
              <a:rPr lang="en-US">
                <a:solidFill>
                  <a:srgbClr val="000000"/>
                </a:solidFill>
                <a:latin typeface="Arial" charset="0"/>
              </a:rPr>
              <a:pPr/>
              <a:t>‹#›</a:t>
            </a:fld>
            <a:endParaRPr lang="en-US">
              <a:solidFill>
                <a:srgbClr val="000000"/>
              </a:solidFill>
              <a:latin typeface="Arial" charset="0"/>
            </a:endParaRPr>
          </a:p>
        </p:txBody>
      </p:sp>
    </p:spTree>
    <p:extLst>
      <p:ext uri="{BB962C8B-B14F-4D97-AF65-F5344CB8AC3E}">
        <p14:creationId xmlns:p14="http://schemas.microsoft.com/office/powerpoint/2010/main" val="1605055913"/>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61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C44310EF-2B6D-4FAD-995F-966B27FED0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246365"/>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F15FD9E-BD34-4349-B15E-6FC265678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0961060"/>
      </p:ext>
    </p:extLst>
  </p:cSld>
  <p:clrMap bg1="lt1" tx1="dk1" bg2="lt2" tx2="dk2" accent1="accent1" accent2="accent2" accent3="accent3" accent4="accent4" accent5="accent5" accent6="accent6" hlink="hlink" folHlink="folHlink"/>
  <p:sldLayoutIdLst>
    <p:sldLayoutId id="2147484569"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B88FCC5-64F4-49AC-9FEA-76B7EC038C41}" type="slidenum">
              <a:rPr lang="en-US">
                <a:solidFill>
                  <a:srgbClr val="000000"/>
                </a:solidFill>
                <a:latin typeface="Times New Roman" pitchFamily="18" charset="0"/>
              </a:rPr>
              <a:pPr/>
              <a:t>‹#›</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752892971"/>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7F15FD9E-BD34-4349-B15E-6FC265678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0944219"/>
      </p:ext>
    </p:extLst>
  </p:cSld>
  <p:clrMap bg1="lt1" tx1="dk1" bg2="lt2" tx2="dk2" accent1="accent1" accent2="accent2" accent3="accent3" accent4="accent4" accent5="accent5" accent6="accent6" hlink="hlink" folHlink="folHlink"/>
  <p:sldLayoutIdLst>
    <p:sldLayoutId id="2147484671" r:id="rId1"/>
    <p:sldLayoutId id="2147484672" r:id="rId2"/>
    <p:sldLayoutId id="2147484673" r:id="rId3"/>
    <p:sldLayoutId id="2147484674" r:id="rId4"/>
    <p:sldLayoutId id="2147484675" r:id="rId5"/>
    <p:sldLayoutId id="2147484676" r:id="rId6"/>
    <p:sldLayoutId id="2147484677" r:id="rId7"/>
    <p:sldLayoutId id="2147484678" r:id="rId8"/>
    <p:sldLayoutId id="2147484679" r:id="rId9"/>
    <p:sldLayoutId id="2147484680" r:id="rId10"/>
    <p:sldLayoutId id="214748468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1" Type="http://schemas.openxmlformats.org/officeDocument/2006/relationships/tags" Target="../tags/tag2.xml"/><Relationship Id="rId2" Type="http://schemas.openxmlformats.org/officeDocument/2006/relationships/tags" Target="../tags/tag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slideLayout" Target="../slideLayouts/slideLayout24.xml"/><Relationship Id="rId6" Type="http://schemas.openxmlformats.org/officeDocument/2006/relationships/notesSlide" Target="../notesSlides/notesSlide11.xml"/><Relationship Id="rId1" Type="http://schemas.openxmlformats.org/officeDocument/2006/relationships/tags" Target="../tags/tag4.xml"/><Relationship Id="rId2"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3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tags" Target="../tags/tag11.xml"/><Relationship Id="rId5" Type="http://schemas.openxmlformats.org/officeDocument/2006/relationships/slideLayout" Target="../slideLayouts/slideLayout24.xml"/><Relationship Id="rId6" Type="http://schemas.openxmlformats.org/officeDocument/2006/relationships/notesSlide" Target="../notesSlides/notesSlide12.xml"/><Relationship Id="rId1" Type="http://schemas.openxmlformats.org/officeDocument/2006/relationships/tags" Target="../tags/tag8.xml"/><Relationship Id="rId2"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slideLayout" Target="../slideLayouts/slideLayout24.xml"/><Relationship Id="rId6" Type="http://schemas.openxmlformats.org/officeDocument/2006/relationships/notesSlide" Target="../notesSlides/notesSlide13.xml"/><Relationship Id="rId1" Type="http://schemas.openxmlformats.org/officeDocument/2006/relationships/tags" Target="../tags/tag12.xml"/><Relationship Id="rId2"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tags" Target="../tags/tag20.xml"/><Relationship Id="rId6" Type="http://schemas.openxmlformats.org/officeDocument/2006/relationships/slideLayout" Target="../slideLayouts/slideLayout24.xml"/><Relationship Id="rId7" Type="http://schemas.openxmlformats.org/officeDocument/2006/relationships/notesSlide" Target="../notesSlides/notesSlide14.xml"/><Relationship Id="rId1" Type="http://schemas.openxmlformats.org/officeDocument/2006/relationships/tags" Target="../tags/tag16.xml"/><Relationship Id="rId2"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tags" Target="../tags/tag25.xml"/><Relationship Id="rId6" Type="http://schemas.openxmlformats.org/officeDocument/2006/relationships/slideLayout" Target="../slideLayouts/slideLayout24.xml"/><Relationship Id="rId7" Type="http://schemas.openxmlformats.org/officeDocument/2006/relationships/notesSlide" Target="../notesSlides/notesSlide15.xml"/><Relationship Id="rId8" Type="http://schemas.openxmlformats.org/officeDocument/2006/relationships/image" Target="../media/image210.png"/><Relationship Id="rId9" Type="http://schemas.openxmlformats.org/officeDocument/2006/relationships/image" Target="../media/image220.png"/><Relationship Id="rId10" Type="http://schemas.openxmlformats.org/officeDocument/2006/relationships/image" Target="../media/image12.png"/><Relationship Id="rId1" Type="http://schemas.openxmlformats.org/officeDocument/2006/relationships/tags" Target="../tags/tag21.xml"/><Relationship Id="rId2"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notesSlide" Target="../notesSlides/notesSlide16.xml"/><Relationship Id="rId5" Type="http://schemas.openxmlformats.org/officeDocument/2006/relationships/image" Target="../media/image13.png"/><Relationship Id="rId6" Type="http://schemas.openxmlformats.org/officeDocument/2006/relationships/image" Target="../media/image250.png"/><Relationship Id="rId7" Type="http://schemas.openxmlformats.org/officeDocument/2006/relationships/image" Target="../media/image14.png"/><Relationship Id="rId1" Type="http://schemas.openxmlformats.org/officeDocument/2006/relationships/tags" Target="../tags/tag26.xml"/><Relationship Id="rId2"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15.wmf"/><Relationship Id="rId6" Type="http://schemas.openxmlformats.org/officeDocument/2006/relationships/oleObject" Target="../embeddings/oleObject2.bin"/><Relationship Id="rId7" Type="http://schemas.openxmlformats.org/officeDocument/2006/relationships/image" Target="../media/image16.wmf"/><Relationship Id="rId8" Type="http://schemas.openxmlformats.org/officeDocument/2006/relationships/oleObject" Target="../embeddings/oleObject3.bin"/><Relationship Id="rId9" Type="http://schemas.openxmlformats.org/officeDocument/2006/relationships/image" Target="../media/image17.wmf"/><Relationship Id="rId10" Type="http://schemas.openxmlformats.org/officeDocument/2006/relationships/oleObject" Target="../embeddings/oleObject4.bin"/><Relationship Id="rId11" Type="http://schemas.openxmlformats.org/officeDocument/2006/relationships/image" Target="../media/image18.wmf"/><Relationship Id="rId1" Type="http://schemas.openxmlformats.org/officeDocument/2006/relationships/vmlDrawing" Target="../drawings/vmlDrawing1.vml"/><Relationship Id="rId2"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18.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3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7.xml"/><Relationship Id="rId2"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tags" Target="../tags/tag28.xml"/><Relationship Id="rId2"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tags" Target="../tags/tag29.xml"/><Relationship Id="rId2"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35.png"/><Relationship Id="rId5" Type="http://schemas.openxmlformats.org/officeDocument/2006/relationships/image" Target="../media/image37.png"/><Relationship Id="rId1" Type="http://schemas.openxmlformats.org/officeDocument/2006/relationships/tags" Target="../tags/tag30.xml"/><Relationship Id="rId2"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42.png"/><Relationship Id="rId13" Type="http://schemas.openxmlformats.org/officeDocument/2006/relationships/image" Target="../media/image43.png"/><Relationship Id="rId14" Type="http://schemas.openxmlformats.org/officeDocument/2006/relationships/image" Target="../media/image44.jpeg"/><Relationship Id="rId15" Type="http://schemas.openxmlformats.org/officeDocument/2006/relationships/image" Target="../media/image45.jpeg"/><Relationship Id="rId1" Type="http://schemas.openxmlformats.org/officeDocument/2006/relationships/tags" Target="../tags/tag31.xml"/><Relationship Id="rId2" Type="http://schemas.openxmlformats.org/officeDocument/2006/relationships/tags" Target="../tags/tag32.xml"/><Relationship Id="rId3" Type="http://schemas.openxmlformats.org/officeDocument/2006/relationships/tags" Target="../tags/tag33.xml"/><Relationship Id="rId4" Type="http://schemas.openxmlformats.org/officeDocument/2006/relationships/tags" Target="../tags/tag34.xml"/><Relationship Id="rId5" Type="http://schemas.openxmlformats.org/officeDocument/2006/relationships/tags" Target="../tags/tag35.xml"/><Relationship Id="rId6" Type="http://schemas.openxmlformats.org/officeDocument/2006/relationships/tags" Target="../tags/tag36.xml"/><Relationship Id="rId7" Type="http://schemas.openxmlformats.org/officeDocument/2006/relationships/slideLayout" Target="../slideLayouts/slideLayout7.xml"/><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jpe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png"/><Relationship Id="rId8" Type="http://schemas.openxmlformats.org/officeDocument/2006/relationships/image" Target="../media/image52.gif"/><Relationship Id="rId1" Type="http://schemas.openxmlformats.org/officeDocument/2006/relationships/slideLayout" Target="../slideLayouts/slideLayout31.xml"/><Relationship Id="rId2"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8" descr="W4#3_JA_12-16-08_0011.jpg"/>
          <p:cNvPicPr>
            <a:picLocks noChangeAspect="1"/>
          </p:cNvPicPr>
          <p:nvPr/>
        </p:nvPicPr>
        <p:blipFill>
          <a:blip r:embed="rId3" cstate="print"/>
          <a:srcRect l="17448" r="1302" b="18750"/>
          <a:stretch>
            <a:fillRect/>
          </a:stretch>
        </p:blipFill>
        <p:spPr bwMode="auto">
          <a:xfrm>
            <a:off x="0" y="0"/>
            <a:ext cx="9144000" cy="6858000"/>
          </a:xfrm>
          <a:prstGeom prst="rect">
            <a:avLst/>
          </a:prstGeom>
          <a:noFill/>
          <a:ln w="9525">
            <a:noFill/>
            <a:miter lim="800000"/>
            <a:headEnd/>
            <a:tailEnd/>
          </a:ln>
        </p:spPr>
      </p:pic>
      <p:sp>
        <p:nvSpPr>
          <p:cNvPr id="6" name="TextBox 8"/>
          <p:cNvSpPr txBox="1">
            <a:spLocks noChangeArrowheads="1"/>
          </p:cNvSpPr>
          <p:nvPr/>
        </p:nvSpPr>
        <p:spPr bwMode="auto">
          <a:xfrm>
            <a:off x="1804902" y="308610"/>
            <a:ext cx="5307863" cy="1384995"/>
          </a:xfrm>
          <a:prstGeom prst="rect">
            <a:avLst/>
          </a:prstGeom>
          <a:solidFill>
            <a:srgbClr val="FFFFCC"/>
          </a:solidFill>
          <a:ln w="28575">
            <a:solidFill>
              <a:schemeClr val="accent2"/>
            </a:solidFill>
            <a:miter lim="800000"/>
            <a:headEnd/>
            <a:tailEnd/>
          </a:ln>
        </p:spPr>
        <p:txBody>
          <a:bodyPr wrap="none">
            <a:spAutoFit/>
          </a:bodyPr>
          <a:lstStyle/>
          <a:p>
            <a:pPr algn="ctr"/>
            <a:r>
              <a:rPr lang="en-US" sz="3200" dirty="0" smtClean="0">
                <a:solidFill>
                  <a:srgbClr val="000000"/>
                </a:solidFill>
              </a:rPr>
              <a:t>Quantum state manipulation</a:t>
            </a:r>
          </a:p>
          <a:p>
            <a:pPr algn="ctr"/>
            <a:r>
              <a:rPr lang="en-US" sz="3200" dirty="0" smtClean="0">
                <a:solidFill>
                  <a:srgbClr val="000000"/>
                </a:solidFill>
              </a:rPr>
              <a:t>of trapped ions</a:t>
            </a:r>
            <a:endParaRPr lang="en-US" sz="3200" dirty="0">
              <a:solidFill>
                <a:srgbClr val="000000"/>
              </a:solidFill>
            </a:endParaRPr>
          </a:p>
          <a:p>
            <a:pPr algn="ctr"/>
            <a:r>
              <a:rPr lang="en-US" dirty="0">
                <a:solidFill>
                  <a:srgbClr val="000000"/>
                </a:solidFill>
              </a:rPr>
              <a:t>D. J. Wineland, NIST, Boulder, </a:t>
            </a:r>
            <a:r>
              <a:rPr lang="en-US" dirty="0" smtClean="0">
                <a:solidFill>
                  <a:srgbClr val="000000"/>
                </a:solidFill>
              </a:rPr>
              <a:t>Colorado</a:t>
            </a:r>
            <a:endParaRPr lang="en-US" dirty="0">
              <a:solidFill>
                <a:srgbClr val="000000"/>
              </a:solidFill>
            </a:endParaRPr>
          </a:p>
        </p:txBody>
      </p:sp>
    </p:spTree>
    <p:extLst>
      <p:ext uri="{BB962C8B-B14F-4D97-AF65-F5344CB8AC3E}">
        <p14:creationId xmlns:p14="http://schemas.microsoft.com/office/powerpoint/2010/main" val="986180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921311" y="4387167"/>
            <a:ext cx="2270196" cy="2152007"/>
            <a:chOff x="1219200" y="3486793"/>
            <a:chExt cx="2270196" cy="2152007"/>
          </a:xfrm>
        </p:grpSpPr>
        <p:sp>
          <p:nvSpPr>
            <p:cNvPr id="53252" name="Freeform 1028"/>
            <p:cNvSpPr>
              <a:spLocks/>
            </p:cNvSpPr>
            <p:nvPr/>
          </p:nvSpPr>
          <p:spPr bwMode="auto">
            <a:xfrm rot="2675695">
              <a:off x="1219200" y="3534721"/>
              <a:ext cx="1553546" cy="2104079"/>
            </a:xfrm>
            <a:custGeom>
              <a:avLst/>
              <a:gdLst/>
              <a:ahLst/>
              <a:cxnLst>
                <a:cxn ang="0">
                  <a:pos x="2" y="0"/>
                </a:cxn>
                <a:cxn ang="0">
                  <a:pos x="2" y="755"/>
                </a:cxn>
                <a:cxn ang="0">
                  <a:pos x="0" y="755"/>
                </a:cxn>
                <a:cxn ang="0">
                  <a:pos x="0" y="763"/>
                </a:cxn>
                <a:cxn ang="0">
                  <a:pos x="2" y="772"/>
                </a:cxn>
                <a:cxn ang="0">
                  <a:pos x="4" y="780"/>
                </a:cxn>
                <a:cxn ang="0">
                  <a:pos x="12" y="795"/>
                </a:cxn>
                <a:cxn ang="0">
                  <a:pos x="19" y="811"/>
                </a:cxn>
                <a:cxn ang="0">
                  <a:pos x="25" y="818"/>
                </a:cxn>
                <a:cxn ang="0">
                  <a:pos x="33" y="824"/>
                </a:cxn>
                <a:cxn ang="0">
                  <a:pos x="38" y="832"/>
                </a:cxn>
                <a:cxn ang="0">
                  <a:pos x="46" y="840"/>
                </a:cxn>
                <a:cxn ang="0">
                  <a:pos x="56" y="845"/>
                </a:cxn>
                <a:cxn ang="0">
                  <a:pos x="63" y="851"/>
                </a:cxn>
                <a:cxn ang="0">
                  <a:pos x="73" y="859"/>
                </a:cxn>
                <a:cxn ang="0">
                  <a:pos x="85" y="865"/>
                </a:cxn>
                <a:cxn ang="0">
                  <a:pos x="94" y="870"/>
                </a:cxn>
                <a:cxn ang="0">
                  <a:pos x="106" y="874"/>
                </a:cxn>
                <a:cxn ang="0">
                  <a:pos x="129" y="886"/>
                </a:cxn>
                <a:cxn ang="0">
                  <a:pos x="142" y="890"/>
                </a:cxn>
                <a:cxn ang="0">
                  <a:pos x="154" y="893"/>
                </a:cxn>
                <a:cxn ang="0">
                  <a:pos x="181" y="901"/>
                </a:cxn>
                <a:cxn ang="0">
                  <a:pos x="196" y="905"/>
                </a:cxn>
                <a:cxn ang="0">
                  <a:pos x="209" y="909"/>
                </a:cxn>
                <a:cxn ang="0">
                  <a:pos x="240" y="913"/>
                </a:cxn>
                <a:cxn ang="0">
                  <a:pos x="271" y="916"/>
                </a:cxn>
                <a:cxn ang="0">
                  <a:pos x="286" y="918"/>
                </a:cxn>
                <a:cxn ang="0">
                  <a:pos x="303" y="920"/>
                </a:cxn>
                <a:cxn ang="0">
                  <a:pos x="369" y="920"/>
                </a:cxn>
                <a:cxn ang="0">
                  <a:pos x="386" y="918"/>
                </a:cxn>
                <a:cxn ang="0">
                  <a:pos x="417" y="914"/>
                </a:cxn>
                <a:cxn ang="0">
                  <a:pos x="447" y="911"/>
                </a:cxn>
                <a:cxn ang="0">
                  <a:pos x="463" y="909"/>
                </a:cxn>
                <a:cxn ang="0">
                  <a:pos x="476" y="905"/>
                </a:cxn>
                <a:cxn ang="0">
                  <a:pos x="492" y="901"/>
                </a:cxn>
                <a:cxn ang="0">
                  <a:pos x="518" y="893"/>
                </a:cxn>
                <a:cxn ang="0">
                  <a:pos x="530" y="890"/>
                </a:cxn>
                <a:cxn ang="0">
                  <a:pos x="543" y="886"/>
                </a:cxn>
                <a:cxn ang="0">
                  <a:pos x="566" y="874"/>
                </a:cxn>
                <a:cxn ang="0">
                  <a:pos x="578" y="870"/>
                </a:cxn>
                <a:cxn ang="0">
                  <a:pos x="588" y="865"/>
                </a:cxn>
                <a:cxn ang="0">
                  <a:pos x="599" y="859"/>
                </a:cxn>
                <a:cxn ang="0">
                  <a:pos x="609" y="851"/>
                </a:cxn>
                <a:cxn ang="0">
                  <a:pos x="616" y="845"/>
                </a:cxn>
                <a:cxn ang="0">
                  <a:pos x="626" y="840"/>
                </a:cxn>
                <a:cxn ang="0">
                  <a:pos x="634" y="832"/>
                </a:cxn>
                <a:cxn ang="0">
                  <a:pos x="639" y="824"/>
                </a:cxn>
                <a:cxn ang="0">
                  <a:pos x="647" y="818"/>
                </a:cxn>
                <a:cxn ang="0">
                  <a:pos x="653" y="811"/>
                </a:cxn>
                <a:cxn ang="0">
                  <a:pos x="661" y="795"/>
                </a:cxn>
                <a:cxn ang="0">
                  <a:pos x="668" y="780"/>
                </a:cxn>
                <a:cxn ang="0">
                  <a:pos x="670" y="772"/>
                </a:cxn>
                <a:cxn ang="0">
                  <a:pos x="672" y="763"/>
                </a:cxn>
                <a:cxn ang="0">
                  <a:pos x="672" y="755"/>
                </a:cxn>
                <a:cxn ang="0">
                  <a:pos x="672" y="0"/>
                </a:cxn>
                <a:cxn ang="0">
                  <a:pos x="2" y="0"/>
                </a:cxn>
              </a:cxnLst>
              <a:rect l="0" t="0" r="r" b="b"/>
              <a:pathLst>
                <a:path w="672" h="920">
                  <a:moveTo>
                    <a:pt x="2" y="0"/>
                  </a:moveTo>
                  <a:lnTo>
                    <a:pt x="2" y="755"/>
                  </a:lnTo>
                  <a:lnTo>
                    <a:pt x="0" y="755"/>
                  </a:lnTo>
                  <a:lnTo>
                    <a:pt x="0" y="763"/>
                  </a:lnTo>
                  <a:lnTo>
                    <a:pt x="2" y="772"/>
                  </a:lnTo>
                  <a:lnTo>
                    <a:pt x="4" y="780"/>
                  </a:lnTo>
                  <a:lnTo>
                    <a:pt x="12" y="795"/>
                  </a:lnTo>
                  <a:lnTo>
                    <a:pt x="19" y="811"/>
                  </a:lnTo>
                  <a:lnTo>
                    <a:pt x="25" y="818"/>
                  </a:lnTo>
                  <a:lnTo>
                    <a:pt x="33" y="824"/>
                  </a:lnTo>
                  <a:lnTo>
                    <a:pt x="38" y="832"/>
                  </a:lnTo>
                  <a:lnTo>
                    <a:pt x="46" y="840"/>
                  </a:lnTo>
                  <a:lnTo>
                    <a:pt x="56" y="845"/>
                  </a:lnTo>
                  <a:lnTo>
                    <a:pt x="63" y="851"/>
                  </a:lnTo>
                  <a:lnTo>
                    <a:pt x="73" y="859"/>
                  </a:lnTo>
                  <a:lnTo>
                    <a:pt x="85" y="865"/>
                  </a:lnTo>
                  <a:lnTo>
                    <a:pt x="94" y="870"/>
                  </a:lnTo>
                  <a:lnTo>
                    <a:pt x="106" y="874"/>
                  </a:lnTo>
                  <a:lnTo>
                    <a:pt x="129" y="886"/>
                  </a:lnTo>
                  <a:lnTo>
                    <a:pt x="142" y="890"/>
                  </a:lnTo>
                  <a:lnTo>
                    <a:pt x="154" y="893"/>
                  </a:lnTo>
                  <a:lnTo>
                    <a:pt x="181" y="901"/>
                  </a:lnTo>
                  <a:lnTo>
                    <a:pt x="196" y="905"/>
                  </a:lnTo>
                  <a:lnTo>
                    <a:pt x="209" y="909"/>
                  </a:lnTo>
                  <a:lnTo>
                    <a:pt x="240" y="913"/>
                  </a:lnTo>
                  <a:lnTo>
                    <a:pt x="271" y="916"/>
                  </a:lnTo>
                  <a:lnTo>
                    <a:pt x="286" y="918"/>
                  </a:lnTo>
                  <a:lnTo>
                    <a:pt x="303" y="920"/>
                  </a:lnTo>
                  <a:lnTo>
                    <a:pt x="369" y="920"/>
                  </a:lnTo>
                  <a:lnTo>
                    <a:pt x="386" y="918"/>
                  </a:lnTo>
                  <a:lnTo>
                    <a:pt x="417" y="914"/>
                  </a:lnTo>
                  <a:lnTo>
                    <a:pt x="447" y="911"/>
                  </a:lnTo>
                  <a:lnTo>
                    <a:pt x="463" y="909"/>
                  </a:lnTo>
                  <a:lnTo>
                    <a:pt x="476" y="905"/>
                  </a:lnTo>
                  <a:lnTo>
                    <a:pt x="492" y="901"/>
                  </a:lnTo>
                  <a:lnTo>
                    <a:pt x="518" y="893"/>
                  </a:lnTo>
                  <a:lnTo>
                    <a:pt x="530" y="890"/>
                  </a:lnTo>
                  <a:lnTo>
                    <a:pt x="543" y="886"/>
                  </a:lnTo>
                  <a:lnTo>
                    <a:pt x="566" y="874"/>
                  </a:lnTo>
                  <a:lnTo>
                    <a:pt x="578" y="870"/>
                  </a:lnTo>
                  <a:lnTo>
                    <a:pt x="588" y="865"/>
                  </a:lnTo>
                  <a:lnTo>
                    <a:pt x="599" y="859"/>
                  </a:lnTo>
                  <a:lnTo>
                    <a:pt x="609" y="851"/>
                  </a:lnTo>
                  <a:lnTo>
                    <a:pt x="616" y="845"/>
                  </a:lnTo>
                  <a:lnTo>
                    <a:pt x="626" y="840"/>
                  </a:lnTo>
                  <a:lnTo>
                    <a:pt x="634" y="832"/>
                  </a:lnTo>
                  <a:lnTo>
                    <a:pt x="639" y="824"/>
                  </a:lnTo>
                  <a:lnTo>
                    <a:pt x="647" y="818"/>
                  </a:lnTo>
                  <a:lnTo>
                    <a:pt x="653" y="811"/>
                  </a:lnTo>
                  <a:lnTo>
                    <a:pt x="661" y="795"/>
                  </a:lnTo>
                  <a:lnTo>
                    <a:pt x="668" y="780"/>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3" name="Oval 1029"/>
            <p:cNvSpPr>
              <a:spLocks noChangeArrowheads="1"/>
            </p:cNvSpPr>
            <p:nvPr/>
          </p:nvSpPr>
          <p:spPr bwMode="auto">
            <a:xfrm rot="2675695">
              <a:off x="1931041" y="3486793"/>
              <a:ext cx="1558355" cy="766862"/>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53256" name="Freeform 1032"/>
          <p:cNvSpPr>
            <a:spLocks/>
          </p:cNvSpPr>
          <p:nvPr/>
        </p:nvSpPr>
        <p:spPr bwMode="auto">
          <a:xfrm rot="2675695">
            <a:off x="2232413" y="3707717"/>
            <a:ext cx="3097472" cy="1433074"/>
          </a:xfrm>
          <a:custGeom>
            <a:avLst/>
            <a:gdLst/>
            <a:ahLst/>
            <a:cxnLst>
              <a:cxn ang="0">
                <a:pos x="0" y="269"/>
              </a:cxn>
              <a:cxn ang="0">
                <a:pos x="8" y="305"/>
              </a:cxn>
              <a:cxn ang="0">
                <a:pos x="29" y="359"/>
              </a:cxn>
              <a:cxn ang="0">
                <a:pos x="61" y="409"/>
              </a:cxn>
              <a:cxn ang="0">
                <a:pos x="108" y="455"/>
              </a:cxn>
              <a:cxn ang="0">
                <a:pos x="144" y="482"/>
              </a:cxn>
              <a:cxn ang="0">
                <a:pos x="184" y="509"/>
              </a:cxn>
              <a:cxn ang="0">
                <a:pos x="253" y="545"/>
              </a:cxn>
              <a:cxn ang="0">
                <a:pos x="332" y="574"/>
              </a:cxn>
              <a:cxn ang="0">
                <a:pos x="388" y="591"/>
              </a:cxn>
              <a:cxn ang="0">
                <a:pos x="445" y="605"/>
              </a:cxn>
              <a:cxn ang="0">
                <a:pos x="507" y="614"/>
              </a:cxn>
              <a:cxn ang="0">
                <a:pos x="570" y="622"/>
              </a:cxn>
              <a:cxn ang="0">
                <a:pos x="637" y="626"/>
              </a:cxn>
              <a:cxn ang="0">
                <a:pos x="737" y="624"/>
              </a:cxn>
              <a:cxn ang="0">
                <a:pos x="801" y="618"/>
              </a:cxn>
              <a:cxn ang="0">
                <a:pos x="864" y="611"/>
              </a:cxn>
              <a:cxn ang="0">
                <a:pos x="924" y="597"/>
              </a:cxn>
              <a:cxn ang="0">
                <a:pos x="981" y="584"/>
              </a:cxn>
              <a:cxn ang="0">
                <a:pos x="1062" y="555"/>
              </a:cxn>
              <a:cxn ang="0">
                <a:pos x="1133" y="522"/>
              </a:cxn>
              <a:cxn ang="0">
                <a:pos x="1175" y="495"/>
              </a:cxn>
              <a:cxn ang="0">
                <a:pos x="1215" y="468"/>
              </a:cxn>
              <a:cxn ang="0">
                <a:pos x="1263" y="424"/>
              </a:cxn>
              <a:cxn ang="0">
                <a:pos x="1302" y="374"/>
              </a:cxn>
              <a:cxn ang="0">
                <a:pos x="1321" y="340"/>
              </a:cxn>
              <a:cxn ang="0">
                <a:pos x="1336" y="286"/>
              </a:cxn>
              <a:cxn ang="0">
                <a:pos x="1340" y="249"/>
              </a:cxn>
              <a:cxn ang="0">
                <a:pos x="1338" y="19"/>
              </a:cxn>
              <a:cxn ang="0">
                <a:pos x="1332" y="55"/>
              </a:cxn>
              <a:cxn ang="0">
                <a:pos x="1311" y="107"/>
              </a:cxn>
              <a:cxn ang="0">
                <a:pos x="1290" y="142"/>
              </a:cxn>
              <a:cxn ang="0">
                <a:pos x="1263" y="175"/>
              </a:cxn>
              <a:cxn ang="0">
                <a:pos x="1231" y="203"/>
              </a:cxn>
              <a:cxn ang="0">
                <a:pos x="1175" y="246"/>
              </a:cxn>
              <a:cxn ang="0">
                <a:pos x="1133" y="271"/>
              </a:cxn>
              <a:cxn ang="0">
                <a:pos x="1060" y="305"/>
              </a:cxn>
              <a:cxn ang="0">
                <a:pos x="1008" y="322"/>
              </a:cxn>
              <a:cxn ang="0">
                <a:pos x="924" y="347"/>
              </a:cxn>
              <a:cxn ang="0">
                <a:pos x="864" y="359"/>
              </a:cxn>
              <a:cxn ang="0">
                <a:pos x="801" y="367"/>
              </a:cxn>
              <a:cxn ang="0">
                <a:pos x="737" y="372"/>
              </a:cxn>
              <a:cxn ang="0">
                <a:pos x="637" y="374"/>
              </a:cxn>
              <a:cxn ang="0">
                <a:pos x="570" y="370"/>
              </a:cxn>
              <a:cxn ang="0">
                <a:pos x="507" y="363"/>
              </a:cxn>
              <a:cxn ang="0">
                <a:pos x="445" y="353"/>
              </a:cxn>
              <a:cxn ang="0">
                <a:pos x="359" y="332"/>
              </a:cxn>
              <a:cxn ang="0">
                <a:pos x="305" y="315"/>
              </a:cxn>
              <a:cxn ang="0">
                <a:pos x="230" y="282"/>
              </a:cxn>
              <a:cxn ang="0">
                <a:pos x="186" y="259"/>
              </a:cxn>
              <a:cxn ang="0">
                <a:pos x="127" y="219"/>
              </a:cxn>
              <a:cxn ang="0">
                <a:pos x="92" y="190"/>
              </a:cxn>
              <a:cxn ang="0">
                <a:pos x="63" y="157"/>
              </a:cxn>
              <a:cxn ang="0">
                <a:pos x="38" y="125"/>
              </a:cxn>
              <a:cxn ang="0">
                <a:pos x="13" y="73"/>
              </a:cxn>
              <a:cxn ang="0">
                <a:pos x="4" y="36"/>
              </a:cxn>
              <a:cxn ang="0">
                <a:pos x="0" y="0"/>
              </a:cxn>
            </a:cxnLst>
            <a:rect l="0" t="0" r="r" b="b"/>
            <a:pathLst>
              <a:path w="1340" h="626">
                <a:moveTo>
                  <a:pt x="0" y="40"/>
                </a:moveTo>
                <a:lnTo>
                  <a:pt x="0" y="269"/>
                </a:lnTo>
                <a:lnTo>
                  <a:pt x="4" y="286"/>
                </a:lnTo>
                <a:lnTo>
                  <a:pt x="8" y="305"/>
                </a:lnTo>
                <a:lnTo>
                  <a:pt x="19" y="340"/>
                </a:lnTo>
                <a:lnTo>
                  <a:pt x="29" y="359"/>
                </a:lnTo>
                <a:lnTo>
                  <a:pt x="38" y="374"/>
                </a:lnTo>
                <a:lnTo>
                  <a:pt x="61" y="409"/>
                </a:lnTo>
                <a:lnTo>
                  <a:pt x="92" y="440"/>
                </a:lnTo>
                <a:lnTo>
                  <a:pt x="108" y="455"/>
                </a:lnTo>
                <a:lnTo>
                  <a:pt x="125" y="468"/>
                </a:lnTo>
                <a:lnTo>
                  <a:pt x="144" y="482"/>
                </a:lnTo>
                <a:lnTo>
                  <a:pt x="165" y="495"/>
                </a:lnTo>
                <a:lnTo>
                  <a:pt x="184" y="509"/>
                </a:lnTo>
                <a:lnTo>
                  <a:pt x="207" y="522"/>
                </a:lnTo>
                <a:lnTo>
                  <a:pt x="253" y="545"/>
                </a:lnTo>
                <a:lnTo>
                  <a:pt x="278" y="555"/>
                </a:lnTo>
                <a:lnTo>
                  <a:pt x="332" y="574"/>
                </a:lnTo>
                <a:lnTo>
                  <a:pt x="359" y="584"/>
                </a:lnTo>
                <a:lnTo>
                  <a:pt x="388" y="591"/>
                </a:lnTo>
                <a:lnTo>
                  <a:pt x="417" y="597"/>
                </a:lnTo>
                <a:lnTo>
                  <a:pt x="445" y="605"/>
                </a:lnTo>
                <a:lnTo>
                  <a:pt x="476" y="611"/>
                </a:lnTo>
                <a:lnTo>
                  <a:pt x="507" y="614"/>
                </a:lnTo>
                <a:lnTo>
                  <a:pt x="540" y="618"/>
                </a:lnTo>
                <a:lnTo>
                  <a:pt x="570" y="622"/>
                </a:lnTo>
                <a:lnTo>
                  <a:pt x="603" y="624"/>
                </a:lnTo>
                <a:lnTo>
                  <a:pt x="637" y="626"/>
                </a:lnTo>
                <a:lnTo>
                  <a:pt x="703" y="626"/>
                </a:lnTo>
                <a:lnTo>
                  <a:pt x="737" y="624"/>
                </a:lnTo>
                <a:lnTo>
                  <a:pt x="770" y="622"/>
                </a:lnTo>
                <a:lnTo>
                  <a:pt x="801" y="618"/>
                </a:lnTo>
                <a:lnTo>
                  <a:pt x="833" y="614"/>
                </a:lnTo>
                <a:lnTo>
                  <a:pt x="864" y="611"/>
                </a:lnTo>
                <a:lnTo>
                  <a:pt x="895" y="605"/>
                </a:lnTo>
                <a:lnTo>
                  <a:pt x="924" y="597"/>
                </a:lnTo>
                <a:lnTo>
                  <a:pt x="952" y="591"/>
                </a:lnTo>
                <a:lnTo>
                  <a:pt x="981" y="584"/>
                </a:lnTo>
                <a:lnTo>
                  <a:pt x="1035" y="564"/>
                </a:lnTo>
                <a:lnTo>
                  <a:pt x="1062" y="555"/>
                </a:lnTo>
                <a:lnTo>
                  <a:pt x="1087" y="545"/>
                </a:lnTo>
                <a:lnTo>
                  <a:pt x="1133" y="522"/>
                </a:lnTo>
                <a:lnTo>
                  <a:pt x="1156" y="509"/>
                </a:lnTo>
                <a:lnTo>
                  <a:pt x="1175" y="495"/>
                </a:lnTo>
                <a:lnTo>
                  <a:pt x="1196" y="482"/>
                </a:lnTo>
                <a:lnTo>
                  <a:pt x="1215" y="468"/>
                </a:lnTo>
                <a:lnTo>
                  <a:pt x="1233" y="455"/>
                </a:lnTo>
                <a:lnTo>
                  <a:pt x="1263" y="424"/>
                </a:lnTo>
                <a:lnTo>
                  <a:pt x="1279" y="409"/>
                </a:lnTo>
                <a:lnTo>
                  <a:pt x="1302" y="374"/>
                </a:lnTo>
                <a:lnTo>
                  <a:pt x="1311" y="359"/>
                </a:lnTo>
                <a:lnTo>
                  <a:pt x="1321" y="340"/>
                </a:lnTo>
                <a:lnTo>
                  <a:pt x="1332" y="305"/>
                </a:lnTo>
                <a:lnTo>
                  <a:pt x="1336" y="286"/>
                </a:lnTo>
                <a:lnTo>
                  <a:pt x="1340" y="269"/>
                </a:lnTo>
                <a:lnTo>
                  <a:pt x="1340" y="249"/>
                </a:lnTo>
                <a:lnTo>
                  <a:pt x="1340" y="0"/>
                </a:lnTo>
                <a:lnTo>
                  <a:pt x="1338" y="19"/>
                </a:lnTo>
                <a:lnTo>
                  <a:pt x="1336" y="36"/>
                </a:lnTo>
                <a:lnTo>
                  <a:pt x="1332" y="55"/>
                </a:lnTo>
                <a:lnTo>
                  <a:pt x="1327" y="73"/>
                </a:lnTo>
                <a:lnTo>
                  <a:pt x="1311" y="107"/>
                </a:lnTo>
                <a:lnTo>
                  <a:pt x="1302" y="125"/>
                </a:lnTo>
                <a:lnTo>
                  <a:pt x="1290" y="142"/>
                </a:lnTo>
                <a:lnTo>
                  <a:pt x="1277" y="157"/>
                </a:lnTo>
                <a:lnTo>
                  <a:pt x="1263" y="175"/>
                </a:lnTo>
                <a:lnTo>
                  <a:pt x="1248" y="190"/>
                </a:lnTo>
                <a:lnTo>
                  <a:pt x="1231" y="203"/>
                </a:lnTo>
                <a:lnTo>
                  <a:pt x="1213" y="219"/>
                </a:lnTo>
                <a:lnTo>
                  <a:pt x="1175" y="246"/>
                </a:lnTo>
                <a:lnTo>
                  <a:pt x="1154" y="259"/>
                </a:lnTo>
                <a:lnTo>
                  <a:pt x="1133" y="271"/>
                </a:lnTo>
                <a:lnTo>
                  <a:pt x="1110" y="282"/>
                </a:lnTo>
                <a:lnTo>
                  <a:pt x="1060" y="305"/>
                </a:lnTo>
                <a:lnTo>
                  <a:pt x="1035" y="315"/>
                </a:lnTo>
                <a:lnTo>
                  <a:pt x="1008" y="322"/>
                </a:lnTo>
                <a:lnTo>
                  <a:pt x="981" y="332"/>
                </a:lnTo>
                <a:lnTo>
                  <a:pt x="924" y="347"/>
                </a:lnTo>
                <a:lnTo>
                  <a:pt x="895" y="353"/>
                </a:lnTo>
                <a:lnTo>
                  <a:pt x="864" y="359"/>
                </a:lnTo>
                <a:lnTo>
                  <a:pt x="833" y="363"/>
                </a:lnTo>
                <a:lnTo>
                  <a:pt x="801" y="367"/>
                </a:lnTo>
                <a:lnTo>
                  <a:pt x="770" y="370"/>
                </a:lnTo>
                <a:lnTo>
                  <a:pt x="737" y="372"/>
                </a:lnTo>
                <a:lnTo>
                  <a:pt x="703" y="374"/>
                </a:lnTo>
                <a:lnTo>
                  <a:pt x="637" y="374"/>
                </a:lnTo>
                <a:lnTo>
                  <a:pt x="603" y="372"/>
                </a:lnTo>
                <a:lnTo>
                  <a:pt x="570" y="370"/>
                </a:lnTo>
                <a:lnTo>
                  <a:pt x="540" y="367"/>
                </a:lnTo>
                <a:lnTo>
                  <a:pt x="507" y="363"/>
                </a:lnTo>
                <a:lnTo>
                  <a:pt x="476" y="359"/>
                </a:lnTo>
                <a:lnTo>
                  <a:pt x="445" y="353"/>
                </a:lnTo>
                <a:lnTo>
                  <a:pt x="417" y="347"/>
                </a:lnTo>
                <a:lnTo>
                  <a:pt x="359" y="332"/>
                </a:lnTo>
                <a:lnTo>
                  <a:pt x="332" y="322"/>
                </a:lnTo>
                <a:lnTo>
                  <a:pt x="305" y="315"/>
                </a:lnTo>
                <a:lnTo>
                  <a:pt x="280" y="305"/>
                </a:lnTo>
                <a:lnTo>
                  <a:pt x="230" y="282"/>
                </a:lnTo>
                <a:lnTo>
                  <a:pt x="207" y="271"/>
                </a:lnTo>
                <a:lnTo>
                  <a:pt x="186" y="259"/>
                </a:lnTo>
                <a:lnTo>
                  <a:pt x="165" y="246"/>
                </a:lnTo>
                <a:lnTo>
                  <a:pt x="127" y="219"/>
                </a:lnTo>
                <a:lnTo>
                  <a:pt x="109" y="203"/>
                </a:lnTo>
                <a:lnTo>
                  <a:pt x="92" y="190"/>
                </a:lnTo>
                <a:lnTo>
                  <a:pt x="77" y="175"/>
                </a:lnTo>
                <a:lnTo>
                  <a:pt x="63" y="157"/>
                </a:lnTo>
                <a:lnTo>
                  <a:pt x="50" y="142"/>
                </a:lnTo>
                <a:lnTo>
                  <a:pt x="38" y="125"/>
                </a:lnTo>
                <a:lnTo>
                  <a:pt x="29" y="107"/>
                </a:lnTo>
                <a:lnTo>
                  <a:pt x="13" y="73"/>
                </a:lnTo>
                <a:lnTo>
                  <a:pt x="8" y="55"/>
                </a:lnTo>
                <a:lnTo>
                  <a:pt x="4" y="36"/>
                </a:lnTo>
                <a:lnTo>
                  <a:pt x="2" y="19"/>
                </a:lnTo>
                <a:lnTo>
                  <a:pt x="0" y="0"/>
                </a:lnTo>
                <a:lnTo>
                  <a:pt x="0" y="4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4" name="Oval 1030"/>
          <p:cNvSpPr>
            <a:spLocks noChangeArrowheads="1"/>
          </p:cNvSpPr>
          <p:nvPr/>
        </p:nvSpPr>
        <p:spPr bwMode="auto">
          <a:xfrm rot="2675695">
            <a:off x="2747055" y="3041505"/>
            <a:ext cx="3102281" cy="1730233"/>
          </a:xfrm>
          <a:prstGeom prst="ellipse">
            <a:avLst/>
          </a:prstGeom>
          <a:solidFill>
            <a:schemeClr val="accent4">
              <a:lumMod val="50000"/>
              <a:lumOff val="50000"/>
            </a:schemeClr>
          </a:solidFill>
          <a:ln w="12700">
            <a:solidFill>
              <a:schemeClr val="tx1"/>
            </a:solidFill>
            <a:round/>
            <a:headEnd/>
            <a:tailEnd/>
          </a:ln>
        </p:spPr>
        <p:txBody>
          <a:bodyPr/>
          <a:lstStyle/>
          <a:p>
            <a:endParaRPr lang="en-US">
              <a:solidFill>
                <a:srgbClr val="000000"/>
              </a:solidFill>
            </a:endParaRPr>
          </a:p>
        </p:txBody>
      </p:sp>
      <p:sp>
        <p:nvSpPr>
          <p:cNvPr id="53261" name="Text Box 1037"/>
          <p:cNvSpPr txBox="1">
            <a:spLocks noChangeArrowheads="1"/>
          </p:cNvSpPr>
          <p:nvPr/>
        </p:nvSpPr>
        <p:spPr bwMode="auto">
          <a:xfrm>
            <a:off x="5300129" y="5319313"/>
            <a:ext cx="1326004" cy="584775"/>
          </a:xfrm>
          <a:prstGeom prst="rect">
            <a:avLst/>
          </a:prstGeom>
          <a:noFill/>
          <a:ln w="9525">
            <a:noFill/>
            <a:miter lim="800000"/>
            <a:headEnd/>
            <a:tailEnd/>
          </a:ln>
          <a:effectLst/>
        </p:spPr>
        <p:txBody>
          <a:bodyPr wrap="none">
            <a:spAutoFit/>
          </a:bodyPr>
          <a:lstStyle/>
          <a:p>
            <a:r>
              <a:rPr lang="en-US" sz="3200" baseline="30000" dirty="0">
                <a:solidFill>
                  <a:srgbClr val="000000"/>
                </a:solidFill>
                <a:latin typeface="Arial"/>
                <a:cs typeface="Times New Roman" pitchFamily="18" charset="0"/>
              </a:rPr>
              <a:t>199</a:t>
            </a:r>
            <a:r>
              <a:rPr lang="en-US" sz="3200" dirty="0">
                <a:solidFill>
                  <a:srgbClr val="000000"/>
                </a:solidFill>
                <a:latin typeface="Arial"/>
                <a:cs typeface="Times New Roman" pitchFamily="18" charset="0"/>
              </a:rPr>
              <a:t>Hg</a:t>
            </a:r>
            <a:r>
              <a:rPr lang="en-US" sz="3200" baseline="30000" dirty="0">
                <a:solidFill>
                  <a:srgbClr val="000000"/>
                </a:solidFill>
                <a:latin typeface="Arial"/>
                <a:cs typeface="Times New Roman" pitchFamily="18" charset="0"/>
              </a:rPr>
              <a:t>+</a:t>
            </a:r>
            <a:endParaRPr lang="en-US" sz="3200" dirty="0">
              <a:solidFill>
                <a:srgbClr val="000000"/>
              </a:solidFill>
              <a:latin typeface="Arial"/>
            </a:endParaRPr>
          </a:p>
        </p:txBody>
      </p:sp>
      <p:sp>
        <p:nvSpPr>
          <p:cNvPr id="53255" name="Oval 1031"/>
          <p:cNvSpPr>
            <a:spLocks noChangeArrowheads="1"/>
          </p:cNvSpPr>
          <p:nvPr/>
        </p:nvSpPr>
        <p:spPr bwMode="auto">
          <a:xfrm rot="2675695">
            <a:off x="3468516" y="3539966"/>
            <a:ext cx="1558355" cy="829170"/>
          </a:xfrm>
          <a:prstGeom prst="ellipse">
            <a:avLst/>
          </a:prstGeom>
          <a:solidFill>
            <a:srgbClr val="DDDDDD"/>
          </a:solidFill>
          <a:ln w="12700">
            <a:solidFill>
              <a:schemeClr val="tx1"/>
            </a:solidFill>
            <a:round/>
            <a:headEnd/>
            <a:tailEnd/>
          </a:ln>
        </p:spPr>
        <p:txBody>
          <a:bodyPr/>
          <a:lstStyle/>
          <a:p>
            <a:endParaRPr lang="en-US">
              <a:solidFill>
                <a:srgbClr val="000000"/>
              </a:solidFill>
            </a:endParaRPr>
          </a:p>
        </p:txBody>
      </p:sp>
      <p:grpSp>
        <p:nvGrpSpPr>
          <p:cNvPr id="34" name="Group 33"/>
          <p:cNvGrpSpPr/>
          <p:nvPr/>
        </p:nvGrpSpPr>
        <p:grpSpPr>
          <a:xfrm>
            <a:off x="4457683" y="1803888"/>
            <a:ext cx="2284626" cy="2180764"/>
            <a:chOff x="4268574" y="381000"/>
            <a:chExt cx="2284626" cy="2180764"/>
          </a:xfrm>
        </p:grpSpPr>
        <p:sp>
          <p:nvSpPr>
            <p:cNvPr id="53257" name="Freeform 1033"/>
            <p:cNvSpPr>
              <a:spLocks/>
            </p:cNvSpPr>
            <p:nvPr/>
          </p:nvSpPr>
          <p:spPr bwMode="auto">
            <a:xfrm rot="2675695">
              <a:off x="4268574" y="448100"/>
              <a:ext cx="1553546" cy="2113664"/>
            </a:xfrm>
            <a:custGeom>
              <a:avLst/>
              <a:gdLst/>
              <a:ahLst/>
              <a:cxnLst>
                <a:cxn ang="0">
                  <a:pos x="2" y="0"/>
                </a:cxn>
                <a:cxn ang="0">
                  <a:pos x="2" y="757"/>
                </a:cxn>
                <a:cxn ang="0">
                  <a:pos x="0" y="755"/>
                </a:cxn>
                <a:cxn ang="0">
                  <a:pos x="0" y="763"/>
                </a:cxn>
                <a:cxn ang="0">
                  <a:pos x="2" y="772"/>
                </a:cxn>
                <a:cxn ang="0">
                  <a:pos x="6" y="788"/>
                </a:cxn>
                <a:cxn ang="0">
                  <a:pos x="14" y="803"/>
                </a:cxn>
                <a:cxn ang="0">
                  <a:pos x="25" y="818"/>
                </a:cxn>
                <a:cxn ang="0">
                  <a:pos x="31" y="826"/>
                </a:cxn>
                <a:cxn ang="0">
                  <a:pos x="38" y="832"/>
                </a:cxn>
                <a:cxn ang="0">
                  <a:pos x="46" y="839"/>
                </a:cxn>
                <a:cxn ang="0">
                  <a:pos x="54" y="845"/>
                </a:cxn>
                <a:cxn ang="0">
                  <a:pos x="63" y="853"/>
                </a:cxn>
                <a:cxn ang="0">
                  <a:pos x="83" y="864"/>
                </a:cxn>
                <a:cxn ang="0">
                  <a:pos x="92" y="870"/>
                </a:cxn>
                <a:cxn ang="0">
                  <a:pos x="115" y="882"/>
                </a:cxn>
                <a:cxn ang="0">
                  <a:pos x="127" y="886"/>
                </a:cxn>
                <a:cxn ang="0">
                  <a:pos x="140" y="891"/>
                </a:cxn>
                <a:cxn ang="0">
                  <a:pos x="167" y="899"/>
                </a:cxn>
                <a:cxn ang="0">
                  <a:pos x="194" y="907"/>
                </a:cxn>
                <a:cxn ang="0">
                  <a:pos x="209" y="911"/>
                </a:cxn>
                <a:cxn ang="0">
                  <a:pos x="223" y="912"/>
                </a:cxn>
                <a:cxn ang="0">
                  <a:pos x="254" y="916"/>
                </a:cxn>
                <a:cxn ang="0">
                  <a:pos x="271" y="918"/>
                </a:cxn>
                <a:cxn ang="0">
                  <a:pos x="286" y="920"/>
                </a:cxn>
                <a:cxn ang="0">
                  <a:pos x="303" y="922"/>
                </a:cxn>
                <a:cxn ang="0">
                  <a:pos x="369" y="922"/>
                </a:cxn>
                <a:cxn ang="0">
                  <a:pos x="386" y="920"/>
                </a:cxn>
                <a:cxn ang="0">
                  <a:pos x="401" y="918"/>
                </a:cxn>
                <a:cxn ang="0">
                  <a:pos x="419" y="916"/>
                </a:cxn>
                <a:cxn ang="0">
                  <a:pos x="449" y="912"/>
                </a:cxn>
                <a:cxn ang="0">
                  <a:pos x="463" y="911"/>
                </a:cxn>
                <a:cxn ang="0">
                  <a:pos x="478" y="907"/>
                </a:cxn>
                <a:cxn ang="0">
                  <a:pos x="505" y="899"/>
                </a:cxn>
                <a:cxn ang="0">
                  <a:pos x="532" y="891"/>
                </a:cxn>
                <a:cxn ang="0">
                  <a:pos x="545" y="886"/>
                </a:cxn>
                <a:cxn ang="0">
                  <a:pos x="557" y="882"/>
                </a:cxn>
                <a:cxn ang="0">
                  <a:pos x="580" y="870"/>
                </a:cxn>
                <a:cxn ang="0">
                  <a:pos x="599" y="859"/>
                </a:cxn>
                <a:cxn ang="0">
                  <a:pos x="609" y="853"/>
                </a:cxn>
                <a:cxn ang="0">
                  <a:pos x="618" y="845"/>
                </a:cxn>
                <a:cxn ang="0">
                  <a:pos x="626" y="839"/>
                </a:cxn>
                <a:cxn ang="0">
                  <a:pos x="634" y="832"/>
                </a:cxn>
                <a:cxn ang="0">
                  <a:pos x="641" y="826"/>
                </a:cxn>
                <a:cxn ang="0">
                  <a:pos x="653" y="811"/>
                </a:cxn>
                <a:cxn ang="0">
                  <a:pos x="659" y="803"/>
                </a:cxn>
                <a:cxn ang="0">
                  <a:pos x="666" y="788"/>
                </a:cxn>
                <a:cxn ang="0">
                  <a:pos x="670" y="772"/>
                </a:cxn>
                <a:cxn ang="0">
                  <a:pos x="672" y="763"/>
                </a:cxn>
                <a:cxn ang="0">
                  <a:pos x="672" y="755"/>
                </a:cxn>
                <a:cxn ang="0">
                  <a:pos x="672" y="0"/>
                </a:cxn>
                <a:cxn ang="0">
                  <a:pos x="2" y="0"/>
                </a:cxn>
              </a:cxnLst>
              <a:rect l="0" t="0" r="r" b="b"/>
              <a:pathLst>
                <a:path w="672" h="922">
                  <a:moveTo>
                    <a:pt x="2" y="0"/>
                  </a:moveTo>
                  <a:lnTo>
                    <a:pt x="2" y="757"/>
                  </a:lnTo>
                  <a:lnTo>
                    <a:pt x="0" y="755"/>
                  </a:lnTo>
                  <a:lnTo>
                    <a:pt x="0" y="763"/>
                  </a:lnTo>
                  <a:lnTo>
                    <a:pt x="2" y="772"/>
                  </a:lnTo>
                  <a:lnTo>
                    <a:pt x="6" y="788"/>
                  </a:lnTo>
                  <a:lnTo>
                    <a:pt x="14" y="803"/>
                  </a:lnTo>
                  <a:lnTo>
                    <a:pt x="25" y="818"/>
                  </a:lnTo>
                  <a:lnTo>
                    <a:pt x="31" y="826"/>
                  </a:lnTo>
                  <a:lnTo>
                    <a:pt x="38" y="832"/>
                  </a:lnTo>
                  <a:lnTo>
                    <a:pt x="46" y="839"/>
                  </a:lnTo>
                  <a:lnTo>
                    <a:pt x="54" y="845"/>
                  </a:lnTo>
                  <a:lnTo>
                    <a:pt x="63" y="853"/>
                  </a:lnTo>
                  <a:lnTo>
                    <a:pt x="83" y="864"/>
                  </a:lnTo>
                  <a:lnTo>
                    <a:pt x="92" y="870"/>
                  </a:lnTo>
                  <a:lnTo>
                    <a:pt x="115" y="882"/>
                  </a:lnTo>
                  <a:lnTo>
                    <a:pt x="127" y="886"/>
                  </a:lnTo>
                  <a:lnTo>
                    <a:pt x="140" y="891"/>
                  </a:lnTo>
                  <a:lnTo>
                    <a:pt x="167" y="899"/>
                  </a:lnTo>
                  <a:lnTo>
                    <a:pt x="194" y="907"/>
                  </a:lnTo>
                  <a:lnTo>
                    <a:pt x="209" y="911"/>
                  </a:lnTo>
                  <a:lnTo>
                    <a:pt x="223" y="912"/>
                  </a:lnTo>
                  <a:lnTo>
                    <a:pt x="254" y="916"/>
                  </a:lnTo>
                  <a:lnTo>
                    <a:pt x="271" y="918"/>
                  </a:lnTo>
                  <a:lnTo>
                    <a:pt x="286" y="920"/>
                  </a:lnTo>
                  <a:lnTo>
                    <a:pt x="303" y="922"/>
                  </a:lnTo>
                  <a:lnTo>
                    <a:pt x="369" y="922"/>
                  </a:lnTo>
                  <a:lnTo>
                    <a:pt x="386" y="920"/>
                  </a:lnTo>
                  <a:lnTo>
                    <a:pt x="401" y="918"/>
                  </a:lnTo>
                  <a:lnTo>
                    <a:pt x="419" y="916"/>
                  </a:lnTo>
                  <a:lnTo>
                    <a:pt x="449" y="912"/>
                  </a:lnTo>
                  <a:lnTo>
                    <a:pt x="463" y="911"/>
                  </a:lnTo>
                  <a:lnTo>
                    <a:pt x="478" y="907"/>
                  </a:lnTo>
                  <a:lnTo>
                    <a:pt x="505" y="899"/>
                  </a:lnTo>
                  <a:lnTo>
                    <a:pt x="532" y="891"/>
                  </a:lnTo>
                  <a:lnTo>
                    <a:pt x="545" y="886"/>
                  </a:lnTo>
                  <a:lnTo>
                    <a:pt x="557" y="882"/>
                  </a:lnTo>
                  <a:lnTo>
                    <a:pt x="580" y="870"/>
                  </a:lnTo>
                  <a:lnTo>
                    <a:pt x="599" y="859"/>
                  </a:lnTo>
                  <a:lnTo>
                    <a:pt x="609" y="853"/>
                  </a:lnTo>
                  <a:lnTo>
                    <a:pt x="618" y="845"/>
                  </a:lnTo>
                  <a:lnTo>
                    <a:pt x="626" y="839"/>
                  </a:lnTo>
                  <a:lnTo>
                    <a:pt x="634" y="832"/>
                  </a:lnTo>
                  <a:lnTo>
                    <a:pt x="641" y="826"/>
                  </a:lnTo>
                  <a:lnTo>
                    <a:pt x="653" y="811"/>
                  </a:lnTo>
                  <a:lnTo>
                    <a:pt x="659" y="803"/>
                  </a:lnTo>
                  <a:lnTo>
                    <a:pt x="666" y="788"/>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8" name="Oval 1034"/>
            <p:cNvSpPr>
              <a:spLocks noChangeArrowheads="1"/>
            </p:cNvSpPr>
            <p:nvPr/>
          </p:nvSpPr>
          <p:spPr bwMode="auto">
            <a:xfrm rot="2675695">
              <a:off x="4994845" y="381000"/>
              <a:ext cx="1558355" cy="771655"/>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53259" name="Freeform 1035"/>
          <p:cNvSpPr>
            <a:spLocks/>
          </p:cNvSpPr>
          <p:nvPr/>
        </p:nvSpPr>
        <p:spPr bwMode="auto">
          <a:xfrm rot="2675695">
            <a:off x="3454086" y="3956947"/>
            <a:ext cx="1250532" cy="335502"/>
          </a:xfrm>
          <a:custGeom>
            <a:avLst/>
            <a:gdLst/>
            <a:ahLst/>
            <a:cxnLst>
              <a:cxn ang="0">
                <a:pos x="528" y="66"/>
              </a:cxn>
              <a:cxn ang="0">
                <a:pos x="515" y="58"/>
              </a:cxn>
              <a:cxn ang="0">
                <a:pos x="501" y="50"/>
              </a:cxn>
              <a:cxn ang="0">
                <a:pos x="488" y="42"/>
              </a:cxn>
              <a:cxn ang="0">
                <a:pos x="465" y="33"/>
              </a:cxn>
              <a:cxn ang="0">
                <a:pos x="442" y="25"/>
              </a:cxn>
              <a:cxn ang="0">
                <a:pos x="417" y="17"/>
              </a:cxn>
              <a:cxn ang="0">
                <a:pos x="382" y="10"/>
              </a:cxn>
              <a:cxn ang="0">
                <a:pos x="356" y="6"/>
              </a:cxn>
              <a:cxn ang="0">
                <a:pos x="338" y="4"/>
              </a:cxn>
              <a:cxn ang="0">
                <a:pos x="309" y="2"/>
              </a:cxn>
              <a:cxn ang="0">
                <a:pos x="242" y="0"/>
              </a:cxn>
              <a:cxn ang="0">
                <a:pos x="213" y="2"/>
              </a:cxn>
              <a:cxn ang="0">
                <a:pos x="194" y="4"/>
              </a:cxn>
              <a:cxn ang="0">
                <a:pos x="167" y="10"/>
              </a:cxn>
              <a:cxn ang="0">
                <a:pos x="141" y="14"/>
              </a:cxn>
              <a:cxn ang="0">
                <a:pos x="116" y="21"/>
              </a:cxn>
              <a:cxn ang="0">
                <a:pos x="93" y="29"/>
              </a:cxn>
              <a:cxn ang="0">
                <a:pos x="62" y="41"/>
              </a:cxn>
              <a:cxn ang="0">
                <a:pos x="46" y="46"/>
              </a:cxn>
              <a:cxn ang="0">
                <a:pos x="33" y="54"/>
              </a:cxn>
              <a:cxn ang="0">
                <a:pos x="20" y="62"/>
              </a:cxn>
              <a:cxn ang="0">
                <a:pos x="2" y="73"/>
              </a:cxn>
              <a:cxn ang="0">
                <a:pos x="12" y="81"/>
              </a:cxn>
              <a:cxn ang="0">
                <a:pos x="25" y="90"/>
              </a:cxn>
              <a:cxn ang="0">
                <a:pos x="39" y="98"/>
              </a:cxn>
              <a:cxn ang="0">
                <a:pos x="60" y="108"/>
              </a:cxn>
              <a:cxn ang="0">
                <a:pos x="75" y="114"/>
              </a:cxn>
              <a:cxn ang="0">
                <a:pos x="91" y="119"/>
              </a:cxn>
              <a:cxn ang="0">
                <a:pos x="106" y="125"/>
              </a:cxn>
              <a:cxn ang="0">
                <a:pos x="123" y="129"/>
              </a:cxn>
              <a:cxn ang="0">
                <a:pos x="141" y="135"/>
              </a:cxn>
              <a:cxn ang="0">
                <a:pos x="158" y="138"/>
              </a:cxn>
              <a:cxn ang="0">
                <a:pos x="177" y="140"/>
              </a:cxn>
              <a:cxn ang="0">
                <a:pos x="194" y="144"/>
              </a:cxn>
              <a:cxn ang="0">
                <a:pos x="213" y="146"/>
              </a:cxn>
              <a:cxn ang="0">
                <a:pos x="242" y="148"/>
              </a:cxn>
              <a:cxn ang="0">
                <a:pos x="309" y="146"/>
              </a:cxn>
              <a:cxn ang="0">
                <a:pos x="338" y="144"/>
              </a:cxn>
              <a:cxn ang="0">
                <a:pos x="357" y="142"/>
              </a:cxn>
              <a:cxn ang="0">
                <a:pos x="375" y="138"/>
              </a:cxn>
              <a:cxn ang="0">
                <a:pos x="392" y="137"/>
              </a:cxn>
              <a:cxn ang="0">
                <a:pos x="409" y="133"/>
              </a:cxn>
              <a:cxn ang="0">
                <a:pos x="427" y="127"/>
              </a:cxn>
              <a:cxn ang="0">
                <a:pos x="444" y="123"/>
              </a:cxn>
              <a:cxn ang="0">
                <a:pos x="459" y="117"/>
              </a:cxn>
              <a:cxn ang="0">
                <a:pos x="475" y="112"/>
              </a:cxn>
              <a:cxn ang="0">
                <a:pos x="498" y="100"/>
              </a:cxn>
              <a:cxn ang="0">
                <a:pos x="511" y="94"/>
              </a:cxn>
              <a:cxn ang="0">
                <a:pos x="525" y="87"/>
              </a:cxn>
              <a:cxn ang="0">
                <a:pos x="542" y="73"/>
              </a:cxn>
            </a:cxnLst>
            <a:rect l="0" t="0" r="r" b="b"/>
            <a:pathLst>
              <a:path w="542" h="148">
                <a:moveTo>
                  <a:pt x="540" y="73"/>
                </a:moveTo>
                <a:lnTo>
                  <a:pt x="528" y="66"/>
                </a:lnTo>
                <a:lnTo>
                  <a:pt x="523" y="62"/>
                </a:lnTo>
                <a:lnTo>
                  <a:pt x="515" y="58"/>
                </a:lnTo>
                <a:lnTo>
                  <a:pt x="509" y="54"/>
                </a:lnTo>
                <a:lnTo>
                  <a:pt x="501" y="50"/>
                </a:lnTo>
                <a:lnTo>
                  <a:pt x="496" y="46"/>
                </a:lnTo>
                <a:lnTo>
                  <a:pt x="488" y="42"/>
                </a:lnTo>
                <a:lnTo>
                  <a:pt x="480" y="41"/>
                </a:lnTo>
                <a:lnTo>
                  <a:pt x="465" y="33"/>
                </a:lnTo>
                <a:lnTo>
                  <a:pt x="450" y="29"/>
                </a:lnTo>
                <a:lnTo>
                  <a:pt x="442" y="25"/>
                </a:lnTo>
                <a:lnTo>
                  <a:pt x="427" y="21"/>
                </a:lnTo>
                <a:lnTo>
                  <a:pt x="417" y="17"/>
                </a:lnTo>
                <a:lnTo>
                  <a:pt x="402" y="14"/>
                </a:lnTo>
                <a:lnTo>
                  <a:pt x="382" y="10"/>
                </a:lnTo>
                <a:lnTo>
                  <a:pt x="375" y="10"/>
                </a:lnTo>
                <a:lnTo>
                  <a:pt x="356" y="6"/>
                </a:lnTo>
                <a:lnTo>
                  <a:pt x="348" y="4"/>
                </a:lnTo>
                <a:lnTo>
                  <a:pt x="338" y="4"/>
                </a:lnTo>
                <a:lnTo>
                  <a:pt x="329" y="2"/>
                </a:lnTo>
                <a:lnTo>
                  <a:pt x="309" y="2"/>
                </a:lnTo>
                <a:lnTo>
                  <a:pt x="300" y="0"/>
                </a:lnTo>
                <a:lnTo>
                  <a:pt x="242" y="0"/>
                </a:lnTo>
                <a:lnTo>
                  <a:pt x="233" y="2"/>
                </a:lnTo>
                <a:lnTo>
                  <a:pt x="213" y="2"/>
                </a:lnTo>
                <a:lnTo>
                  <a:pt x="204" y="4"/>
                </a:lnTo>
                <a:lnTo>
                  <a:pt x="194" y="4"/>
                </a:lnTo>
                <a:lnTo>
                  <a:pt x="187" y="6"/>
                </a:lnTo>
                <a:lnTo>
                  <a:pt x="167" y="10"/>
                </a:lnTo>
                <a:lnTo>
                  <a:pt x="160" y="10"/>
                </a:lnTo>
                <a:lnTo>
                  <a:pt x="141" y="14"/>
                </a:lnTo>
                <a:lnTo>
                  <a:pt x="125" y="17"/>
                </a:lnTo>
                <a:lnTo>
                  <a:pt x="116" y="21"/>
                </a:lnTo>
                <a:lnTo>
                  <a:pt x="100" y="25"/>
                </a:lnTo>
                <a:lnTo>
                  <a:pt x="93" y="29"/>
                </a:lnTo>
                <a:lnTo>
                  <a:pt x="77" y="33"/>
                </a:lnTo>
                <a:lnTo>
                  <a:pt x="62" y="41"/>
                </a:lnTo>
                <a:lnTo>
                  <a:pt x="54" y="42"/>
                </a:lnTo>
                <a:lnTo>
                  <a:pt x="46" y="46"/>
                </a:lnTo>
                <a:lnTo>
                  <a:pt x="41" y="50"/>
                </a:lnTo>
                <a:lnTo>
                  <a:pt x="33" y="54"/>
                </a:lnTo>
                <a:lnTo>
                  <a:pt x="27" y="58"/>
                </a:lnTo>
                <a:lnTo>
                  <a:pt x="20" y="62"/>
                </a:lnTo>
                <a:lnTo>
                  <a:pt x="8" y="69"/>
                </a:lnTo>
                <a:lnTo>
                  <a:pt x="2" y="73"/>
                </a:lnTo>
                <a:lnTo>
                  <a:pt x="0" y="73"/>
                </a:lnTo>
                <a:lnTo>
                  <a:pt x="12" y="81"/>
                </a:lnTo>
                <a:lnTo>
                  <a:pt x="18" y="87"/>
                </a:lnTo>
                <a:lnTo>
                  <a:pt x="25" y="90"/>
                </a:lnTo>
                <a:lnTo>
                  <a:pt x="31" y="94"/>
                </a:lnTo>
                <a:lnTo>
                  <a:pt x="39" y="98"/>
                </a:lnTo>
                <a:lnTo>
                  <a:pt x="45" y="100"/>
                </a:lnTo>
                <a:lnTo>
                  <a:pt x="60" y="108"/>
                </a:lnTo>
                <a:lnTo>
                  <a:pt x="68" y="112"/>
                </a:lnTo>
                <a:lnTo>
                  <a:pt x="75" y="114"/>
                </a:lnTo>
                <a:lnTo>
                  <a:pt x="83" y="117"/>
                </a:lnTo>
                <a:lnTo>
                  <a:pt x="91" y="119"/>
                </a:lnTo>
                <a:lnTo>
                  <a:pt x="98" y="123"/>
                </a:lnTo>
                <a:lnTo>
                  <a:pt x="106" y="125"/>
                </a:lnTo>
                <a:lnTo>
                  <a:pt x="116" y="127"/>
                </a:lnTo>
                <a:lnTo>
                  <a:pt x="123" y="129"/>
                </a:lnTo>
                <a:lnTo>
                  <a:pt x="133" y="133"/>
                </a:lnTo>
                <a:lnTo>
                  <a:pt x="141" y="135"/>
                </a:lnTo>
                <a:lnTo>
                  <a:pt x="150" y="137"/>
                </a:lnTo>
                <a:lnTo>
                  <a:pt x="158" y="138"/>
                </a:lnTo>
                <a:lnTo>
                  <a:pt x="167" y="138"/>
                </a:lnTo>
                <a:lnTo>
                  <a:pt x="177" y="140"/>
                </a:lnTo>
                <a:lnTo>
                  <a:pt x="185" y="142"/>
                </a:lnTo>
                <a:lnTo>
                  <a:pt x="194" y="144"/>
                </a:lnTo>
                <a:lnTo>
                  <a:pt x="204" y="144"/>
                </a:lnTo>
                <a:lnTo>
                  <a:pt x="213" y="146"/>
                </a:lnTo>
                <a:lnTo>
                  <a:pt x="233" y="146"/>
                </a:lnTo>
                <a:lnTo>
                  <a:pt x="242" y="148"/>
                </a:lnTo>
                <a:lnTo>
                  <a:pt x="300" y="148"/>
                </a:lnTo>
                <a:lnTo>
                  <a:pt x="309" y="146"/>
                </a:lnTo>
                <a:lnTo>
                  <a:pt x="329" y="146"/>
                </a:lnTo>
                <a:lnTo>
                  <a:pt x="338" y="144"/>
                </a:lnTo>
                <a:lnTo>
                  <a:pt x="348" y="144"/>
                </a:lnTo>
                <a:lnTo>
                  <a:pt x="357" y="142"/>
                </a:lnTo>
                <a:lnTo>
                  <a:pt x="365" y="140"/>
                </a:lnTo>
                <a:lnTo>
                  <a:pt x="375" y="138"/>
                </a:lnTo>
                <a:lnTo>
                  <a:pt x="384" y="138"/>
                </a:lnTo>
                <a:lnTo>
                  <a:pt x="392" y="137"/>
                </a:lnTo>
                <a:lnTo>
                  <a:pt x="402" y="135"/>
                </a:lnTo>
                <a:lnTo>
                  <a:pt x="409" y="133"/>
                </a:lnTo>
                <a:lnTo>
                  <a:pt x="419" y="129"/>
                </a:lnTo>
                <a:lnTo>
                  <a:pt x="427" y="127"/>
                </a:lnTo>
                <a:lnTo>
                  <a:pt x="436" y="125"/>
                </a:lnTo>
                <a:lnTo>
                  <a:pt x="444" y="123"/>
                </a:lnTo>
                <a:lnTo>
                  <a:pt x="452" y="119"/>
                </a:lnTo>
                <a:lnTo>
                  <a:pt x="459" y="117"/>
                </a:lnTo>
                <a:lnTo>
                  <a:pt x="467" y="114"/>
                </a:lnTo>
                <a:lnTo>
                  <a:pt x="475" y="112"/>
                </a:lnTo>
                <a:lnTo>
                  <a:pt x="490" y="104"/>
                </a:lnTo>
                <a:lnTo>
                  <a:pt x="498" y="100"/>
                </a:lnTo>
                <a:lnTo>
                  <a:pt x="503" y="98"/>
                </a:lnTo>
                <a:lnTo>
                  <a:pt x="511" y="94"/>
                </a:lnTo>
                <a:lnTo>
                  <a:pt x="517" y="90"/>
                </a:lnTo>
                <a:lnTo>
                  <a:pt x="525" y="87"/>
                </a:lnTo>
                <a:lnTo>
                  <a:pt x="530" y="81"/>
                </a:lnTo>
                <a:lnTo>
                  <a:pt x="542" y="73"/>
                </a:lnTo>
                <a:lnTo>
                  <a:pt x="540" y="73"/>
                </a:lnTo>
                <a:close/>
              </a:path>
            </a:pathLst>
          </a:custGeom>
          <a:solidFill>
            <a:srgbClr val="EAEAEA"/>
          </a:solidFill>
          <a:ln w="12700" cmpd="sng">
            <a:solidFill>
              <a:schemeClr val="tx1"/>
            </a:solidFill>
            <a:prstDash val="solid"/>
            <a:round/>
            <a:headEnd/>
            <a:tailEnd/>
          </a:ln>
        </p:spPr>
        <p:txBody>
          <a:bodyPr/>
          <a:lstStyle/>
          <a:p>
            <a:endParaRPr lang="en-US">
              <a:solidFill>
                <a:srgbClr val="000000"/>
              </a:solidFill>
            </a:endParaRPr>
          </a:p>
        </p:txBody>
      </p:sp>
      <p:sp>
        <p:nvSpPr>
          <p:cNvPr id="53260" name="Oval 1036"/>
          <p:cNvSpPr>
            <a:spLocks noChangeArrowheads="1"/>
          </p:cNvSpPr>
          <p:nvPr/>
        </p:nvSpPr>
        <p:spPr bwMode="auto">
          <a:xfrm rot="1822684">
            <a:off x="4043530" y="4065830"/>
            <a:ext cx="107856" cy="113430"/>
          </a:xfrm>
          <a:prstGeom prst="ellipse">
            <a:avLst/>
          </a:prstGeom>
          <a:solidFill>
            <a:srgbClr val="DDDDDD"/>
          </a:solidFill>
          <a:ln w="9525">
            <a:solidFill>
              <a:srgbClr val="0066FF"/>
            </a:solidFill>
            <a:round/>
            <a:headEnd/>
            <a:tailEnd/>
          </a:ln>
          <a:effectLst/>
        </p:spPr>
        <p:txBody>
          <a:bodyPr wrap="none" anchor="ctr"/>
          <a:lstStyle/>
          <a:p>
            <a:endParaRPr lang="en-US">
              <a:solidFill>
                <a:srgbClr val="000000"/>
              </a:solidFill>
            </a:endParaRPr>
          </a:p>
        </p:txBody>
      </p:sp>
      <p:sp>
        <p:nvSpPr>
          <p:cNvPr id="22" name="Rectangle 21"/>
          <p:cNvSpPr/>
          <p:nvPr/>
        </p:nvSpPr>
        <p:spPr>
          <a:xfrm rot="3188114">
            <a:off x="3603040" y="4098538"/>
            <a:ext cx="381000" cy="1524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4" name="Straight Arrow Connector 53"/>
          <p:cNvCxnSpPr/>
          <p:nvPr/>
        </p:nvCxnSpPr>
        <p:spPr>
          <a:xfrm rot="10800000">
            <a:off x="1932991" y="51384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771191" y="58242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94248" y="5454170"/>
            <a:ext cx="699230" cy="338554"/>
          </a:xfrm>
          <a:prstGeom prst="rect">
            <a:avLst/>
          </a:prstGeom>
          <a:noFill/>
        </p:spPr>
        <p:txBody>
          <a:bodyPr wrap="none" rtlCol="0">
            <a:spAutoFit/>
          </a:bodyPr>
          <a:lstStyle/>
          <a:p>
            <a:r>
              <a:rPr lang="en-US" sz="1600" dirty="0">
                <a:solidFill>
                  <a:srgbClr val="000000"/>
                </a:solidFill>
                <a:latin typeface="Arial"/>
              </a:rPr>
              <a:t>1 mm</a:t>
            </a:r>
          </a:p>
        </p:txBody>
      </p:sp>
      <p:sp>
        <p:nvSpPr>
          <p:cNvPr id="67" name="Freeform 66"/>
          <p:cNvSpPr/>
          <p:nvPr/>
        </p:nvSpPr>
        <p:spPr>
          <a:xfrm rot="7940483" flipH="1">
            <a:off x="4615796" y="3967578"/>
            <a:ext cx="221795" cy="1880916"/>
          </a:xfrm>
          <a:custGeom>
            <a:avLst/>
            <a:gdLst>
              <a:gd name="connsiteX0" fmla="*/ 63500 w 444500"/>
              <a:gd name="connsiteY0" fmla="*/ 0 h 2133600"/>
              <a:gd name="connsiteX1" fmla="*/ 63500 w 444500"/>
              <a:gd name="connsiteY1" fmla="*/ 1077686 h 2133600"/>
              <a:gd name="connsiteX2" fmla="*/ 444500 w 444500"/>
              <a:gd name="connsiteY2" fmla="*/ 2133600 h 2133600"/>
            </a:gdLst>
            <a:ahLst/>
            <a:cxnLst>
              <a:cxn ang="0">
                <a:pos x="connsiteX0" y="connsiteY0"/>
              </a:cxn>
              <a:cxn ang="0">
                <a:pos x="connsiteX1" y="connsiteY1"/>
              </a:cxn>
              <a:cxn ang="0">
                <a:pos x="connsiteX2" y="connsiteY2"/>
              </a:cxn>
            </a:cxnLst>
            <a:rect l="l" t="t" r="r" b="b"/>
            <a:pathLst>
              <a:path w="444500" h="2133600">
                <a:moveTo>
                  <a:pt x="63500" y="0"/>
                </a:moveTo>
                <a:cubicBezTo>
                  <a:pt x="31750" y="361043"/>
                  <a:pt x="0" y="722086"/>
                  <a:pt x="63500" y="1077686"/>
                </a:cubicBezTo>
                <a:cubicBezTo>
                  <a:pt x="127000" y="1433286"/>
                  <a:pt x="381000" y="1961243"/>
                  <a:pt x="444500" y="21336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3" name="Text Box 6"/>
          <p:cNvSpPr txBox="1">
            <a:spLocks noChangeArrowheads="1"/>
          </p:cNvSpPr>
          <p:nvPr/>
        </p:nvSpPr>
        <p:spPr bwMode="auto">
          <a:xfrm>
            <a:off x="1589296" y="2803048"/>
            <a:ext cx="1273105" cy="400110"/>
          </a:xfrm>
          <a:prstGeom prst="rect">
            <a:avLst/>
          </a:prstGeom>
          <a:noFill/>
          <a:ln w="9525">
            <a:noFill/>
            <a:miter lim="800000"/>
            <a:headEnd/>
            <a:tailEnd/>
          </a:ln>
          <a:effectLst/>
        </p:spPr>
        <p:txBody>
          <a:bodyPr wrap="none">
            <a:spAutoFit/>
          </a:bodyPr>
          <a:lstStyle/>
          <a:p>
            <a:r>
              <a:rPr lang="en-US" baseline="30000" dirty="0" smtClean="0">
                <a:solidFill>
                  <a:srgbClr val="000000"/>
                </a:solidFill>
                <a:latin typeface="Arial"/>
              </a:rPr>
              <a:t>2</a:t>
            </a:r>
            <a:r>
              <a:rPr lang="en-US" dirty="0" smtClean="0">
                <a:solidFill>
                  <a:srgbClr val="000000"/>
                </a:solidFill>
                <a:latin typeface="Arial"/>
              </a:rPr>
              <a:t>S</a:t>
            </a:r>
            <a:r>
              <a:rPr lang="en-US" baseline="-25000" dirty="0" smtClean="0">
                <a:solidFill>
                  <a:srgbClr val="000000"/>
                </a:solidFill>
                <a:latin typeface="Arial"/>
              </a:rPr>
              <a:t>1/2</a:t>
            </a:r>
            <a:r>
              <a:rPr lang="en-US" dirty="0" smtClean="0">
                <a:solidFill>
                  <a:srgbClr val="000000"/>
                </a:solidFill>
                <a:latin typeface="Arial"/>
              </a:rPr>
              <a:t> = |0</a:t>
            </a:r>
            <a:r>
              <a:rPr lang="en-US" dirty="0" smtClean="0">
                <a:solidFill>
                  <a:srgbClr val="000000"/>
                </a:solidFill>
                <a:latin typeface="Arial"/>
                <a:sym typeface="Symbol"/>
              </a:rPr>
              <a:t></a:t>
            </a:r>
            <a:endParaRPr lang="en-US" baseline="30000" dirty="0">
              <a:solidFill>
                <a:srgbClr val="000000"/>
              </a:solidFill>
              <a:latin typeface="Arial"/>
            </a:endParaRPr>
          </a:p>
        </p:txBody>
      </p:sp>
      <p:grpSp>
        <p:nvGrpSpPr>
          <p:cNvPr id="17" name="Group 16"/>
          <p:cNvGrpSpPr/>
          <p:nvPr/>
        </p:nvGrpSpPr>
        <p:grpSpPr>
          <a:xfrm>
            <a:off x="2140883" y="1438763"/>
            <a:ext cx="1630432" cy="707886"/>
            <a:chOff x="2140883" y="1438763"/>
            <a:chExt cx="1630432" cy="707886"/>
          </a:xfrm>
        </p:grpSpPr>
        <p:sp>
          <p:nvSpPr>
            <p:cNvPr id="61" name="Line 4"/>
            <p:cNvSpPr>
              <a:spLocks noChangeShapeType="1"/>
            </p:cNvSpPr>
            <p:nvPr/>
          </p:nvSpPr>
          <p:spPr bwMode="auto">
            <a:xfrm>
              <a:off x="2140883" y="1676888"/>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69" name="TextBox 68"/>
            <p:cNvSpPr txBox="1"/>
            <p:nvPr/>
          </p:nvSpPr>
          <p:spPr>
            <a:xfrm>
              <a:off x="2483783" y="1438763"/>
              <a:ext cx="1287532" cy="707886"/>
            </a:xfrm>
            <a:prstGeom prst="rect">
              <a:avLst/>
            </a:prstGeom>
            <a:noFill/>
          </p:spPr>
          <p:txBody>
            <a:bodyPr wrap="none" rtlCol="0">
              <a:spAutoFit/>
            </a:bodyPr>
            <a:lstStyle/>
            <a:p>
              <a:r>
                <a:rPr lang="en-US" baseline="30000" dirty="0" smtClean="0">
                  <a:solidFill>
                    <a:srgbClr val="000000"/>
                  </a:solidFill>
                  <a:latin typeface="Arial"/>
                  <a:ea typeface="Calibri"/>
                </a:rPr>
                <a:t>2</a:t>
              </a:r>
              <a:r>
                <a:rPr lang="en-US" dirty="0" smtClean="0">
                  <a:solidFill>
                    <a:srgbClr val="000000"/>
                  </a:solidFill>
                  <a:latin typeface="Arial"/>
                  <a:ea typeface="Calibri"/>
                </a:rPr>
                <a:t>D</a:t>
              </a:r>
              <a:r>
                <a:rPr lang="en-US" baseline="-25000" dirty="0" smtClean="0">
                  <a:solidFill>
                    <a:srgbClr val="000000"/>
                  </a:solidFill>
                  <a:latin typeface="Arial"/>
                  <a:ea typeface="Calibri"/>
                </a:rPr>
                <a:t>5/2</a:t>
              </a:r>
              <a:r>
                <a:rPr lang="en-US" dirty="0" smtClean="0">
                  <a:solidFill>
                    <a:srgbClr val="000000"/>
                  </a:solidFill>
                  <a:latin typeface="Arial"/>
                  <a:ea typeface="Calibri"/>
                </a:rPr>
                <a:t> = |1</a:t>
              </a:r>
              <a:r>
                <a:rPr lang="en-US" dirty="0">
                  <a:solidFill>
                    <a:srgbClr val="000000"/>
                  </a:solidFill>
                  <a:latin typeface="Arial"/>
                  <a:sym typeface="Symbol"/>
                </a:rPr>
                <a:t></a:t>
              </a:r>
              <a:endParaRPr lang="en-US" baseline="30000" dirty="0">
                <a:solidFill>
                  <a:srgbClr val="000000"/>
                </a:solidFill>
                <a:latin typeface="Arial"/>
              </a:endParaRPr>
            </a:p>
            <a:p>
              <a:endParaRPr lang="en-US" dirty="0">
                <a:solidFill>
                  <a:srgbClr val="000000"/>
                </a:solidFill>
                <a:latin typeface="Arial"/>
              </a:endParaRPr>
            </a:p>
          </p:txBody>
        </p:sp>
      </p:grpSp>
      <p:sp>
        <p:nvSpPr>
          <p:cNvPr id="72" name="Line 3"/>
          <p:cNvSpPr>
            <a:spLocks noChangeShapeType="1"/>
          </p:cNvSpPr>
          <p:nvPr/>
        </p:nvSpPr>
        <p:spPr bwMode="auto">
          <a:xfrm>
            <a:off x="1199268" y="29954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grpSp>
        <p:nvGrpSpPr>
          <p:cNvPr id="3" name="Group 2"/>
          <p:cNvGrpSpPr/>
          <p:nvPr/>
        </p:nvGrpSpPr>
        <p:grpSpPr>
          <a:xfrm>
            <a:off x="4726693" y="638522"/>
            <a:ext cx="2140665" cy="2333766"/>
            <a:chOff x="4726693" y="638522"/>
            <a:chExt cx="2140665" cy="2333766"/>
          </a:xfrm>
        </p:grpSpPr>
        <p:sp>
          <p:nvSpPr>
            <p:cNvPr id="43" name="Rectangle 42"/>
            <p:cNvSpPr/>
            <p:nvPr/>
          </p:nvSpPr>
          <p:spPr>
            <a:xfrm>
              <a:off x="4726693" y="638522"/>
              <a:ext cx="2113415" cy="2333766"/>
            </a:xfrm>
            <a:prstGeom prst="rect">
              <a:avLst/>
            </a:prstGeom>
            <a:solidFill>
              <a:srgbClr val="EAEAEA"/>
            </a:solidFill>
            <a:ln w="19050">
              <a:solidFill>
                <a:srgbClr val="000000"/>
              </a:solidFill>
            </a:ln>
          </p:spPr>
          <p:txBody>
            <a:bodyPr wrap="square" rtlCol="0" anchor="ctr">
              <a:spAutoFit/>
            </a:bodyPr>
            <a:lstStyle/>
            <a:p>
              <a:pPr algn="ctr" fontAlgn="auto">
                <a:spcBef>
                  <a:spcPts val="0"/>
                </a:spcBef>
                <a:spcAft>
                  <a:spcPts val="0"/>
                </a:spcAft>
                <a:defRPr/>
              </a:pPr>
              <a:endParaRPr lang="en-US" sz="3200" kern="0" dirty="0" smtClean="0">
                <a:solidFill>
                  <a:srgbClr val="000000"/>
                </a:solidFill>
              </a:endParaRPr>
            </a:p>
          </p:txBody>
        </p:sp>
        <p:sp>
          <p:nvSpPr>
            <p:cNvPr id="38" name="Text Box 6"/>
            <p:cNvSpPr txBox="1">
              <a:spLocks noChangeArrowheads="1"/>
            </p:cNvSpPr>
            <p:nvPr/>
          </p:nvSpPr>
          <p:spPr bwMode="auto">
            <a:xfrm>
              <a:off x="4726693" y="2572238"/>
              <a:ext cx="687388"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baseline="30000" dirty="0" smtClean="0">
                  <a:solidFill>
                    <a:srgbClr val="000000"/>
                  </a:solidFill>
                  <a:latin typeface="Arial"/>
                </a:rPr>
                <a:t>2</a:t>
              </a:r>
              <a:r>
                <a:rPr lang="en-US" sz="1800" kern="0" dirty="0" smtClean="0">
                  <a:solidFill>
                    <a:srgbClr val="000000"/>
                  </a:solidFill>
                  <a:latin typeface="Arial"/>
                </a:rPr>
                <a:t>S</a:t>
              </a:r>
              <a:r>
                <a:rPr lang="en-US" sz="1800" kern="0" baseline="-25000" dirty="0" smtClean="0">
                  <a:solidFill>
                    <a:srgbClr val="000000"/>
                  </a:solidFill>
                  <a:latin typeface="Arial"/>
                </a:rPr>
                <a:t>1/2</a:t>
              </a:r>
              <a:endParaRPr lang="en-US" sz="1800" kern="0" baseline="30000" dirty="0" smtClean="0">
                <a:solidFill>
                  <a:srgbClr val="000000"/>
                </a:solidFill>
                <a:latin typeface="Arial"/>
              </a:endParaRPr>
            </a:p>
          </p:txBody>
        </p:sp>
        <p:sp>
          <p:nvSpPr>
            <p:cNvPr id="40" name="TextBox 39"/>
            <p:cNvSpPr txBox="1"/>
            <p:nvPr/>
          </p:nvSpPr>
          <p:spPr>
            <a:xfrm>
              <a:off x="5443863" y="1226112"/>
              <a:ext cx="702436" cy="400110"/>
            </a:xfrm>
            <a:prstGeom prst="rect">
              <a:avLst/>
            </a:prstGeom>
            <a:noFill/>
          </p:spPr>
          <p:txBody>
            <a:bodyPr wrap="none" rtlCol="0">
              <a:spAutoFit/>
            </a:bodyPr>
            <a:lstStyle/>
            <a:p>
              <a:pPr fontAlgn="auto">
                <a:spcBef>
                  <a:spcPts val="0"/>
                </a:spcBef>
                <a:spcAft>
                  <a:spcPts val="0"/>
                </a:spcAft>
                <a:defRPr/>
              </a:pPr>
              <a:r>
                <a:rPr lang="en-US" sz="1800" kern="0" baseline="30000" dirty="0" smtClean="0">
                  <a:solidFill>
                    <a:srgbClr val="000000"/>
                  </a:solidFill>
                  <a:latin typeface="Arial"/>
                  <a:ea typeface="Calibri"/>
                </a:rPr>
                <a:t>2</a:t>
              </a:r>
              <a:r>
                <a:rPr lang="en-US" sz="1800" kern="0" dirty="0" smtClean="0">
                  <a:solidFill>
                    <a:srgbClr val="000000"/>
                  </a:solidFill>
                  <a:latin typeface="Arial"/>
                  <a:ea typeface="Calibri"/>
                </a:rPr>
                <a:t>D</a:t>
              </a:r>
              <a:r>
                <a:rPr lang="en-US" sz="1800" kern="0" baseline="-25000" dirty="0" smtClean="0">
                  <a:solidFill>
                    <a:srgbClr val="000000"/>
                  </a:solidFill>
                  <a:latin typeface="Arial"/>
                  <a:ea typeface="Calibri"/>
                </a:rPr>
                <a:t>5/2</a:t>
              </a:r>
              <a:endParaRPr lang="en-US" sz="2400" kern="0" dirty="0" smtClean="0">
                <a:solidFill>
                  <a:srgbClr val="000000"/>
                </a:solidFill>
                <a:latin typeface="Arial"/>
              </a:endParaRPr>
            </a:p>
          </p:txBody>
        </p:sp>
        <p:grpSp>
          <p:nvGrpSpPr>
            <p:cNvPr id="41" name="Group 40"/>
            <p:cNvGrpSpPr/>
            <p:nvPr/>
          </p:nvGrpSpPr>
          <p:grpSpPr>
            <a:xfrm>
              <a:off x="5370539" y="2062851"/>
              <a:ext cx="784731" cy="817134"/>
              <a:chOff x="10086232" y="5577763"/>
              <a:chExt cx="784731" cy="817134"/>
            </a:xfrm>
          </p:grpSpPr>
          <p:sp>
            <p:nvSpPr>
              <p:cNvPr id="53"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56"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57"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59"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64" name="TextBox 63"/>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66" name="TextBox 65"/>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a:solidFill>
                      <a:srgbClr val="000000"/>
                    </a:solidFill>
                    <a:latin typeface="Arial"/>
                  </a:rPr>
                  <a:t>m</a:t>
                </a:r>
                <a:r>
                  <a:rPr lang="en-US" sz="800" kern="0" dirty="0" smtClean="0">
                    <a:solidFill>
                      <a:srgbClr val="000000"/>
                    </a:solidFill>
                    <a:latin typeface="Arial"/>
                  </a:rPr>
                  <a:t>=0</a:t>
                </a:r>
              </a:p>
            </p:txBody>
          </p:sp>
          <p:sp>
            <p:nvSpPr>
              <p:cNvPr id="70" name="TextBox 69"/>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a:solidFill>
                      <a:srgbClr val="000000"/>
                    </a:solidFill>
                    <a:latin typeface="Arial"/>
                  </a:rPr>
                  <a:t>m</a:t>
                </a:r>
                <a:r>
                  <a:rPr lang="en-US" sz="800" kern="0" dirty="0" smtClean="0">
                    <a:solidFill>
                      <a:srgbClr val="000000"/>
                    </a:solidFill>
                    <a:latin typeface="Arial"/>
                  </a:rPr>
                  <a:t>=2</a:t>
                </a:r>
              </a:p>
            </p:txBody>
          </p:sp>
          <p:sp>
            <p:nvSpPr>
              <p:cNvPr id="71" name="TextBox 70"/>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a:solidFill>
                      <a:srgbClr val="000000"/>
                    </a:solidFill>
                    <a:latin typeface="Arial"/>
                  </a:rPr>
                  <a:t>m</a:t>
                </a:r>
                <a:r>
                  <a:rPr lang="en-US" sz="800" kern="0" dirty="0" smtClean="0">
                    <a:solidFill>
                      <a:srgbClr val="000000"/>
                    </a:solidFill>
                    <a:latin typeface="Arial"/>
                  </a:rPr>
                  <a:t>=1</a:t>
                </a:r>
              </a:p>
            </p:txBody>
          </p:sp>
        </p:grpSp>
        <p:grpSp>
          <p:nvGrpSpPr>
            <p:cNvPr id="42" name="Group 41"/>
            <p:cNvGrpSpPr/>
            <p:nvPr/>
          </p:nvGrpSpPr>
          <p:grpSpPr>
            <a:xfrm>
              <a:off x="6082627" y="778805"/>
              <a:ext cx="784731" cy="817134"/>
              <a:chOff x="10086232" y="5577763"/>
              <a:chExt cx="784731" cy="817134"/>
            </a:xfrm>
          </p:grpSpPr>
          <p:sp>
            <p:nvSpPr>
              <p:cNvPr id="45"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46"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47"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48"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49" name="TextBox 48"/>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50" name="TextBox 49"/>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a:solidFill>
                      <a:srgbClr val="000000"/>
                    </a:solidFill>
                    <a:latin typeface="Arial"/>
                  </a:rPr>
                  <a:t>m</a:t>
                </a:r>
                <a:r>
                  <a:rPr lang="en-US" sz="800" kern="0" dirty="0" smtClean="0">
                    <a:solidFill>
                      <a:srgbClr val="000000"/>
                    </a:solidFill>
                    <a:latin typeface="Arial"/>
                  </a:rPr>
                  <a:t>=0</a:t>
                </a:r>
              </a:p>
            </p:txBody>
          </p:sp>
          <p:sp>
            <p:nvSpPr>
              <p:cNvPr id="51" name="TextBox 50"/>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a:solidFill>
                      <a:srgbClr val="000000"/>
                    </a:solidFill>
                    <a:latin typeface="Arial"/>
                  </a:rPr>
                  <a:t>m</a:t>
                </a:r>
                <a:r>
                  <a:rPr lang="en-US" sz="800" kern="0" dirty="0" smtClean="0">
                    <a:solidFill>
                      <a:srgbClr val="000000"/>
                    </a:solidFill>
                    <a:latin typeface="Arial"/>
                  </a:rPr>
                  <a:t>=2</a:t>
                </a:r>
              </a:p>
            </p:txBody>
          </p:sp>
          <p:sp>
            <p:nvSpPr>
              <p:cNvPr id="52" name="TextBox 51"/>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a:solidFill>
                      <a:srgbClr val="000000"/>
                    </a:solidFill>
                    <a:latin typeface="Arial"/>
                  </a:rPr>
                  <a:t>m</a:t>
                </a:r>
                <a:r>
                  <a:rPr lang="en-US" sz="800" kern="0" dirty="0" smtClean="0">
                    <a:solidFill>
                      <a:srgbClr val="000000"/>
                    </a:solidFill>
                    <a:latin typeface="Arial"/>
                  </a:rPr>
                  <a:t>=1</a:t>
                </a:r>
              </a:p>
            </p:txBody>
          </p:sp>
        </p:grpSp>
      </p:grpSp>
      <p:sp>
        <p:nvSpPr>
          <p:cNvPr id="4" name="TextBox 3"/>
          <p:cNvSpPr txBox="1"/>
          <p:nvPr/>
        </p:nvSpPr>
        <p:spPr>
          <a:xfrm>
            <a:off x="7086897" y="2673419"/>
            <a:ext cx="2021707" cy="707886"/>
          </a:xfrm>
          <a:prstGeom prst="rect">
            <a:avLst/>
          </a:prstGeom>
          <a:noFill/>
        </p:spPr>
        <p:txBody>
          <a:bodyPr wrap="none" rtlCol="0">
            <a:spAutoFit/>
          </a:bodyPr>
          <a:lstStyle/>
          <a:p>
            <a:r>
              <a:rPr lang="en-US" dirty="0" smtClean="0">
                <a:solidFill>
                  <a:srgbClr val="000000"/>
                </a:solidFill>
              </a:rPr>
              <a:t>motion quantum</a:t>
            </a:r>
          </a:p>
          <a:p>
            <a:r>
              <a:rPr lang="en-US" dirty="0" smtClean="0">
                <a:solidFill>
                  <a:srgbClr val="000000"/>
                </a:solidFill>
              </a:rPr>
              <a:t>states</a:t>
            </a:r>
            <a:endParaRPr lang="en-US" dirty="0">
              <a:solidFill>
                <a:srgbClr val="000000"/>
              </a:solidFill>
            </a:endParaRPr>
          </a:p>
        </p:txBody>
      </p:sp>
      <p:sp>
        <p:nvSpPr>
          <p:cNvPr id="76" name="Line 5"/>
          <p:cNvSpPr>
            <a:spLocks noChangeShapeType="1"/>
          </p:cNvSpPr>
          <p:nvPr/>
        </p:nvSpPr>
        <p:spPr bwMode="auto">
          <a:xfrm flipH="1" flipV="1">
            <a:off x="6146298" y="2657735"/>
            <a:ext cx="940597" cy="222249"/>
          </a:xfrm>
          <a:prstGeom prst="line">
            <a:avLst/>
          </a:prstGeom>
          <a:noFill/>
          <a:ln w="38100">
            <a:solidFill>
              <a:srgbClr val="FF0000"/>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7" name="Line 5"/>
          <p:cNvSpPr>
            <a:spLocks noChangeShapeType="1"/>
          </p:cNvSpPr>
          <p:nvPr/>
        </p:nvSpPr>
        <p:spPr bwMode="auto">
          <a:xfrm flipH="1" flipV="1">
            <a:off x="6788861" y="1595937"/>
            <a:ext cx="419028" cy="1065199"/>
          </a:xfrm>
          <a:prstGeom prst="line">
            <a:avLst/>
          </a:prstGeom>
          <a:noFill/>
          <a:ln w="38100">
            <a:solidFill>
              <a:srgbClr val="FF0000"/>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9" name="Freeform 8"/>
          <p:cNvSpPr/>
          <p:nvPr/>
        </p:nvSpPr>
        <p:spPr>
          <a:xfrm rot="20398746">
            <a:off x="3298131" y="2059087"/>
            <a:ext cx="1335326" cy="156248"/>
          </a:xfrm>
          <a:custGeom>
            <a:avLst/>
            <a:gdLst>
              <a:gd name="connsiteX0" fmla="*/ 0 w 2438400"/>
              <a:gd name="connsiteY0" fmla="*/ 660400 h 660400"/>
              <a:gd name="connsiteX1" fmla="*/ 1219200 w 2438400"/>
              <a:gd name="connsiteY1" fmla="*/ 177800 h 660400"/>
              <a:gd name="connsiteX2" fmla="*/ 2438400 w 2438400"/>
              <a:gd name="connsiteY2" fmla="*/ 0 h 660400"/>
            </a:gdLst>
            <a:ahLst/>
            <a:cxnLst>
              <a:cxn ang="0">
                <a:pos x="connsiteX0" y="connsiteY0"/>
              </a:cxn>
              <a:cxn ang="0">
                <a:pos x="connsiteX1" y="connsiteY1"/>
              </a:cxn>
              <a:cxn ang="0">
                <a:pos x="connsiteX2" y="connsiteY2"/>
              </a:cxn>
            </a:cxnLst>
            <a:rect l="l" t="t" r="r" b="b"/>
            <a:pathLst>
              <a:path w="2438400" h="660400">
                <a:moveTo>
                  <a:pt x="0" y="660400"/>
                </a:moveTo>
                <a:cubicBezTo>
                  <a:pt x="406400" y="474133"/>
                  <a:pt x="812800" y="287867"/>
                  <a:pt x="1219200" y="177800"/>
                </a:cubicBezTo>
                <a:cubicBezTo>
                  <a:pt x="1625600" y="67733"/>
                  <a:pt x="2032000" y="33866"/>
                  <a:pt x="2438400" y="0"/>
                </a:cubicBezTo>
              </a:path>
            </a:pathLst>
          </a:custGeom>
          <a:noFill/>
          <a:ln>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172664" y="238412"/>
            <a:ext cx="3259226" cy="400110"/>
          </a:xfrm>
          <a:prstGeom prst="rect">
            <a:avLst/>
          </a:prstGeom>
          <a:noFill/>
        </p:spPr>
        <p:txBody>
          <a:bodyPr wrap="none" rtlCol="0">
            <a:spAutoFit/>
          </a:bodyPr>
          <a:lstStyle/>
          <a:p>
            <a:r>
              <a:rPr lang="en-US" dirty="0" smtClean="0">
                <a:solidFill>
                  <a:srgbClr val="000000"/>
                </a:solidFill>
              </a:rPr>
              <a:t>fine-scale energy structure:</a:t>
            </a:r>
            <a:endParaRPr lang="en-US" dirty="0">
              <a:solidFill>
                <a:srgbClr val="000000"/>
              </a:solidFill>
            </a:endParaRPr>
          </a:p>
        </p:txBody>
      </p:sp>
      <p:grpSp>
        <p:nvGrpSpPr>
          <p:cNvPr id="6" name="Group 5"/>
          <p:cNvGrpSpPr/>
          <p:nvPr/>
        </p:nvGrpSpPr>
        <p:grpSpPr>
          <a:xfrm>
            <a:off x="140804" y="698218"/>
            <a:ext cx="2568460" cy="1272238"/>
            <a:chOff x="140804" y="698218"/>
            <a:chExt cx="2568460" cy="1272238"/>
          </a:xfrm>
        </p:grpSpPr>
        <p:sp>
          <p:nvSpPr>
            <p:cNvPr id="2" name="TextBox 1"/>
            <p:cNvSpPr txBox="1"/>
            <p:nvPr/>
          </p:nvSpPr>
          <p:spPr>
            <a:xfrm>
              <a:off x="140804" y="698218"/>
              <a:ext cx="2568460" cy="707886"/>
            </a:xfrm>
            <a:prstGeom prst="rect">
              <a:avLst/>
            </a:prstGeom>
            <a:noFill/>
          </p:spPr>
          <p:txBody>
            <a:bodyPr wrap="none" rtlCol="0">
              <a:spAutoFit/>
            </a:bodyPr>
            <a:lstStyle/>
            <a:p>
              <a:r>
                <a:rPr lang="en-US" dirty="0" smtClean="0"/>
                <a:t>Transition frequency </a:t>
              </a:r>
            </a:p>
            <a:p>
              <a:r>
                <a:rPr lang="en-US" dirty="0" smtClean="0">
                  <a:sym typeface="Symbol" panose="05050102010706020507" pitchFamily="18" charset="2"/>
                </a:rPr>
                <a:t> 1 x 10</a:t>
              </a:r>
              <a:r>
                <a:rPr lang="en-US" baseline="30000" dirty="0" smtClean="0">
                  <a:sym typeface="Symbol" panose="05050102010706020507" pitchFamily="18" charset="2"/>
                </a:rPr>
                <a:t>15</a:t>
              </a:r>
              <a:r>
                <a:rPr lang="en-US" dirty="0" smtClean="0">
                  <a:sym typeface="Symbol" panose="05050102010706020507" pitchFamily="18" charset="2"/>
                </a:rPr>
                <a:t> Hz</a:t>
              </a:r>
              <a:endParaRPr lang="en-US" dirty="0"/>
            </a:p>
          </p:txBody>
        </p:sp>
        <p:sp>
          <p:nvSpPr>
            <p:cNvPr id="60" name="Freeform 59"/>
            <p:cNvSpPr/>
            <p:nvPr/>
          </p:nvSpPr>
          <p:spPr>
            <a:xfrm rot="821528" flipV="1">
              <a:off x="876273" y="1536481"/>
              <a:ext cx="877758" cy="433975"/>
            </a:xfrm>
            <a:custGeom>
              <a:avLst/>
              <a:gdLst>
                <a:gd name="connsiteX0" fmla="*/ 0 w 2438400"/>
                <a:gd name="connsiteY0" fmla="*/ 660400 h 660400"/>
                <a:gd name="connsiteX1" fmla="*/ 1219200 w 2438400"/>
                <a:gd name="connsiteY1" fmla="*/ 177800 h 660400"/>
                <a:gd name="connsiteX2" fmla="*/ 2438400 w 2438400"/>
                <a:gd name="connsiteY2" fmla="*/ 0 h 660400"/>
              </a:gdLst>
              <a:ahLst/>
              <a:cxnLst>
                <a:cxn ang="0">
                  <a:pos x="connsiteX0" y="connsiteY0"/>
                </a:cxn>
                <a:cxn ang="0">
                  <a:pos x="connsiteX1" y="connsiteY1"/>
                </a:cxn>
                <a:cxn ang="0">
                  <a:pos x="connsiteX2" y="connsiteY2"/>
                </a:cxn>
              </a:cxnLst>
              <a:rect l="l" t="t" r="r" b="b"/>
              <a:pathLst>
                <a:path w="2438400" h="660400">
                  <a:moveTo>
                    <a:pt x="0" y="660400"/>
                  </a:moveTo>
                  <a:cubicBezTo>
                    <a:pt x="406400" y="474133"/>
                    <a:pt x="812800" y="287867"/>
                    <a:pt x="1219200" y="177800"/>
                  </a:cubicBezTo>
                  <a:cubicBezTo>
                    <a:pt x="1625600" y="67733"/>
                    <a:pt x="2032000" y="33866"/>
                    <a:pt x="2438400" y="0"/>
                  </a:cubicBezTo>
                </a:path>
              </a:pathLst>
            </a:custGeom>
            <a:noFill/>
            <a:ln>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 name="TextBox 6"/>
          <p:cNvSpPr txBox="1"/>
          <p:nvPr/>
        </p:nvSpPr>
        <p:spPr>
          <a:xfrm>
            <a:off x="7083608" y="918335"/>
            <a:ext cx="2098651" cy="1015663"/>
          </a:xfrm>
          <a:prstGeom prst="rect">
            <a:avLst/>
          </a:prstGeom>
          <a:noFill/>
        </p:spPr>
        <p:txBody>
          <a:bodyPr wrap="none" rtlCol="0">
            <a:spAutoFit/>
          </a:bodyPr>
          <a:lstStyle/>
          <a:p>
            <a:r>
              <a:rPr lang="en-US" dirty="0" smtClean="0">
                <a:sym typeface="Symbol" panose="05050102010706020507" pitchFamily="18" charset="2"/>
              </a:rPr>
              <a:t>m = 1 transition</a:t>
            </a:r>
          </a:p>
          <a:p>
            <a:r>
              <a:rPr lang="en-US" dirty="0" smtClean="0">
                <a:sym typeface="Symbol" panose="05050102010706020507" pitchFamily="18" charset="2"/>
              </a:rPr>
              <a:t>Frequency</a:t>
            </a:r>
          </a:p>
          <a:p>
            <a:r>
              <a:rPr lang="en-US" dirty="0" smtClean="0">
                <a:sym typeface="Symbol" panose="05050102010706020507" pitchFamily="18" charset="2"/>
              </a:rPr>
              <a:t> 10</a:t>
            </a:r>
            <a:r>
              <a:rPr lang="en-US" baseline="30000" dirty="0" smtClean="0">
                <a:sym typeface="Symbol" panose="05050102010706020507" pitchFamily="18" charset="2"/>
              </a:rPr>
              <a:t>6</a:t>
            </a:r>
            <a:r>
              <a:rPr lang="en-US" dirty="0" smtClean="0">
                <a:sym typeface="Symbol" panose="05050102010706020507" pitchFamily="18" charset="2"/>
              </a:rPr>
              <a:t> – 10</a:t>
            </a:r>
            <a:r>
              <a:rPr lang="en-US" baseline="30000" dirty="0" smtClean="0">
                <a:sym typeface="Symbol" panose="05050102010706020507" pitchFamily="18" charset="2"/>
              </a:rPr>
              <a:t>7</a:t>
            </a:r>
            <a:r>
              <a:rPr lang="en-US" dirty="0" smtClean="0">
                <a:sym typeface="Symbol" panose="05050102010706020507" pitchFamily="18" charset="2"/>
              </a:rPr>
              <a:t> Hz</a:t>
            </a:r>
          </a:p>
        </p:txBody>
      </p:sp>
    </p:spTree>
    <p:extLst>
      <p:ext uri="{BB962C8B-B14F-4D97-AF65-F5344CB8AC3E}">
        <p14:creationId xmlns:p14="http://schemas.microsoft.com/office/powerpoint/2010/main" val="2569548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210855" y="1926611"/>
            <a:ext cx="6694422" cy="4217075"/>
            <a:chOff x="807748" y="3839332"/>
            <a:chExt cx="3817857" cy="2674023"/>
          </a:xfrm>
        </p:grpSpPr>
        <p:pic>
          <p:nvPicPr>
            <p:cNvPr id="1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48" y="3839332"/>
              <a:ext cx="3817857" cy="26740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Rectangle 158"/>
            <p:cNvSpPr/>
            <p:nvPr/>
          </p:nvSpPr>
          <p:spPr>
            <a:xfrm>
              <a:off x="807748" y="3960981"/>
              <a:ext cx="347817"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0" name="TextBox 159"/>
            <p:cNvSpPr txBox="1"/>
            <p:nvPr/>
          </p:nvSpPr>
          <p:spPr>
            <a:xfrm rot="16200000">
              <a:off x="269298" y="5097459"/>
              <a:ext cx="1446230" cy="307777"/>
            </a:xfrm>
            <a:prstGeom prst="rect">
              <a:avLst/>
            </a:prstGeom>
            <a:solidFill>
              <a:schemeClr val="bg1"/>
            </a:solidFill>
            <a:ln>
              <a:noFill/>
            </a:ln>
          </p:spPr>
          <p:txBody>
            <a:bodyPr wrap="none" rtlCol="0">
              <a:spAutoFit/>
            </a:bodyPr>
            <a:lstStyle/>
            <a:p>
              <a:r>
                <a:rPr lang="en-US" sz="1400" dirty="0">
                  <a:solidFill>
                    <a:srgbClr val="000000"/>
                  </a:solidFill>
                  <a:latin typeface="Arial" charset="0"/>
                </a:rPr>
                <a:t>  Prob. (S</a:t>
              </a:r>
              <a:r>
                <a:rPr lang="en-US" sz="1400" baseline="-25000" dirty="0">
                  <a:solidFill>
                    <a:srgbClr val="000000"/>
                  </a:solidFill>
                  <a:latin typeface="Arial" charset="0"/>
                </a:rPr>
                <a:t>1/2</a:t>
              </a:r>
              <a:r>
                <a:rPr lang="en-US" sz="1400" dirty="0">
                  <a:solidFill>
                    <a:srgbClr val="000000"/>
                  </a:solidFill>
                  <a:latin typeface="Arial" charset="0"/>
                </a:rPr>
                <a:t>) </a:t>
              </a:r>
              <a:r>
                <a:rPr lang="en-US" sz="1400" dirty="0">
                  <a:solidFill>
                    <a:srgbClr val="000000"/>
                  </a:solidFill>
                  <a:latin typeface="Arial" charset="0"/>
                  <a:sym typeface="Symbol"/>
                </a:rPr>
                <a:t> </a:t>
              </a:r>
              <a:endParaRPr lang="en-US" sz="1800" dirty="0">
                <a:solidFill>
                  <a:srgbClr val="000000"/>
                </a:solidFill>
                <a:latin typeface="Arial" charset="0"/>
              </a:endParaRPr>
            </a:p>
          </p:txBody>
        </p:sp>
      </p:grpSp>
      <p:sp>
        <p:nvSpPr>
          <p:cNvPr id="114" name="TextBox 113"/>
          <p:cNvSpPr txBox="1"/>
          <p:nvPr/>
        </p:nvSpPr>
        <p:spPr>
          <a:xfrm>
            <a:off x="2220346" y="6399312"/>
            <a:ext cx="6755382" cy="338554"/>
          </a:xfrm>
          <a:prstGeom prst="rect">
            <a:avLst/>
          </a:prstGeom>
          <a:noFill/>
        </p:spPr>
        <p:txBody>
          <a:bodyPr wrap="square" rtlCol="0">
            <a:spAutoFit/>
          </a:bodyPr>
          <a:lstStyle/>
          <a:p>
            <a:r>
              <a:rPr lang="en-US" sz="1600" dirty="0" smtClean="0">
                <a:solidFill>
                  <a:srgbClr val="000000"/>
                </a:solidFill>
                <a:latin typeface="Arial" charset="0"/>
              </a:rPr>
              <a:t>J</a:t>
            </a:r>
            <a:r>
              <a:rPr lang="en-US" sz="1600" dirty="0">
                <a:solidFill>
                  <a:srgbClr val="000000"/>
                </a:solidFill>
                <a:latin typeface="Arial" charset="0"/>
              </a:rPr>
              <a:t>. C. </a:t>
            </a:r>
            <a:r>
              <a:rPr lang="en-US" sz="1600" dirty="0" err="1">
                <a:solidFill>
                  <a:srgbClr val="000000"/>
                </a:solidFill>
                <a:latin typeface="Arial" charset="0"/>
              </a:rPr>
              <a:t>Bergquist</a:t>
            </a:r>
            <a:r>
              <a:rPr lang="en-US" sz="1600" dirty="0">
                <a:solidFill>
                  <a:srgbClr val="000000"/>
                </a:solidFill>
                <a:latin typeface="Arial" charset="0"/>
              </a:rPr>
              <a:t>, W. M. </a:t>
            </a:r>
            <a:r>
              <a:rPr lang="en-US" sz="1600" dirty="0" err="1">
                <a:solidFill>
                  <a:srgbClr val="000000"/>
                </a:solidFill>
                <a:latin typeface="Arial" charset="0"/>
              </a:rPr>
              <a:t>Itano</a:t>
            </a:r>
            <a:r>
              <a:rPr lang="en-US" sz="1600" dirty="0" smtClean="0">
                <a:solidFill>
                  <a:srgbClr val="000000"/>
                </a:solidFill>
                <a:latin typeface="Arial" charset="0"/>
              </a:rPr>
              <a:t>, D. J. Wineland, Phys. Rev. A</a:t>
            </a:r>
            <a:r>
              <a:rPr lang="en-US" sz="1600" b="1" dirty="0" smtClean="0">
                <a:solidFill>
                  <a:srgbClr val="000000"/>
                </a:solidFill>
                <a:latin typeface="Arial" charset="0"/>
              </a:rPr>
              <a:t>36</a:t>
            </a:r>
            <a:r>
              <a:rPr lang="en-US" sz="1600" dirty="0" smtClean="0">
                <a:solidFill>
                  <a:srgbClr val="000000"/>
                </a:solidFill>
                <a:latin typeface="Arial" charset="0"/>
              </a:rPr>
              <a:t>, 428 (1987).</a:t>
            </a:r>
            <a:endParaRPr lang="en-US" sz="1600" dirty="0">
              <a:solidFill>
                <a:srgbClr val="000000"/>
              </a:solidFill>
              <a:latin typeface="Arial" charset="0"/>
            </a:endParaRPr>
          </a:p>
        </p:txBody>
      </p:sp>
      <p:sp>
        <p:nvSpPr>
          <p:cNvPr id="5" name="Rectangle 4"/>
          <p:cNvSpPr/>
          <p:nvPr/>
        </p:nvSpPr>
        <p:spPr>
          <a:xfrm>
            <a:off x="5964750" y="29661"/>
            <a:ext cx="3001545" cy="2238937"/>
          </a:xfrm>
          <a:prstGeom prst="rect">
            <a:avLst/>
          </a:prstGeom>
          <a:solidFill>
            <a:srgbClr val="EAEAEA"/>
          </a:solidFill>
          <a:ln w="19050">
            <a:solidFill>
              <a:srgbClr val="000000"/>
            </a:solidFill>
          </a:ln>
        </p:spPr>
        <p:txBody>
          <a:bodyPr wrap="none" rtlCol="0" anchor="ctr">
            <a:spAutoFit/>
          </a:bodyPr>
          <a:lstStyle/>
          <a:p>
            <a:pPr algn="ctr"/>
            <a:endParaRPr lang="en-US" sz="3200" dirty="0">
              <a:solidFill>
                <a:srgbClr val="000000"/>
              </a:solidFill>
            </a:endParaRPr>
          </a:p>
        </p:txBody>
      </p:sp>
      <p:sp>
        <p:nvSpPr>
          <p:cNvPr id="17" name="Text Box 6"/>
          <p:cNvSpPr txBox="1">
            <a:spLocks noChangeArrowheads="1"/>
          </p:cNvSpPr>
          <p:nvPr/>
        </p:nvSpPr>
        <p:spPr bwMode="auto">
          <a:xfrm>
            <a:off x="7333669" y="1774946"/>
            <a:ext cx="687388" cy="400050"/>
          </a:xfrm>
          <a:prstGeom prst="rect">
            <a:avLst/>
          </a:prstGeom>
          <a:noFill/>
          <a:ln w="9525">
            <a:noFill/>
            <a:miter lim="800000"/>
            <a:headEnd/>
            <a:tailEnd/>
          </a:ln>
          <a:effectLst/>
        </p:spPr>
        <p:txBody>
          <a:bodyPr wrap="none">
            <a:spAutoFit/>
          </a:bodyPr>
          <a:lstStyle/>
          <a:p>
            <a:r>
              <a:rPr lang="en-US" baseline="30000" dirty="0">
                <a:solidFill>
                  <a:srgbClr val="000000"/>
                </a:solidFill>
                <a:latin typeface="Arial"/>
              </a:rPr>
              <a:t>2</a:t>
            </a:r>
            <a:r>
              <a:rPr lang="en-US" dirty="0">
                <a:solidFill>
                  <a:srgbClr val="000000"/>
                </a:solidFill>
                <a:latin typeface="Arial"/>
              </a:rPr>
              <a:t>S</a:t>
            </a:r>
            <a:r>
              <a:rPr lang="en-US" baseline="-25000" dirty="0">
                <a:solidFill>
                  <a:srgbClr val="000000"/>
                </a:solidFill>
                <a:latin typeface="Arial"/>
              </a:rPr>
              <a:t>1/2</a:t>
            </a:r>
            <a:endParaRPr lang="en-US" baseline="30000" dirty="0">
              <a:solidFill>
                <a:srgbClr val="000000"/>
              </a:solidFill>
              <a:latin typeface="Arial"/>
            </a:endParaRPr>
          </a:p>
        </p:txBody>
      </p:sp>
      <p:sp>
        <p:nvSpPr>
          <p:cNvPr id="18" name="Line 4"/>
          <p:cNvSpPr>
            <a:spLocks noChangeShapeType="1"/>
          </p:cNvSpPr>
          <p:nvPr/>
        </p:nvSpPr>
        <p:spPr bwMode="auto">
          <a:xfrm>
            <a:off x="7885256" y="648786"/>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20" name="Line 5"/>
          <p:cNvSpPr>
            <a:spLocks noChangeShapeType="1"/>
          </p:cNvSpPr>
          <p:nvPr/>
        </p:nvSpPr>
        <p:spPr bwMode="auto">
          <a:xfrm flipV="1">
            <a:off x="7199456" y="648786"/>
            <a:ext cx="838200" cy="1295400"/>
          </a:xfrm>
          <a:prstGeom prst="line">
            <a:avLst/>
          </a:prstGeom>
          <a:noFill/>
          <a:ln w="38100">
            <a:solidFill>
              <a:schemeClr val="accent2">
                <a:lumMod val="40000"/>
                <a:lumOff val="60000"/>
              </a:schemeClr>
            </a:solidFill>
            <a:round/>
            <a:headEnd type="triangle" w="med" len="med"/>
            <a:tailEnd type="triangle" w="med" len="med"/>
          </a:ln>
          <a:effectLst/>
        </p:spPr>
        <p:txBody>
          <a:bodyPr/>
          <a:lstStyle/>
          <a:p>
            <a:endParaRPr lang="en-US" sz="2400">
              <a:solidFill>
                <a:srgbClr val="000000"/>
              </a:solidFill>
              <a:latin typeface="Arial"/>
            </a:endParaRPr>
          </a:p>
        </p:txBody>
      </p:sp>
      <p:sp>
        <p:nvSpPr>
          <p:cNvPr id="24" name="TextBox 23"/>
          <p:cNvSpPr txBox="1"/>
          <p:nvPr/>
        </p:nvSpPr>
        <p:spPr>
          <a:xfrm>
            <a:off x="8228156" y="410661"/>
            <a:ext cx="702436" cy="400110"/>
          </a:xfrm>
          <a:prstGeom prst="rect">
            <a:avLst/>
          </a:prstGeom>
          <a:noFill/>
        </p:spPr>
        <p:txBody>
          <a:bodyPr wrap="none" rtlCol="0">
            <a:spAutoFit/>
          </a:bodyPr>
          <a:lstStyle/>
          <a:p>
            <a:r>
              <a:rPr lang="en-US" baseline="30000" dirty="0">
                <a:solidFill>
                  <a:srgbClr val="000000"/>
                </a:solidFill>
                <a:latin typeface="Arial"/>
                <a:ea typeface="Calibri"/>
              </a:rPr>
              <a:t>2</a:t>
            </a:r>
            <a:r>
              <a:rPr lang="en-US" dirty="0">
                <a:solidFill>
                  <a:srgbClr val="000000"/>
                </a:solidFill>
                <a:latin typeface="Arial"/>
                <a:ea typeface="Calibri"/>
              </a:rPr>
              <a:t>D</a:t>
            </a:r>
            <a:r>
              <a:rPr lang="en-US" baseline="-25000" dirty="0">
                <a:solidFill>
                  <a:srgbClr val="000000"/>
                </a:solidFill>
                <a:latin typeface="Arial"/>
                <a:ea typeface="Calibri"/>
              </a:rPr>
              <a:t>5/2</a:t>
            </a:r>
            <a:endParaRPr lang="en-US" sz="2400" dirty="0">
              <a:solidFill>
                <a:srgbClr val="000000"/>
              </a:solidFill>
              <a:latin typeface="Arial"/>
            </a:endParaRPr>
          </a:p>
        </p:txBody>
      </p:sp>
      <p:sp>
        <p:nvSpPr>
          <p:cNvPr id="25" name="TextBox 24"/>
          <p:cNvSpPr txBox="1"/>
          <p:nvPr/>
        </p:nvSpPr>
        <p:spPr>
          <a:xfrm>
            <a:off x="6704156" y="29661"/>
            <a:ext cx="688009" cy="400110"/>
          </a:xfrm>
          <a:prstGeom prst="rect">
            <a:avLst/>
          </a:prstGeom>
          <a:noFill/>
        </p:spPr>
        <p:txBody>
          <a:bodyPr wrap="none" rtlCol="0">
            <a:spAutoFit/>
          </a:bodyPr>
          <a:lstStyle/>
          <a:p>
            <a:r>
              <a:rPr lang="en-US" baseline="30000" dirty="0">
                <a:solidFill>
                  <a:srgbClr val="000000"/>
                </a:solidFill>
                <a:latin typeface="Arial"/>
                <a:ea typeface="Calibri"/>
              </a:rPr>
              <a:t>2</a:t>
            </a:r>
            <a:r>
              <a:rPr lang="en-US" dirty="0">
                <a:solidFill>
                  <a:srgbClr val="000000"/>
                </a:solidFill>
                <a:latin typeface="Arial"/>
                <a:ea typeface="Calibri"/>
              </a:rPr>
              <a:t>P</a:t>
            </a:r>
            <a:r>
              <a:rPr lang="en-US" baseline="-25000" dirty="0">
                <a:solidFill>
                  <a:srgbClr val="000000"/>
                </a:solidFill>
                <a:latin typeface="Arial"/>
                <a:ea typeface="Calibri"/>
              </a:rPr>
              <a:t>1/2</a:t>
            </a:r>
            <a:endParaRPr lang="en-US" sz="2400" dirty="0">
              <a:solidFill>
                <a:srgbClr val="000000"/>
              </a:solidFill>
              <a:latin typeface="Arial"/>
            </a:endParaRPr>
          </a:p>
        </p:txBody>
      </p:sp>
      <p:sp>
        <p:nvSpPr>
          <p:cNvPr id="27" name="Line 2"/>
          <p:cNvSpPr>
            <a:spLocks noChangeShapeType="1"/>
          </p:cNvSpPr>
          <p:nvPr/>
        </p:nvSpPr>
        <p:spPr bwMode="auto">
          <a:xfrm>
            <a:off x="6334041" y="214718"/>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28" name="Line 3"/>
          <p:cNvSpPr>
            <a:spLocks noChangeShapeType="1"/>
          </p:cNvSpPr>
          <p:nvPr/>
        </p:nvSpPr>
        <p:spPr bwMode="auto">
          <a:xfrm>
            <a:off x="6943641" y="1967318"/>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29" name="Line 9"/>
          <p:cNvSpPr>
            <a:spLocks noChangeShapeType="1"/>
          </p:cNvSpPr>
          <p:nvPr/>
        </p:nvSpPr>
        <p:spPr bwMode="auto">
          <a:xfrm flipH="1" flipV="1">
            <a:off x="6524541" y="205193"/>
            <a:ext cx="666750" cy="1743075"/>
          </a:xfrm>
          <a:prstGeom prst="line">
            <a:avLst/>
          </a:prstGeom>
          <a:noFill/>
          <a:ln w="28575">
            <a:solidFill>
              <a:srgbClr val="0070C0"/>
            </a:solidFill>
            <a:round/>
            <a:headEnd/>
            <a:tailEnd type="triangle" w="med" len="med"/>
          </a:ln>
          <a:effectLst/>
        </p:spPr>
        <p:txBody>
          <a:bodyPr/>
          <a:lstStyle/>
          <a:p>
            <a:endParaRPr lang="en-US" sz="2400">
              <a:solidFill>
                <a:srgbClr val="000000"/>
              </a:solidFill>
              <a:latin typeface="Arial"/>
            </a:endParaRPr>
          </a:p>
        </p:txBody>
      </p:sp>
      <p:grpSp>
        <p:nvGrpSpPr>
          <p:cNvPr id="30" name="Group 29"/>
          <p:cNvGrpSpPr/>
          <p:nvPr/>
        </p:nvGrpSpPr>
        <p:grpSpPr>
          <a:xfrm rot="4139070">
            <a:off x="5783915" y="984670"/>
            <a:ext cx="1867095" cy="197487"/>
            <a:chOff x="228600" y="2933700"/>
            <a:chExt cx="2579914" cy="190500"/>
          </a:xfrm>
        </p:grpSpPr>
        <p:sp>
          <p:nvSpPr>
            <p:cNvPr id="31" name="AutoShape 17"/>
            <p:cNvSpPr>
              <a:spLocks noChangeArrowheads="1"/>
            </p:cNvSpPr>
            <p:nvPr/>
          </p:nvSpPr>
          <p:spPr bwMode="auto">
            <a:xfrm rot="5400000">
              <a:off x="2560864" y="2876550"/>
              <a:ext cx="190500" cy="304800"/>
            </a:xfrm>
            <a:prstGeom prst="triangle">
              <a:avLst>
                <a:gd name="adj" fmla="val 50000"/>
              </a:avLst>
            </a:prstGeom>
            <a:solidFill>
              <a:srgbClr val="0070C0"/>
            </a:solidFill>
            <a:ln w="9525">
              <a:noFill/>
              <a:miter lim="800000"/>
              <a:headEnd/>
              <a:tailEnd/>
            </a:ln>
            <a:effectLst/>
          </p:spPr>
          <p:txBody>
            <a:bodyPr wrap="none" anchor="ctr"/>
            <a:lstStyle/>
            <a:p>
              <a:endParaRPr lang="en-US" sz="2400">
                <a:solidFill>
                  <a:srgbClr val="000000"/>
                </a:solidFill>
                <a:latin typeface="Arial"/>
              </a:endParaRPr>
            </a:p>
          </p:txBody>
        </p:sp>
        <p:grpSp>
          <p:nvGrpSpPr>
            <p:cNvPr id="32" name="Group 77"/>
            <p:cNvGrpSpPr/>
            <p:nvPr/>
          </p:nvGrpSpPr>
          <p:grpSpPr>
            <a:xfrm>
              <a:off x="228600" y="2971800"/>
              <a:ext cx="2286000" cy="152400"/>
              <a:chOff x="228600" y="2971800"/>
              <a:chExt cx="2286000" cy="152400"/>
            </a:xfrm>
          </p:grpSpPr>
          <p:sp>
            <p:nvSpPr>
              <p:cNvPr id="33"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34"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35"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36"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37"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38"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39"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40"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41"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42"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grpSp>
      </p:grpSp>
      <p:sp>
        <p:nvSpPr>
          <p:cNvPr id="43" name="TextBox 42"/>
          <p:cNvSpPr txBox="1"/>
          <p:nvPr/>
        </p:nvSpPr>
        <p:spPr>
          <a:xfrm>
            <a:off x="5964750" y="1076730"/>
            <a:ext cx="699230" cy="461665"/>
          </a:xfrm>
          <a:prstGeom prst="rect">
            <a:avLst/>
          </a:prstGeom>
          <a:noFill/>
        </p:spPr>
        <p:txBody>
          <a:bodyPr wrap="none" rtlCol="0">
            <a:spAutoFit/>
          </a:bodyPr>
          <a:lstStyle/>
          <a:p>
            <a:r>
              <a:rPr lang="en-US" sz="2400" dirty="0">
                <a:solidFill>
                  <a:srgbClr val="000000"/>
                </a:solidFill>
                <a:latin typeface="Arial"/>
              </a:rPr>
              <a:t>Hg</a:t>
            </a:r>
            <a:r>
              <a:rPr lang="en-US" sz="2400" baseline="30000" dirty="0">
                <a:solidFill>
                  <a:srgbClr val="000000"/>
                </a:solidFill>
                <a:latin typeface="Arial"/>
              </a:rPr>
              <a:t>+</a:t>
            </a:r>
            <a:endParaRPr lang="en-US" sz="2400" dirty="0">
              <a:solidFill>
                <a:srgbClr val="000000"/>
              </a:solidFill>
              <a:latin typeface="Arial"/>
            </a:endParaRPr>
          </a:p>
        </p:txBody>
      </p:sp>
      <p:sp>
        <p:nvSpPr>
          <p:cNvPr id="44" name="TextBox 43"/>
          <p:cNvSpPr txBox="1"/>
          <p:nvPr/>
        </p:nvSpPr>
        <p:spPr>
          <a:xfrm>
            <a:off x="7638006" y="1122896"/>
            <a:ext cx="954107" cy="369332"/>
          </a:xfrm>
          <a:prstGeom prst="rect">
            <a:avLst/>
          </a:prstGeom>
          <a:noFill/>
        </p:spPr>
        <p:txBody>
          <a:bodyPr wrap="none" rtlCol="0">
            <a:spAutoFit/>
          </a:bodyPr>
          <a:lstStyle/>
          <a:p>
            <a:pPr fontAlgn="auto">
              <a:spcBef>
                <a:spcPts val="0"/>
              </a:spcBef>
              <a:spcAft>
                <a:spcPts val="0"/>
              </a:spcAft>
            </a:pPr>
            <a:r>
              <a:rPr lang="en-US" sz="1800" dirty="0" smtClean="0">
                <a:solidFill>
                  <a:srgbClr val="000000"/>
                </a:solidFill>
                <a:latin typeface="Arial"/>
              </a:rPr>
              <a:t>282 nm</a:t>
            </a:r>
          </a:p>
        </p:txBody>
      </p:sp>
      <p:sp>
        <p:nvSpPr>
          <p:cNvPr id="3" name="TextBox 2"/>
          <p:cNvSpPr txBox="1"/>
          <p:nvPr/>
        </p:nvSpPr>
        <p:spPr>
          <a:xfrm>
            <a:off x="7343053" y="-49983"/>
            <a:ext cx="1249060" cy="646331"/>
          </a:xfrm>
          <a:prstGeom prst="rect">
            <a:avLst/>
          </a:prstGeom>
          <a:noFill/>
        </p:spPr>
        <p:txBody>
          <a:bodyPr wrap="none" rtlCol="0">
            <a:spAutoFit/>
          </a:bodyPr>
          <a:lstStyle/>
          <a:p>
            <a:r>
              <a:rPr lang="en-US" sz="1800" dirty="0" smtClean="0">
                <a:solidFill>
                  <a:srgbClr val="000000"/>
                </a:solidFill>
                <a:latin typeface="Arial"/>
              </a:rPr>
              <a:t>alternately</a:t>
            </a:r>
          </a:p>
          <a:p>
            <a:r>
              <a:rPr lang="en-US" sz="1800" dirty="0" smtClean="0">
                <a:solidFill>
                  <a:srgbClr val="000000"/>
                </a:solidFill>
                <a:latin typeface="Arial"/>
              </a:rPr>
              <a:t>apply</a:t>
            </a:r>
          </a:p>
        </p:txBody>
      </p:sp>
      <p:sp>
        <p:nvSpPr>
          <p:cNvPr id="45" name="Freeform 44"/>
          <p:cNvSpPr/>
          <p:nvPr/>
        </p:nvSpPr>
        <p:spPr>
          <a:xfrm rot="1861705">
            <a:off x="7549495" y="525380"/>
            <a:ext cx="212362" cy="748909"/>
          </a:xfrm>
          <a:custGeom>
            <a:avLst/>
            <a:gdLst>
              <a:gd name="connsiteX0" fmla="*/ 63500 w 444500"/>
              <a:gd name="connsiteY0" fmla="*/ 0 h 2133600"/>
              <a:gd name="connsiteX1" fmla="*/ 63500 w 444500"/>
              <a:gd name="connsiteY1" fmla="*/ 1077686 h 2133600"/>
              <a:gd name="connsiteX2" fmla="*/ 444500 w 444500"/>
              <a:gd name="connsiteY2" fmla="*/ 2133600 h 2133600"/>
            </a:gdLst>
            <a:ahLst/>
            <a:cxnLst>
              <a:cxn ang="0">
                <a:pos x="connsiteX0" y="connsiteY0"/>
              </a:cxn>
              <a:cxn ang="0">
                <a:pos x="connsiteX1" y="connsiteY1"/>
              </a:cxn>
              <a:cxn ang="0">
                <a:pos x="connsiteX2" y="connsiteY2"/>
              </a:cxn>
            </a:cxnLst>
            <a:rect l="l" t="t" r="r" b="b"/>
            <a:pathLst>
              <a:path w="444500" h="2133600">
                <a:moveTo>
                  <a:pt x="63500" y="0"/>
                </a:moveTo>
                <a:cubicBezTo>
                  <a:pt x="31750" y="361043"/>
                  <a:pt x="0" y="722086"/>
                  <a:pt x="63500" y="1077686"/>
                </a:cubicBezTo>
                <a:cubicBezTo>
                  <a:pt x="127000" y="1433286"/>
                  <a:pt x="381000" y="1961243"/>
                  <a:pt x="444500" y="21336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46" name="Freeform 45"/>
          <p:cNvSpPr/>
          <p:nvPr/>
        </p:nvSpPr>
        <p:spPr>
          <a:xfrm rot="1861705" flipH="1">
            <a:off x="7198934" y="457894"/>
            <a:ext cx="225321" cy="980363"/>
          </a:xfrm>
          <a:custGeom>
            <a:avLst/>
            <a:gdLst>
              <a:gd name="connsiteX0" fmla="*/ 63500 w 444500"/>
              <a:gd name="connsiteY0" fmla="*/ 0 h 2133600"/>
              <a:gd name="connsiteX1" fmla="*/ 63500 w 444500"/>
              <a:gd name="connsiteY1" fmla="*/ 1077686 h 2133600"/>
              <a:gd name="connsiteX2" fmla="*/ 444500 w 444500"/>
              <a:gd name="connsiteY2" fmla="*/ 2133600 h 2133600"/>
            </a:gdLst>
            <a:ahLst/>
            <a:cxnLst>
              <a:cxn ang="0">
                <a:pos x="connsiteX0" y="connsiteY0"/>
              </a:cxn>
              <a:cxn ang="0">
                <a:pos x="connsiteX1" y="connsiteY1"/>
              </a:cxn>
              <a:cxn ang="0">
                <a:pos x="connsiteX2" y="connsiteY2"/>
              </a:cxn>
            </a:cxnLst>
            <a:rect l="l" t="t" r="r" b="b"/>
            <a:pathLst>
              <a:path w="444500" h="2133600">
                <a:moveTo>
                  <a:pt x="63500" y="0"/>
                </a:moveTo>
                <a:cubicBezTo>
                  <a:pt x="31750" y="361043"/>
                  <a:pt x="0" y="722086"/>
                  <a:pt x="63500" y="1077686"/>
                </a:cubicBezTo>
                <a:cubicBezTo>
                  <a:pt x="127000" y="1433286"/>
                  <a:pt x="381000" y="1961243"/>
                  <a:pt x="444500" y="21336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13" name="TextBox 12"/>
          <p:cNvSpPr txBox="1"/>
          <p:nvPr/>
        </p:nvSpPr>
        <p:spPr>
          <a:xfrm>
            <a:off x="210855" y="94579"/>
            <a:ext cx="3541354" cy="461665"/>
          </a:xfrm>
          <a:prstGeom prst="rect">
            <a:avLst/>
          </a:prstGeom>
          <a:noFill/>
        </p:spPr>
        <p:txBody>
          <a:bodyPr wrap="none" rtlCol="0">
            <a:spAutoFit/>
          </a:bodyPr>
          <a:lstStyle/>
          <a:p>
            <a:r>
              <a:rPr lang="en-US" sz="2400" dirty="0">
                <a:solidFill>
                  <a:srgbClr val="000000"/>
                </a:solidFill>
                <a:latin typeface="Arial"/>
              </a:rPr>
              <a:t>S</a:t>
            </a:r>
            <a:r>
              <a:rPr lang="en-US" sz="2400" dirty="0" smtClean="0">
                <a:solidFill>
                  <a:srgbClr val="000000"/>
                </a:solidFill>
                <a:latin typeface="Arial"/>
              </a:rPr>
              <a:t>ingle-ion spectroscopy:</a:t>
            </a:r>
          </a:p>
        </p:txBody>
      </p:sp>
      <p:grpSp>
        <p:nvGrpSpPr>
          <p:cNvPr id="60" name="Group 59"/>
          <p:cNvGrpSpPr/>
          <p:nvPr/>
        </p:nvGrpSpPr>
        <p:grpSpPr>
          <a:xfrm>
            <a:off x="6734628" y="4478908"/>
            <a:ext cx="2140665" cy="2333766"/>
            <a:chOff x="6734628" y="4478908"/>
            <a:chExt cx="2140665" cy="2333766"/>
          </a:xfrm>
        </p:grpSpPr>
        <p:grpSp>
          <p:nvGrpSpPr>
            <p:cNvPr id="111" name="Group 110"/>
            <p:cNvGrpSpPr/>
            <p:nvPr/>
          </p:nvGrpSpPr>
          <p:grpSpPr>
            <a:xfrm>
              <a:off x="6734628" y="4478908"/>
              <a:ext cx="2140665" cy="2333766"/>
              <a:chOff x="4726693" y="638522"/>
              <a:chExt cx="2140665" cy="2333766"/>
            </a:xfrm>
          </p:grpSpPr>
          <p:sp>
            <p:nvSpPr>
              <p:cNvPr id="117" name="Rectangle 116"/>
              <p:cNvSpPr/>
              <p:nvPr/>
            </p:nvSpPr>
            <p:spPr>
              <a:xfrm>
                <a:off x="4726693" y="638522"/>
                <a:ext cx="2113415" cy="2333766"/>
              </a:xfrm>
              <a:prstGeom prst="rect">
                <a:avLst/>
              </a:prstGeom>
              <a:solidFill>
                <a:srgbClr val="EAEAEA"/>
              </a:solidFill>
              <a:ln w="19050">
                <a:solidFill>
                  <a:srgbClr val="000000"/>
                </a:solidFill>
              </a:ln>
            </p:spPr>
            <p:txBody>
              <a:bodyPr wrap="square" rtlCol="0" anchor="ctr">
                <a:spAutoFit/>
              </a:bodyPr>
              <a:lstStyle/>
              <a:p>
                <a:pPr algn="ctr" fontAlgn="auto">
                  <a:spcBef>
                    <a:spcPts val="0"/>
                  </a:spcBef>
                  <a:spcAft>
                    <a:spcPts val="0"/>
                  </a:spcAft>
                  <a:defRPr/>
                </a:pPr>
                <a:endParaRPr lang="en-US" sz="3200" kern="0" dirty="0" smtClean="0">
                  <a:solidFill>
                    <a:srgbClr val="000000"/>
                  </a:solidFill>
                </a:endParaRPr>
              </a:p>
            </p:txBody>
          </p:sp>
          <p:sp>
            <p:nvSpPr>
              <p:cNvPr id="118" name="Text Box 6"/>
              <p:cNvSpPr txBox="1">
                <a:spLocks noChangeArrowheads="1"/>
              </p:cNvSpPr>
              <p:nvPr/>
            </p:nvSpPr>
            <p:spPr bwMode="auto">
              <a:xfrm>
                <a:off x="4726693" y="2572238"/>
                <a:ext cx="687388"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baseline="30000" dirty="0" smtClean="0">
                    <a:solidFill>
                      <a:srgbClr val="000000"/>
                    </a:solidFill>
                    <a:latin typeface="Arial"/>
                  </a:rPr>
                  <a:t>2</a:t>
                </a:r>
                <a:r>
                  <a:rPr lang="en-US" sz="1800" kern="0" dirty="0" smtClean="0">
                    <a:solidFill>
                      <a:srgbClr val="000000"/>
                    </a:solidFill>
                    <a:latin typeface="Arial"/>
                  </a:rPr>
                  <a:t>S</a:t>
                </a:r>
                <a:r>
                  <a:rPr lang="en-US" sz="1800" kern="0" baseline="-25000" dirty="0" smtClean="0">
                    <a:solidFill>
                      <a:srgbClr val="000000"/>
                    </a:solidFill>
                    <a:latin typeface="Arial"/>
                  </a:rPr>
                  <a:t>1/2</a:t>
                </a:r>
                <a:endParaRPr lang="en-US" sz="1800" kern="0" baseline="30000" dirty="0" smtClean="0">
                  <a:solidFill>
                    <a:srgbClr val="000000"/>
                  </a:solidFill>
                  <a:latin typeface="Arial"/>
                </a:endParaRPr>
              </a:p>
            </p:txBody>
          </p:sp>
          <p:sp>
            <p:nvSpPr>
              <p:cNvPr id="119" name="TextBox 118"/>
              <p:cNvSpPr txBox="1"/>
              <p:nvPr/>
            </p:nvSpPr>
            <p:spPr>
              <a:xfrm>
                <a:off x="5443863" y="1226112"/>
                <a:ext cx="702436" cy="400110"/>
              </a:xfrm>
              <a:prstGeom prst="rect">
                <a:avLst/>
              </a:prstGeom>
              <a:noFill/>
            </p:spPr>
            <p:txBody>
              <a:bodyPr wrap="none" rtlCol="0">
                <a:spAutoFit/>
              </a:bodyPr>
              <a:lstStyle/>
              <a:p>
                <a:pPr fontAlgn="auto">
                  <a:spcBef>
                    <a:spcPts val="0"/>
                  </a:spcBef>
                  <a:spcAft>
                    <a:spcPts val="0"/>
                  </a:spcAft>
                  <a:defRPr/>
                </a:pPr>
                <a:r>
                  <a:rPr lang="en-US" sz="1800" kern="0" baseline="30000" dirty="0" smtClean="0">
                    <a:solidFill>
                      <a:srgbClr val="000000"/>
                    </a:solidFill>
                    <a:latin typeface="Arial"/>
                    <a:ea typeface="Calibri"/>
                  </a:rPr>
                  <a:t>2</a:t>
                </a:r>
                <a:r>
                  <a:rPr lang="en-US" sz="1800" kern="0" dirty="0" smtClean="0">
                    <a:solidFill>
                      <a:srgbClr val="000000"/>
                    </a:solidFill>
                    <a:latin typeface="Arial"/>
                    <a:ea typeface="Calibri"/>
                  </a:rPr>
                  <a:t>D</a:t>
                </a:r>
                <a:r>
                  <a:rPr lang="en-US" sz="1800" kern="0" baseline="-25000" dirty="0" smtClean="0">
                    <a:solidFill>
                      <a:srgbClr val="000000"/>
                    </a:solidFill>
                    <a:latin typeface="Arial"/>
                    <a:ea typeface="Calibri"/>
                  </a:rPr>
                  <a:t>5/2</a:t>
                </a:r>
                <a:endParaRPr lang="en-US" sz="2400" kern="0" dirty="0" smtClean="0">
                  <a:solidFill>
                    <a:srgbClr val="000000"/>
                  </a:solidFill>
                  <a:latin typeface="Arial"/>
                </a:endParaRPr>
              </a:p>
            </p:txBody>
          </p:sp>
          <p:grpSp>
            <p:nvGrpSpPr>
              <p:cNvPr id="120" name="Group 119"/>
              <p:cNvGrpSpPr/>
              <p:nvPr/>
            </p:nvGrpSpPr>
            <p:grpSpPr>
              <a:xfrm>
                <a:off x="5370539" y="2062851"/>
                <a:ext cx="784731" cy="817134"/>
                <a:chOff x="10086232" y="5577763"/>
                <a:chExt cx="784731" cy="817134"/>
              </a:xfrm>
            </p:grpSpPr>
            <p:sp>
              <p:nvSpPr>
                <p:cNvPr id="130"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31"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32"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33"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34" name="TextBox 133"/>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35" name="TextBox 134"/>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136" name="TextBox 135"/>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37" name="TextBox 136"/>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nvGrpSpPr>
              <p:cNvPr id="121" name="Group 120"/>
              <p:cNvGrpSpPr/>
              <p:nvPr/>
            </p:nvGrpSpPr>
            <p:grpSpPr>
              <a:xfrm>
                <a:off x="6082627" y="778805"/>
                <a:ext cx="784731" cy="817134"/>
                <a:chOff x="10086232" y="5577763"/>
                <a:chExt cx="784731" cy="817134"/>
              </a:xfrm>
            </p:grpSpPr>
            <p:sp>
              <p:nvSpPr>
                <p:cNvPr id="122"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23"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24"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25"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26" name="TextBox 125"/>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27" name="TextBox 126"/>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a:solidFill>
                        <a:srgbClr val="000000"/>
                      </a:solidFill>
                      <a:latin typeface="Arial"/>
                    </a:rPr>
                    <a:t>m</a:t>
                  </a:r>
                  <a:r>
                    <a:rPr lang="en-US" sz="800" kern="0" dirty="0" smtClean="0">
                      <a:solidFill>
                        <a:srgbClr val="000000"/>
                      </a:solidFill>
                      <a:latin typeface="Arial"/>
                    </a:rPr>
                    <a:t>=0</a:t>
                  </a:r>
                </a:p>
              </p:txBody>
            </p:sp>
            <p:sp>
              <p:nvSpPr>
                <p:cNvPr id="128" name="TextBox 127"/>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29" name="TextBox 128"/>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grpSp>
          <p:nvGrpSpPr>
            <p:cNvPr id="138" name="Group 137"/>
            <p:cNvGrpSpPr/>
            <p:nvPr/>
          </p:nvGrpSpPr>
          <p:grpSpPr>
            <a:xfrm>
              <a:off x="7543800" y="5105400"/>
              <a:ext cx="1328323" cy="1295400"/>
              <a:chOff x="5610307" y="1373945"/>
              <a:chExt cx="1328323" cy="1295400"/>
            </a:xfrm>
          </p:grpSpPr>
          <p:sp>
            <p:nvSpPr>
              <p:cNvPr id="139" name="Line 5"/>
              <p:cNvSpPr>
                <a:spLocks noChangeShapeType="1"/>
              </p:cNvSpPr>
              <p:nvPr/>
            </p:nvSpPr>
            <p:spPr bwMode="auto">
              <a:xfrm flipV="1">
                <a:off x="5610307" y="1373945"/>
                <a:ext cx="838200" cy="1295400"/>
              </a:xfrm>
              <a:prstGeom prst="line">
                <a:avLst/>
              </a:prstGeom>
              <a:noFill/>
              <a:ln w="38100">
                <a:solidFill>
                  <a:srgbClr val="CC99FF"/>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40" name="TextBox 139"/>
              <p:cNvSpPr txBox="1"/>
              <p:nvPr/>
            </p:nvSpPr>
            <p:spPr>
              <a:xfrm>
                <a:off x="6029407" y="2011437"/>
                <a:ext cx="909223"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FF0000"/>
                    </a:solidFill>
                    <a:latin typeface="Arial"/>
                    <a:sym typeface="Symbol"/>
                  </a:rPr>
                  <a:t>m = 0</a:t>
                </a:r>
                <a:endParaRPr lang="en-US" sz="1800" kern="0" dirty="0" smtClean="0">
                  <a:solidFill>
                    <a:srgbClr val="FF0000"/>
                  </a:solidFill>
                  <a:latin typeface="Arial"/>
                </a:endParaRPr>
              </a:p>
            </p:txBody>
          </p:sp>
        </p:grpSp>
      </p:grpSp>
      <p:sp>
        <p:nvSpPr>
          <p:cNvPr id="10" name="Freeform 9"/>
          <p:cNvSpPr/>
          <p:nvPr/>
        </p:nvSpPr>
        <p:spPr>
          <a:xfrm rot="1776706">
            <a:off x="3545418" y="4744597"/>
            <a:ext cx="3556668" cy="508068"/>
          </a:xfrm>
          <a:custGeom>
            <a:avLst/>
            <a:gdLst>
              <a:gd name="connsiteX0" fmla="*/ 0 w 3543300"/>
              <a:gd name="connsiteY0" fmla="*/ 292100 h 508068"/>
              <a:gd name="connsiteX1" fmla="*/ 1498600 w 3543300"/>
              <a:gd name="connsiteY1" fmla="*/ 38100 h 508068"/>
              <a:gd name="connsiteX2" fmla="*/ 1168400 w 3543300"/>
              <a:gd name="connsiteY2" fmla="*/ 508000 h 508068"/>
              <a:gd name="connsiteX3" fmla="*/ 3543300 w 3543300"/>
              <a:gd name="connsiteY3" fmla="*/ 0 h 508068"/>
            </a:gdLst>
            <a:ahLst/>
            <a:cxnLst>
              <a:cxn ang="0">
                <a:pos x="connsiteX0" y="connsiteY0"/>
              </a:cxn>
              <a:cxn ang="0">
                <a:pos x="connsiteX1" y="connsiteY1"/>
              </a:cxn>
              <a:cxn ang="0">
                <a:pos x="connsiteX2" y="connsiteY2"/>
              </a:cxn>
              <a:cxn ang="0">
                <a:pos x="connsiteX3" y="connsiteY3"/>
              </a:cxn>
            </a:cxnLst>
            <a:rect l="l" t="t" r="r" b="b"/>
            <a:pathLst>
              <a:path w="3543300" h="508068">
                <a:moveTo>
                  <a:pt x="0" y="292100"/>
                </a:moveTo>
                <a:cubicBezTo>
                  <a:pt x="651933" y="147108"/>
                  <a:pt x="1303867" y="2117"/>
                  <a:pt x="1498600" y="38100"/>
                </a:cubicBezTo>
                <a:cubicBezTo>
                  <a:pt x="1693333" y="74083"/>
                  <a:pt x="827617" y="514350"/>
                  <a:pt x="1168400" y="508000"/>
                </a:cubicBezTo>
                <a:cubicBezTo>
                  <a:pt x="1509183" y="501650"/>
                  <a:pt x="2526241" y="250825"/>
                  <a:pt x="3543300" y="0"/>
                </a:cubicBezTo>
              </a:path>
            </a:pathLst>
          </a:custGeom>
          <a:noFill/>
          <a:ln w="19050">
            <a:solidFill>
              <a:srgbClr val="000000"/>
            </a:solidFill>
            <a:headEnd type="triangle" w="lg" len="lg"/>
            <a:tailEnd type="none" w="lg" len="lg"/>
          </a:ln>
        </p:spPr>
        <p:txBody>
          <a:bodyPr rtlCol="0" anchor="ctr"/>
          <a:lstStyle/>
          <a:p>
            <a:pPr algn="ctr"/>
            <a:endParaRPr lang="en-US" sz="2400">
              <a:solidFill>
                <a:srgbClr val="000000"/>
              </a:solidFill>
              <a:latin typeface="Times New Roman" pitchFamily="18" charset="0"/>
            </a:endParaRPr>
          </a:p>
        </p:txBody>
      </p:sp>
    </p:spTree>
    <p:extLst>
      <p:ext uri="{BB962C8B-B14F-4D97-AF65-F5344CB8AC3E}">
        <p14:creationId xmlns:p14="http://schemas.microsoft.com/office/powerpoint/2010/main" val="1114112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210855" y="1926611"/>
            <a:ext cx="6694422" cy="4217075"/>
            <a:chOff x="807748" y="3839332"/>
            <a:chExt cx="3817857" cy="2674023"/>
          </a:xfrm>
        </p:grpSpPr>
        <p:pic>
          <p:nvPicPr>
            <p:cNvPr id="1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48" y="3839332"/>
              <a:ext cx="3817857" cy="26740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Rectangle 158"/>
            <p:cNvSpPr/>
            <p:nvPr/>
          </p:nvSpPr>
          <p:spPr>
            <a:xfrm>
              <a:off x="807748" y="3960981"/>
              <a:ext cx="347817"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0" name="TextBox 159"/>
            <p:cNvSpPr txBox="1"/>
            <p:nvPr/>
          </p:nvSpPr>
          <p:spPr>
            <a:xfrm rot="16200000">
              <a:off x="269298" y="5097459"/>
              <a:ext cx="1446230" cy="307777"/>
            </a:xfrm>
            <a:prstGeom prst="rect">
              <a:avLst/>
            </a:prstGeom>
            <a:solidFill>
              <a:schemeClr val="bg1"/>
            </a:solidFill>
            <a:ln>
              <a:noFill/>
            </a:ln>
          </p:spPr>
          <p:txBody>
            <a:bodyPr wrap="none" rtlCol="0">
              <a:spAutoFit/>
            </a:bodyPr>
            <a:lstStyle/>
            <a:p>
              <a:r>
                <a:rPr lang="en-US" sz="1400" dirty="0">
                  <a:solidFill>
                    <a:srgbClr val="000000"/>
                  </a:solidFill>
                  <a:latin typeface="Arial" charset="0"/>
                </a:rPr>
                <a:t>  Prob. (S</a:t>
              </a:r>
              <a:r>
                <a:rPr lang="en-US" sz="1400" baseline="-25000" dirty="0">
                  <a:solidFill>
                    <a:srgbClr val="000000"/>
                  </a:solidFill>
                  <a:latin typeface="Arial" charset="0"/>
                </a:rPr>
                <a:t>1/2</a:t>
              </a:r>
              <a:r>
                <a:rPr lang="en-US" sz="1400" dirty="0">
                  <a:solidFill>
                    <a:srgbClr val="000000"/>
                  </a:solidFill>
                  <a:latin typeface="Arial" charset="0"/>
                </a:rPr>
                <a:t>) </a:t>
              </a:r>
              <a:r>
                <a:rPr lang="en-US" sz="1400" dirty="0">
                  <a:solidFill>
                    <a:srgbClr val="000000"/>
                  </a:solidFill>
                  <a:latin typeface="Arial" charset="0"/>
                  <a:sym typeface="Symbol"/>
                </a:rPr>
                <a:t> </a:t>
              </a:r>
              <a:endParaRPr lang="en-US" sz="1800" dirty="0">
                <a:solidFill>
                  <a:srgbClr val="000000"/>
                </a:solidFill>
                <a:latin typeface="Arial" charset="0"/>
              </a:endParaRPr>
            </a:p>
          </p:txBody>
        </p:sp>
      </p:grpSp>
      <p:sp>
        <p:nvSpPr>
          <p:cNvPr id="114" name="TextBox 113"/>
          <p:cNvSpPr txBox="1"/>
          <p:nvPr/>
        </p:nvSpPr>
        <p:spPr>
          <a:xfrm>
            <a:off x="2220346" y="6399312"/>
            <a:ext cx="6755382" cy="338554"/>
          </a:xfrm>
          <a:prstGeom prst="rect">
            <a:avLst/>
          </a:prstGeom>
          <a:noFill/>
        </p:spPr>
        <p:txBody>
          <a:bodyPr wrap="square" rtlCol="0">
            <a:spAutoFit/>
          </a:bodyPr>
          <a:lstStyle/>
          <a:p>
            <a:r>
              <a:rPr lang="en-US" sz="1600" dirty="0" smtClean="0">
                <a:solidFill>
                  <a:srgbClr val="000000"/>
                </a:solidFill>
                <a:latin typeface="Arial" charset="0"/>
              </a:rPr>
              <a:t>J</a:t>
            </a:r>
            <a:r>
              <a:rPr lang="en-US" sz="1600" dirty="0">
                <a:solidFill>
                  <a:srgbClr val="000000"/>
                </a:solidFill>
                <a:latin typeface="Arial" charset="0"/>
              </a:rPr>
              <a:t>. C. </a:t>
            </a:r>
            <a:r>
              <a:rPr lang="en-US" sz="1600" dirty="0" err="1">
                <a:solidFill>
                  <a:srgbClr val="000000"/>
                </a:solidFill>
                <a:latin typeface="Arial" charset="0"/>
              </a:rPr>
              <a:t>Bergquist</a:t>
            </a:r>
            <a:r>
              <a:rPr lang="en-US" sz="1600" dirty="0">
                <a:solidFill>
                  <a:srgbClr val="000000"/>
                </a:solidFill>
                <a:latin typeface="Arial" charset="0"/>
              </a:rPr>
              <a:t>, W. M. </a:t>
            </a:r>
            <a:r>
              <a:rPr lang="en-US" sz="1600" dirty="0" err="1">
                <a:solidFill>
                  <a:srgbClr val="000000"/>
                </a:solidFill>
                <a:latin typeface="Arial" charset="0"/>
              </a:rPr>
              <a:t>Itano</a:t>
            </a:r>
            <a:r>
              <a:rPr lang="en-US" sz="1600" dirty="0" smtClean="0">
                <a:solidFill>
                  <a:srgbClr val="000000"/>
                </a:solidFill>
                <a:latin typeface="Arial" charset="0"/>
              </a:rPr>
              <a:t>, D. J. Wineland, Phys. Rev. A</a:t>
            </a:r>
            <a:r>
              <a:rPr lang="en-US" sz="1600" b="1" dirty="0" smtClean="0">
                <a:solidFill>
                  <a:srgbClr val="000000"/>
                </a:solidFill>
                <a:latin typeface="Arial" charset="0"/>
              </a:rPr>
              <a:t>36</a:t>
            </a:r>
            <a:r>
              <a:rPr lang="en-US" sz="1600" dirty="0" smtClean="0">
                <a:solidFill>
                  <a:srgbClr val="000000"/>
                </a:solidFill>
                <a:latin typeface="Arial" charset="0"/>
              </a:rPr>
              <a:t>, 428 (1987).</a:t>
            </a:r>
            <a:endParaRPr lang="en-US" sz="1600" dirty="0">
              <a:solidFill>
                <a:srgbClr val="000000"/>
              </a:solidFill>
              <a:latin typeface="Arial" charset="0"/>
            </a:endParaRPr>
          </a:p>
        </p:txBody>
      </p:sp>
      <p:grpSp>
        <p:nvGrpSpPr>
          <p:cNvPr id="54" name="Group 53"/>
          <p:cNvGrpSpPr/>
          <p:nvPr/>
        </p:nvGrpSpPr>
        <p:grpSpPr>
          <a:xfrm>
            <a:off x="804492" y="50360"/>
            <a:ext cx="2140665" cy="2333766"/>
            <a:chOff x="804492" y="50360"/>
            <a:chExt cx="2140665" cy="2333766"/>
          </a:xfrm>
        </p:grpSpPr>
        <p:grpSp>
          <p:nvGrpSpPr>
            <p:cNvPr id="64" name="Group 63"/>
            <p:cNvGrpSpPr/>
            <p:nvPr/>
          </p:nvGrpSpPr>
          <p:grpSpPr>
            <a:xfrm>
              <a:off x="804492" y="50360"/>
              <a:ext cx="2140665" cy="2333766"/>
              <a:chOff x="4726693" y="638522"/>
              <a:chExt cx="2140665" cy="2333766"/>
            </a:xfrm>
          </p:grpSpPr>
          <p:sp>
            <p:nvSpPr>
              <p:cNvPr id="68" name="Rectangle 67"/>
              <p:cNvSpPr/>
              <p:nvPr/>
            </p:nvSpPr>
            <p:spPr>
              <a:xfrm>
                <a:off x="4726693" y="638522"/>
                <a:ext cx="2113415" cy="2333766"/>
              </a:xfrm>
              <a:prstGeom prst="rect">
                <a:avLst/>
              </a:prstGeom>
              <a:solidFill>
                <a:srgbClr val="EAEAEA"/>
              </a:solidFill>
              <a:ln w="19050">
                <a:solidFill>
                  <a:srgbClr val="000000"/>
                </a:solidFill>
              </a:ln>
            </p:spPr>
            <p:txBody>
              <a:bodyPr wrap="square" rtlCol="0" anchor="ctr">
                <a:spAutoFit/>
              </a:bodyPr>
              <a:lstStyle/>
              <a:p>
                <a:pPr algn="ctr" fontAlgn="auto">
                  <a:spcBef>
                    <a:spcPts val="0"/>
                  </a:spcBef>
                  <a:spcAft>
                    <a:spcPts val="0"/>
                  </a:spcAft>
                  <a:defRPr/>
                </a:pPr>
                <a:endParaRPr lang="en-US" sz="3200" kern="0" dirty="0" smtClean="0">
                  <a:solidFill>
                    <a:srgbClr val="000000"/>
                  </a:solidFill>
                </a:endParaRPr>
              </a:p>
            </p:txBody>
          </p:sp>
          <p:sp>
            <p:nvSpPr>
              <p:cNvPr id="69" name="Text Box 6"/>
              <p:cNvSpPr txBox="1">
                <a:spLocks noChangeArrowheads="1"/>
              </p:cNvSpPr>
              <p:nvPr/>
            </p:nvSpPr>
            <p:spPr bwMode="auto">
              <a:xfrm>
                <a:off x="4726693" y="2572238"/>
                <a:ext cx="687388"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baseline="30000" dirty="0" smtClean="0">
                    <a:solidFill>
                      <a:srgbClr val="000000"/>
                    </a:solidFill>
                    <a:latin typeface="Arial"/>
                  </a:rPr>
                  <a:t>2</a:t>
                </a:r>
                <a:r>
                  <a:rPr lang="en-US" sz="1800" kern="0" dirty="0" smtClean="0">
                    <a:solidFill>
                      <a:srgbClr val="000000"/>
                    </a:solidFill>
                    <a:latin typeface="Arial"/>
                  </a:rPr>
                  <a:t>S</a:t>
                </a:r>
                <a:r>
                  <a:rPr lang="en-US" sz="1800" kern="0" baseline="-25000" dirty="0" smtClean="0">
                    <a:solidFill>
                      <a:srgbClr val="000000"/>
                    </a:solidFill>
                    <a:latin typeface="Arial"/>
                  </a:rPr>
                  <a:t>1/2</a:t>
                </a:r>
                <a:endParaRPr lang="en-US" sz="1800" kern="0" baseline="30000" dirty="0" smtClean="0">
                  <a:solidFill>
                    <a:srgbClr val="000000"/>
                  </a:solidFill>
                  <a:latin typeface="Arial"/>
                </a:endParaRPr>
              </a:p>
            </p:txBody>
          </p:sp>
          <p:sp>
            <p:nvSpPr>
              <p:cNvPr id="70" name="TextBox 69"/>
              <p:cNvSpPr txBox="1"/>
              <p:nvPr/>
            </p:nvSpPr>
            <p:spPr>
              <a:xfrm>
                <a:off x="5443863" y="1226112"/>
                <a:ext cx="702436" cy="400110"/>
              </a:xfrm>
              <a:prstGeom prst="rect">
                <a:avLst/>
              </a:prstGeom>
              <a:noFill/>
            </p:spPr>
            <p:txBody>
              <a:bodyPr wrap="none" rtlCol="0">
                <a:spAutoFit/>
              </a:bodyPr>
              <a:lstStyle/>
              <a:p>
                <a:pPr fontAlgn="auto">
                  <a:spcBef>
                    <a:spcPts val="0"/>
                  </a:spcBef>
                  <a:spcAft>
                    <a:spcPts val="0"/>
                  </a:spcAft>
                  <a:defRPr/>
                </a:pPr>
                <a:r>
                  <a:rPr lang="en-US" sz="1800" kern="0" baseline="30000" dirty="0" smtClean="0">
                    <a:solidFill>
                      <a:srgbClr val="000000"/>
                    </a:solidFill>
                    <a:latin typeface="Arial"/>
                    <a:ea typeface="Calibri"/>
                  </a:rPr>
                  <a:t>2</a:t>
                </a:r>
                <a:r>
                  <a:rPr lang="en-US" sz="1800" kern="0" dirty="0" smtClean="0">
                    <a:solidFill>
                      <a:srgbClr val="000000"/>
                    </a:solidFill>
                    <a:latin typeface="Arial"/>
                    <a:ea typeface="Calibri"/>
                  </a:rPr>
                  <a:t>D</a:t>
                </a:r>
                <a:r>
                  <a:rPr lang="en-US" sz="1800" kern="0" baseline="-25000" dirty="0" smtClean="0">
                    <a:solidFill>
                      <a:srgbClr val="000000"/>
                    </a:solidFill>
                    <a:latin typeface="Arial"/>
                    <a:ea typeface="Calibri"/>
                  </a:rPr>
                  <a:t>5/2</a:t>
                </a:r>
                <a:endParaRPr lang="en-US" sz="2400" kern="0" dirty="0" smtClean="0">
                  <a:solidFill>
                    <a:srgbClr val="000000"/>
                  </a:solidFill>
                  <a:latin typeface="Arial"/>
                </a:endParaRPr>
              </a:p>
            </p:txBody>
          </p:sp>
          <p:grpSp>
            <p:nvGrpSpPr>
              <p:cNvPr id="71" name="Group 70"/>
              <p:cNvGrpSpPr/>
              <p:nvPr/>
            </p:nvGrpSpPr>
            <p:grpSpPr>
              <a:xfrm>
                <a:off x="5370539" y="2062851"/>
                <a:ext cx="784731" cy="817134"/>
                <a:chOff x="10086232" y="5577763"/>
                <a:chExt cx="784731" cy="817134"/>
              </a:xfrm>
            </p:grpSpPr>
            <p:sp>
              <p:nvSpPr>
                <p:cNvPr id="81"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82"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83"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84"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85" name="TextBox 84"/>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86" name="TextBox 85"/>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87" name="TextBox 86"/>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88" name="TextBox 87"/>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nvGrpSpPr>
              <p:cNvPr id="72" name="Group 71"/>
              <p:cNvGrpSpPr/>
              <p:nvPr/>
            </p:nvGrpSpPr>
            <p:grpSpPr>
              <a:xfrm>
                <a:off x="6082627" y="778805"/>
                <a:ext cx="784731" cy="817134"/>
                <a:chOff x="10086232" y="5577763"/>
                <a:chExt cx="784731" cy="817134"/>
              </a:xfrm>
            </p:grpSpPr>
            <p:sp>
              <p:nvSpPr>
                <p:cNvPr id="73"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4"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5"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6"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7" name="TextBox 76"/>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78" name="TextBox 77"/>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79" name="TextBox 78"/>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80" name="TextBox 79"/>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sp>
          <p:nvSpPr>
            <p:cNvPr id="66" name="Line 5"/>
            <p:cNvSpPr>
              <a:spLocks noChangeShapeType="1"/>
            </p:cNvSpPr>
            <p:nvPr/>
          </p:nvSpPr>
          <p:spPr bwMode="auto">
            <a:xfrm flipV="1">
              <a:off x="1613664" y="809324"/>
              <a:ext cx="780804" cy="1162927"/>
            </a:xfrm>
            <a:prstGeom prst="line">
              <a:avLst/>
            </a:prstGeom>
            <a:noFill/>
            <a:ln w="38100">
              <a:solidFill>
                <a:srgbClr val="CC99FF"/>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67" name="TextBox 66"/>
            <p:cNvSpPr txBox="1"/>
            <p:nvPr/>
          </p:nvSpPr>
          <p:spPr>
            <a:xfrm>
              <a:off x="1110086" y="1128162"/>
              <a:ext cx="986167"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FF0000"/>
                  </a:solidFill>
                  <a:latin typeface="Arial"/>
                  <a:sym typeface="Symbol"/>
                </a:rPr>
                <a:t>m = -1</a:t>
              </a:r>
              <a:endParaRPr lang="en-US" sz="1800" kern="0" dirty="0" smtClean="0">
                <a:solidFill>
                  <a:srgbClr val="FF0000"/>
                </a:solidFill>
                <a:latin typeface="Arial"/>
              </a:endParaRPr>
            </a:p>
          </p:txBody>
        </p:sp>
      </p:grpSp>
      <p:grpSp>
        <p:nvGrpSpPr>
          <p:cNvPr id="53" name="Group 52"/>
          <p:cNvGrpSpPr/>
          <p:nvPr/>
        </p:nvGrpSpPr>
        <p:grpSpPr>
          <a:xfrm>
            <a:off x="3407252" y="41820"/>
            <a:ext cx="2140665" cy="2333766"/>
            <a:chOff x="3558066" y="-881017"/>
            <a:chExt cx="2140665" cy="2333766"/>
          </a:xfrm>
        </p:grpSpPr>
        <p:sp>
          <p:nvSpPr>
            <p:cNvPr id="94" name="Rectangle 93"/>
            <p:cNvSpPr/>
            <p:nvPr/>
          </p:nvSpPr>
          <p:spPr>
            <a:xfrm>
              <a:off x="3558066" y="-881017"/>
              <a:ext cx="2113415" cy="2333766"/>
            </a:xfrm>
            <a:prstGeom prst="rect">
              <a:avLst/>
            </a:prstGeom>
            <a:solidFill>
              <a:srgbClr val="EAEAEA"/>
            </a:solidFill>
            <a:ln w="19050">
              <a:solidFill>
                <a:srgbClr val="000000"/>
              </a:solidFill>
            </a:ln>
          </p:spPr>
          <p:txBody>
            <a:bodyPr wrap="square" rtlCol="0" anchor="ctr">
              <a:spAutoFit/>
            </a:bodyPr>
            <a:lstStyle/>
            <a:p>
              <a:pPr algn="ctr" fontAlgn="auto">
                <a:spcBef>
                  <a:spcPts val="0"/>
                </a:spcBef>
                <a:spcAft>
                  <a:spcPts val="0"/>
                </a:spcAft>
                <a:defRPr/>
              </a:pPr>
              <a:endParaRPr lang="en-US" sz="3200" kern="0" dirty="0" smtClean="0">
                <a:solidFill>
                  <a:srgbClr val="000000"/>
                </a:solidFill>
              </a:endParaRPr>
            </a:p>
          </p:txBody>
        </p:sp>
        <p:sp>
          <p:nvSpPr>
            <p:cNvPr id="95" name="Text Box 6"/>
            <p:cNvSpPr txBox="1">
              <a:spLocks noChangeArrowheads="1"/>
            </p:cNvSpPr>
            <p:nvPr/>
          </p:nvSpPr>
          <p:spPr bwMode="auto">
            <a:xfrm>
              <a:off x="3558066" y="1052699"/>
              <a:ext cx="687388"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baseline="30000" dirty="0" smtClean="0">
                  <a:solidFill>
                    <a:srgbClr val="000000"/>
                  </a:solidFill>
                  <a:latin typeface="Arial"/>
                </a:rPr>
                <a:t>2</a:t>
              </a:r>
              <a:r>
                <a:rPr lang="en-US" sz="1800" kern="0" dirty="0" smtClean="0">
                  <a:solidFill>
                    <a:srgbClr val="000000"/>
                  </a:solidFill>
                  <a:latin typeface="Arial"/>
                </a:rPr>
                <a:t>S</a:t>
              </a:r>
              <a:r>
                <a:rPr lang="en-US" sz="1800" kern="0" baseline="-25000" dirty="0" smtClean="0">
                  <a:solidFill>
                    <a:srgbClr val="000000"/>
                  </a:solidFill>
                  <a:latin typeface="Arial"/>
                </a:rPr>
                <a:t>1/2</a:t>
              </a:r>
              <a:endParaRPr lang="en-US" sz="1800" kern="0" baseline="30000" dirty="0" smtClean="0">
                <a:solidFill>
                  <a:srgbClr val="000000"/>
                </a:solidFill>
                <a:latin typeface="Arial"/>
              </a:endParaRPr>
            </a:p>
          </p:txBody>
        </p:sp>
        <p:sp>
          <p:nvSpPr>
            <p:cNvPr id="96" name="TextBox 95"/>
            <p:cNvSpPr txBox="1"/>
            <p:nvPr/>
          </p:nvSpPr>
          <p:spPr>
            <a:xfrm>
              <a:off x="4275236" y="-293427"/>
              <a:ext cx="702436" cy="400110"/>
            </a:xfrm>
            <a:prstGeom prst="rect">
              <a:avLst/>
            </a:prstGeom>
            <a:noFill/>
          </p:spPr>
          <p:txBody>
            <a:bodyPr wrap="none" rtlCol="0">
              <a:spAutoFit/>
            </a:bodyPr>
            <a:lstStyle/>
            <a:p>
              <a:pPr fontAlgn="auto">
                <a:spcBef>
                  <a:spcPts val="0"/>
                </a:spcBef>
                <a:spcAft>
                  <a:spcPts val="0"/>
                </a:spcAft>
                <a:defRPr/>
              </a:pPr>
              <a:r>
                <a:rPr lang="en-US" sz="1800" kern="0" baseline="30000" dirty="0" smtClean="0">
                  <a:solidFill>
                    <a:srgbClr val="000000"/>
                  </a:solidFill>
                  <a:latin typeface="Arial"/>
                  <a:ea typeface="Calibri"/>
                </a:rPr>
                <a:t>2</a:t>
              </a:r>
              <a:r>
                <a:rPr lang="en-US" sz="1800" kern="0" dirty="0" smtClean="0">
                  <a:solidFill>
                    <a:srgbClr val="000000"/>
                  </a:solidFill>
                  <a:latin typeface="Arial"/>
                  <a:ea typeface="Calibri"/>
                </a:rPr>
                <a:t>D</a:t>
              </a:r>
              <a:r>
                <a:rPr lang="en-US" sz="1800" kern="0" baseline="-25000" dirty="0" smtClean="0">
                  <a:solidFill>
                    <a:srgbClr val="000000"/>
                  </a:solidFill>
                  <a:latin typeface="Arial"/>
                  <a:ea typeface="Calibri"/>
                </a:rPr>
                <a:t>5/2</a:t>
              </a:r>
              <a:endParaRPr lang="en-US" sz="2400" kern="0" dirty="0" smtClean="0">
                <a:solidFill>
                  <a:srgbClr val="000000"/>
                </a:solidFill>
                <a:latin typeface="Arial"/>
              </a:endParaRPr>
            </a:p>
          </p:txBody>
        </p:sp>
        <p:grpSp>
          <p:nvGrpSpPr>
            <p:cNvPr id="97" name="Group 96"/>
            <p:cNvGrpSpPr/>
            <p:nvPr/>
          </p:nvGrpSpPr>
          <p:grpSpPr>
            <a:xfrm>
              <a:off x="4201912" y="543312"/>
              <a:ext cx="784731" cy="817134"/>
              <a:chOff x="10086232" y="5577763"/>
              <a:chExt cx="784731" cy="817134"/>
            </a:xfrm>
          </p:grpSpPr>
          <p:sp>
            <p:nvSpPr>
              <p:cNvPr id="107"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8"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9"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10"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11" name="TextBox 110"/>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13" name="TextBox 112"/>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115" name="TextBox 114"/>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16" name="TextBox 115"/>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nvGrpSpPr>
            <p:cNvPr id="98" name="Group 97"/>
            <p:cNvGrpSpPr/>
            <p:nvPr/>
          </p:nvGrpSpPr>
          <p:grpSpPr>
            <a:xfrm>
              <a:off x="4914000" y="-740734"/>
              <a:ext cx="784731" cy="817134"/>
              <a:chOff x="10086232" y="5577763"/>
              <a:chExt cx="784731" cy="817134"/>
            </a:xfrm>
          </p:grpSpPr>
          <p:sp>
            <p:nvSpPr>
              <p:cNvPr id="99"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0"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1"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2"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3" name="TextBox 102"/>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04" name="TextBox 103"/>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105" name="TextBox 104"/>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06" name="TextBox 105"/>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sp>
          <p:nvSpPr>
            <p:cNvPr id="92" name="Line 5"/>
            <p:cNvSpPr>
              <a:spLocks noChangeShapeType="1"/>
            </p:cNvSpPr>
            <p:nvPr/>
          </p:nvSpPr>
          <p:spPr bwMode="auto">
            <a:xfrm flipV="1">
              <a:off x="4367238" y="-337919"/>
              <a:ext cx="838200" cy="1378794"/>
            </a:xfrm>
            <a:prstGeom prst="line">
              <a:avLst/>
            </a:prstGeom>
            <a:noFill/>
            <a:ln w="38100">
              <a:solidFill>
                <a:srgbClr val="CC99FF"/>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93" name="TextBox 92"/>
            <p:cNvSpPr txBox="1"/>
            <p:nvPr/>
          </p:nvSpPr>
          <p:spPr>
            <a:xfrm>
              <a:off x="3815840" y="227262"/>
              <a:ext cx="1043876"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FF0000"/>
                  </a:solidFill>
                  <a:latin typeface="Arial"/>
                  <a:sym typeface="Symbol"/>
                </a:rPr>
                <a:t>m = +1</a:t>
              </a:r>
              <a:endParaRPr lang="en-US" sz="1800" kern="0" dirty="0" smtClean="0">
                <a:solidFill>
                  <a:srgbClr val="FF0000"/>
                </a:solidFill>
                <a:latin typeface="Arial"/>
              </a:endParaRPr>
            </a:p>
          </p:txBody>
        </p:sp>
      </p:grpSp>
      <p:sp>
        <p:nvSpPr>
          <p:cNvPr id="117" name="Line 80"/>
          <p:cNvSpPr>
            <a:spLocks noChangeShapeType="1"/>
          </p:cNvSpPr>
          <p:nvPr/>
        </p:nvSpPr>
        <p:spPr bwMode="auto">
          <a:xfrm flipH="1">
            <a:off x="4666982" y="2175561"/>
            <a:ext cx="330246" cy="618439"/>
          </a:xfrm>
          <a:prstGeom prst="line">
            <a:avLst/>
          </a:prstGeom>
          <a:noFill/>
          <a:ln w="28575">
            <a:solidFill>
              <a:srgbClr val="FF0000"/>
            </a:solidFill>
            <a:round/>
            <a:headEnd/>
            <a:tailEnd type="triangle" w="med" len="med"/>
          </a:ln>
          <a:effectLst/>
        </p:spPr>
        <p:txBody>
          <a:bodyPr/>
          <a:lstStyle/>
          <a:p>
            <a:endParaRPr lang="en-US">
              <a:solidFill>
                <a:srgbClr val="000000"/>
              </a:solidFill>
              <a:latin typeface="Arial"/>
            </a:endParaRPr>
          </a:p>
        </p:txBody>
      </p:sp>
      <p:sp>
        <p:nvSpPr>
          <p:cNvPr id="118" name="Line 80"/>
          <p:cNvSpPr>
            <a:spLocks noChangeShapeType="1"/>
          </p:cNvSpPr>
          <p:nvPr/>
        </p:nvSpPr>
        <p:spPr bwMode="auto">
          <a:xfrm>
            <a:off x="2584968" y="2118459"/>
            <a:ext cx="191342" cy="675542"/>
          </a:xfrm>
          <a:prstGeom prst="line">
            <a:avLst/>
          </a:prstGeom>
          <a:noFill/>
          <a:ln w="28575">
            <a:solidFill>
              <a:srgbClr val="FF0000"/>
            </a:solidFill>
            <a:round/>
            <a:headEnd/>
            <a:tailEnd type="triangle" w="med" len="med"/>
          </a:ln>
          <a:effectLst/>
        </p:spPr>
        <p:txBody>
          <a:bodyPr/>
          <a:lstStyle/>
          <a:p>
            <a:endParaRPr lang="en-US">
              <a:solidFill>
                <a:srgbClr val="000000"/>
              </a:solidFill>
              <a:latin typeface="Arial"/>
            </a:endParaRPr>
          </a:p>
        </p:txBody>
      </p:sp>
      <p:sp>
        <p:nvSpPr>
          <p:cNvPr id="123" name="Rectangle 122"/>
          <p:cNvSpPr/>
          <p:nvPr/>
        </p:nvSpPr>
        <p:spPr>
          <a:xfrm>
            <a:off x="5964750" y="29661"/>
            <a:ext cx="3001545" cy="2238937"/>
          </a:xfrm>
          <a:prstGeom prst="rect">
            <a:avLst/>
          </a:prstGeom>
          <a:solidFill>
            <a:srgbClr val="EAEAEA"/>
          </a:solidFill>
          <a:ln w="19050">
            <a:solidFill>
              <a:srgbClr val="000000"/>
            </a:solidFill>
          </a:ln>
        </p:spPr>
        <p:txBody>
          <a:bodyPr wrap="none" rtlCol="0" anchor="ctr">
            <a:spAutoFit/>
          </a:bodyPr>
          <a:lstStyle/>
          <a:p>
            <a:pPr algn="ctr"/>
            <a:endParaRPr lang="en-US" sz="3200" dirty="0">
              <a:solidFill>
                <a:srgbClr val="000000"/>
              </a:solidFill>
            </a:endParaRPr>
          </a:p>
        </p:txBody>
      </p:sp>
      <p:sp>
        <p:nvSpPr>
          <p:cNvPr id="125" name="Text Box 6"/>
          <p:cNvSpPr txBox="1">
            <a:spLocks noChangeArrowheads="1"/>
          </p:cNvSpPr>
          <p:nvPr/>
        </p:nvSpPr>
        <p:spPr bwMode="auto">
          <a:xfrm>
            <a:off x="7333669" y="1774946"/>
            <a:ext cx="687388" cy="400050"/>
          </a:xfrm>
          <a:prstGeom prst="rect">
            <a:avLst/>
          </a:prstGeom>
          <a:noFill/>
          <a:ln w="9525">
            <a:noFill/>
            <a:miter lim="800000"/>
            <a:headEnd/>
            <a:tailEnd/>
          </a:ln>
          <a:effectLst/>
        </p:spPr>
        <p:txBody>
          <a:bodyPr wrap="none">
            <a:spAutoFit/>
          </a:bodyPr>
          <a:lstStyle/>
          <a:p>
            <a:r>
              <a:rPr lang="en-US" baseline="30000" dirty="0">
                <a:solidFill>
                  <a:srgbClr val="000000"/>
                </a:solidFill>
                <a:latin typeface="Arial"/>
              </a:rPr>
              <a:t>2</a:t>
            </a:r>
            <a:r>
              <a:rPr lang="en-US" dirty="0">
                <a:solidFill>
                  <a:srgbClr val="000000"/>
                </a:solidFill>
                <a:latin typeface="Arial"/>
              </a:rPr>
              <a:t>S</a:t>
            </a:r>
            <a:r>
              <a:rPr lang="en-US" baseline="-25000" dirty="0">
                <a:solidFill>
                  <a:srgbClr val="000000"/>
                </a:solidFill>
                <a:latin typeface="Arial"/>
              </a:rPr>
              <a:t>1/2</a:t>
            </a:r>
            <a:endParaRPr lang="en-US" baseline="30000" dirty="0">
              <a:solidFill>
                <a:srgbClr val="000000"/>
              </a:solidFill>
              <a:latin typeface="Arial"/>
            </a:endParaRPr>
          </a:p>
        </p:txBody>
      </p:sp>
      <p:sp>
        <p:nvSpPr>
          <p:cNvPr id="126" name="Line 4"/>
          <p:cNvSpPr>
            <a:spLocks noChangeShapeType="1"/>
          </p:cNvSpPr>
          <p:nvPr/>
        </p:nvSpPr>
        <p:spPr bwMode="auto">
          <a:xfrm>
            <a:off x="7885256" y="648786"/>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127" name="Line 5"/>
          <p:cNvSpPr>
            <a:spLocks noChangeShapeType="1"/>
          </p:cNvSpPr>
          <p:nvPr/>
        </p:nvSpPr>
        <p:spPr bwMode="auto">
          <a:xfrm flipV="1">
            <a:off x="7199456" y="648786"/>
            <a:ext cx="838200" cy="1295400"/>
          </a:xfrm>
          <a:prstGeom prst="line">
            <a:avLst/>
          </a:prstGeom>
          <a:noFill/>
          <a:ln w="38100">
            <a:solidFill>
              <a:schemeClr val="accent2">
                <a:lumMod val="40000"/>
                <a:lumOff val="60000"/>
              </a:schemeClr>
            </a:solidFill>
            <a:round/>
            <a:headEnd type="triangle" w="med" len="med"/>
            <a:tailEnd type="triangle" w="med" len="med"/>
          </a:ln>
          <a:effectLst/>
        </p:spPr>
        <p:txBody>
          <a:bodyPr/>
          <a:lstStyle/>
          <a:p>
            <a:endParaRPr lang="en-US" sz="2400">
              <a:solidFill>
                <a:srgbClr val="000000"/>
              </a:solidFill>
              <a:latin typeface="Arial"/>
            </a:endParaRPr>
          </a:p>
        </p:txBody>
      </p:sp>
      <p:sp>
        <p:nvSpPr>
          <p:cNvPr id="128" name="TextBox 127"/>
          <p:cNvSpPr txBox="1"/>
          <p:nvPr/>
        </p:nvSpPr>
        <p:spPr>
          <a:xfrm>
            <a:off x="8228156" y="410661"/>
            <a:ext cx="702436" cy="400110"/>
          </a:xfrm>
          <a:prstGeom prst="rect">
            <a:avLst/>
          </a:prstGeom>
          <a:noFill/>
        </p:spPr>
        <p:txBody>
          <a:bodyPr wrap="none" rtlCol="0">
            <a:spAutoFit/>
          </a:bodyPr>
          <a:lstStyle/>
          <a:p>
            <a:r>
              <a:rPr lang="en-US" baseline="30000" dirty="0">
                <a:solidFill>
                  <a:srgbClr val="000000"/>
                </a:solidFill>
                <a:latin typeface="Arial"/>
                <a:ea typeface="Calibri"/>
              </a:rPr>
              <a:t>2</a:t>
            </a:r>
            <a:r>
              <a:rPr lang="en-US" dirty="0">
                <a:solidFill>
                  <a:srgbClr val="000000"/>
                </a:solidFill>
                <a:latin typeface="Arial"/>
                <a:ea typeface="Calibri"/>
              </a:rPr>
              <a:t>D</a:t>
            </a:r>
            <a:r>
              <a:rPr lang="en-US" baseline="-25000" dirty="0">
                <a:solidFill>
                  <a:srgbClr val="000000"/>
                </a:solidFill>
                <a:latin typeface="Arial"/>
                <a:ea typeface="Calibri"/>
              </a:rPr>
              <a:t>5/2</a:t>
            </a:r>
            <a:endParaRPr lang="en-US" sz="2400" dirty="0">
              <a:solidFill>
                <a:srgbClr val="000000"/>
              </a:solidFill>
              <a:latin typeface="Arial"/>
            </a:endParaRPr>
          </a:p>
        </p:txBody>
      </p:sp>
      <p:sp>
        <p:nvSpPr>
          <p:cNvPr id="129" name="TextBox 128"/>
          <p:cNvSpPr txBox="1"/>
          <p:nvPr/>
        </p:nvSpPr>
        <p:spPr>
          <a:xfrm>
            <a:off x="6704156" y="29661"/>
            <a:ext cx="688009" cy="400110"/>
          </a:xfrm>
          <a:prstGeom prst="rect">
            <a:avLst/>
          </a:prstGeom>
          <a:noFill/>
        </p:spPr>
        <p:txBody>
          <a:bodyPr wrap="none" rtlCol="0">
            <a:spAutoFit/>
          </a:bodyPr>
          <a:lstStyle/>
          <a:p>
            <a:r>
              <a:rPr lang="en-US" baseline="30000" dirty="0">
                <a:solidFill>
                  <a:srgbClr val="000000"/>
                </a:solidFill>
                <a:latin typeface="Arial"/>
                <a:ea typeface="Calibri"/>
              </a:rPr>
              <a:t>2</a:t>
            </a:r>
            <a:r>
              <a:rPr lang="en-US" dirty="0">
                <a:solidFill>
                  <a:srgbClr val="000000"/>
                </a:solidFill>
                <a:latin typeface="Arial"/>
                <a:ea typeface="Calibri"/>
              </a:rPr>
              <a:t>P</a:t>
            </a:r>
            <a:r>
              <a:rPr lang="en-US" baseline="-25000" dirty="0">
                <a:solidFill>
                  <a:srgbClr val="000000"/>
                </a:solidFill>
                <a:latin typeface="Arial"/>
                <a:ea typeface="Calibri"/>
              </a:rPr>
              <a:t>1/2</a:t>
            </a:r>
            <a:endParaRPr lang="en-US" sz="2400" dirty="0">
              <a:solidFill>
                <a:srgbClr val="000000"/>
              </a:solidFill>
              <a:latin typeface="Arial"/>
            </a:endParaRPr>
          </a:p>
        </p:txBody>
      </p:sp>
      <p:sp>
        <p:nvSpPr>
          <p:cNvPr id="130" name="Line 2"/>
          <p:cNvSpPr>
            <a:spLocks noChangeShapeType="1"/>
          </p:cNvSpPr>
          <p:nvPr/>
        </p:nvSpPr>
        <p:spPr bwMode="auto">
          <a:xfrm>
            <a:off x="6334041" y="214718"/>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131" name="Line 3"/>
          <p:cNvSpPr>
            <a:spLocks noChangeShapeType="1"/>
          </p:cNvSpPr>
          <p:nvPr/>
        </p:nvSpPr>
        <p:spPr bwMode="auto">
          <a:xfrm>
            <a:off x="6943641" y="1967318"/>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132" name="Line 9"/>
          <p:cNvSpPr>
            <a:spLocks noChangeShapeType="1"/>
          </p:cNvSpPr>
          <p:nvPr/>
        </p:nvSpPr>
        <p:spPr bwMode="auto">
          <a:xfrm flipH="1" flipV="1">
            <a:off x="6524541" y="205193"/>
            <a:ext cx="666750" cy="1743075"/>
          </a:xfrm>
          <a:prstGeom prst="line">
            <a:avLst/>
          </a:prstGeom>
          <a:noFill/>
          <a:ln w="28575">
            <a:solidFill>
              <a:srgbClr val="0070C0"/>
            </a:solidFill>
            <a:round/>
            <a:headEnd/>
            <a:tailEnd type="triangle" w="med" len="med"/>
          </a:ln>
          <a:effectLst/>
        </p:spPr>
        <p:txBody>
          <a:bodyPr/>
          <a:lstStyle/>
          <a:p>
            <a:endParaRPr lang="en-US" sz="2400">
              <a:solidFill>
                <a:srgbClr val="000000"/>
              </a:solidFill>
              <a:latin typeface="Arial"/>
            </a:endParaRPr>
          </a:p>
        </p:txBody>
      </p:sp>
      <p:grpSp>
        <p:nvGrpSpPr>
          <p:cNvPr id="133" name="Group 132"/>
          <p:cNvGrpSpPr/>
          <p:nvPr/>
        </p:nvGrpSpPr>
        <p:grpSpPr>
          <a:xfrm rot="4139070">
            <a:off x="5783915" y="984670"/>
            <a:ext cx="1867095" cy="197487"/>
            <a:chOff x="228600" y="2933700"/>
            <a:chExt cx="2579914" cy="190500"/>
          </a:xfrm>
        </p:grpSpPr>
        <p:sp>
          <p:nvSpPr>
            <p:cNvPr id="136" name="AutoShape 17"/>
            <p:cNvSpPr>
              <a:spLocks noChangeArrowheads="1"/>
            </p:cNvSpPr>
            <p:nvPr/>
          </p:nvSpPr>
          <p:spPr bwMode="auto">
            <a:xfrm rot="5400000">
              <a:off x="2560864" y="2876550"/>
              <a:ext cx="190500" cy="304800"/>
            </a:xfrm>
            <a:prstGeom prst="triangle">
              <a:avLst>
                <a:gd name="adj" fmla="val 50000"/>
              </a:avLst>
            </a:prstGeom>
            <a:solidFill>
              <a:srgbClr val="0070C0"/>
            </a:solidFill>
            <a:ln w="9525">
              <a:noFill/>
              <a:miter lim="800000"/>
              <a:headEnd/>
              <a:tailEnd/>
            </a:ln>
            <a:effectLst/>
          </p:spPr>
          <p:txBody>
            <a:bodyPr wrap="none" anchor="ctr"/>
            <a:lstStyle/>
            <a:p>
              <a:endParaRPr lang="en-US" sz="2400">
                <a:solidFill>
                  <a:srgbClr val="000000"/>
                </a:solidFill>
                <a:latin typeface="Arial"/>
              </a:endParaRPr>
            </a:p>
          </p:txBody>
        </p:sp>
        <p:grpSp>
          <p:nvGrpSpPr>
            <p:cNvPr id="137" name="Group 77"/>
            <p:cNvGrpSpPr/>
            <p:nvPr/>
          </p:nvGrpSpPr>
          <p:grpSpPr>
            <a:xfrm>
              <a:off x="228600" y="2971800"/>
              <a:ext cx="2286000" cy="152400"/>
              <a:chOff x="228600" y="2971800"/>
              <a:chExt cx="2286000" cy="152400"/>
            </a:xfrm>
          </p:grpSpPr>
          <p:sp>
            <p:nvSpPr>
              <p:cNvPr id="138"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39"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0"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1"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2"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3"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4"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5"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6"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sp>
            <p:nvSpPr>
              <p:cNvPr id="147"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sz="2400">
                  <a:solidFill>
                    <a:srgbClr val="000000"/>
                  </a:solidFill>
                  <a:latin typeface="Arial"/>
                </a:endParaRPr>
              </a:p>
            </p:txBody>
          </p:sp>
        </p:grpSp>
      </p:grpSp>
      <p:sp>
        <p:nvSpPr>
          <p:cNvPr id="134" name="TextBox 133"/>
          <p:cNvSpPr txBox="1"/>
          <p:nvPr/>
        </p:nvSpPr>
        <p:spPr>
          <a:xfrm>
            <a:off x="5964750" y="1076730"/>
            <a:ext cx="699230" cy="461665"/>
          </a:xfrm>
          <a:prstGeom prst="rect">
            <a:avLst/>
          </a:prstGeom>
          <a:noFill/>
        </p:spPr>
        <p:txBody>
          <a:bodyPr wrap="none" rtlCol="0">
            <a:spAutoFit/>
          </a:bodyPr>
          <a:lstStyle/>
          <a:p>
            <a:r>
              <a:rPr lang="en-US" sz="2400" dirty="0">
                <a:solidFill>
                  <a:srgbClr val="000000"/>
                </a:solidFill>
                <a:latin typeface="Arial"/>
              </a:rPr>
              <a:t>Hg</a:t>
            </a:r>
            <a:r>
              <a:rPr lang="en-US" sz="2400" baseline="30000" dirty="0">
                <a:solidFill>
                  <a:srgbClr val="000000"/>
                </a:solidFill>
                <a:latin typeface="Arial"/>
              </a:rPr>
              <a:t>+</a:t>
            </a:r>
            <a:endParaRPr lang="en-US" sz="2400" dirty="0">
              <a:solidFill>
                <a:srgbClr val="000000"/>
              </a:solidFill>
              <a:latin typeface="Arial"/>
            </a:endParaRPr>
          </a:p>
        </p:txBody>
      </p:sp>
      <p:sp>
        <p:nvSpPr>
          <p:cNvPr id="135" name="TextBox 134"/>
          <p:cNvSpPr txBox="1"/>
          <p:nvPr/>
        </p:nvSpPr>
        <p:spPr>
          <a:xfrm>
            <a:off x="7638006" y="1122896"/>
            <a:ext cx="954107" cy="369332"/>
          </a:xfrm>
          <a:prstGeom prst="rect">
            <a:avLst/>
          </a:prstGeom>
          <a:noFill/>
        </p:spPr>
        <p:txBody>
          <a:bodyPr wrap="none" rtlCol="0">
            <a:spAutoFit/>
          </a:bodyPr>
          <a:lstStyle/>
          <a:p>
            <a:pPr fontAlgn="auto">
              <a:spcBef>
                <a:spcPts val="0"/>
              </a:spcBef>
              <a:spcAft>
                <a:spcPts val="0"/>
              </a:spcAft>
            </a:pPr>
            <a:r>
              <a:rPr lang="en-US" sz="1800" dirty="0" smtClean="0">
                <a:solidFill>
                  <a:srgbClr val="000000"/>
                </a:solidFill>
                <a:latin typeface="Arial"/>
              </a:rPr>
              <a:t>282 nm</a:t>
            </a:r>
          </a:p>
        </p:txBody>
      </p:sp>
      <p:sp>
        <p:nvSpPr>
          <p:cNvPr id="89" name="TextBox 88"/>
          <p:cNvSpPr txBox="1"/>
          <p:nvPr/>
        </p:nvSpPr>
        <p:spPr>
          <a:xfrm>
            <a:off x="7343053" y="-49983"/>
            <a:ext cx="1249060" cy="646331"/>
          </a:xfrm>
          <a:prstGeom prst="rect">
            <a:avLst/>
          </a:prstGeom>
          <a:noFill/>
        </p:spPr>
        <p:txBody>
          <a:bodyPr wrap="none" rtlCol="0">
            <a:spAutoFit/>
          </a:bodyPr>
          <a:lstStyle/>
          <a:p>
            <a:r>
              <a:rPr lang="en-US" sz="1800" dirty="0" smtClean="0">
                <a:solidFill>
                  <a:srgbClr val="000000"/>
                </a:solidFill>
                <a:latin typeface="Arial"/>
              </a:rPr>
              <a:t>alternately</a:t>
            </a:r>
          </a:p>
          <a:p>
            <a:r>
              <a:rPr lang="en-US" sz="1800" dirty="0" smtClean="0">
                <a:solidFill>
                  <a:srgbClr val="000000"/>
                </a:solidFill>
                <a:latin typeface="Arial"/>
              </a:rPr>
              <a:t>apply</a:t>
            </a:r>
          </a:p>
        </p:txBody>
      </p:sp>
      <p:sp>
        <p:nvSpPr>
          <p:cNvPr id="90" name="Freeform 89"/>
          <p:cNvSpPr/>
          <p:nvPr/>
        </p:nvSpPr>
        <p:spPr>
          <a:xfrm rot="1861705">
            <a:off x="7549495" y="525380"/>
            <a:ext cx="212362" cy="748909"/>
          </a:xfrm>
          <a:custGeom>
            <a:avLst/>
            <a:gdLst>
              <a:gd name="connsiteX0" fmla="*/ 63500 w 444500"/>
              <a:gd name="connsiteY0" fmla="*/ 0 h 2133600"/>
              <a:gd name="connsiteX1" fmla="*/ 63500 w 444500"/>
              <a:gd name="connsiteY1" fmla="*/ 1077686 h 2133600"/>
              <a:gd name="connsiteX2" fmla="*/ 444500 w 444500"/>
              <a:gd name="connsiteY2" fmla="*/ 2133600 h 2133600"/>
            </a:gdLst>
            <a:ahLst/>
            <a:cxnLst>
              <a:cxn ang="0">
                <a:pos x="connsiteX0" y="connsiteY0"/>
              </a:cxn>
              <a:cxn ang="0">
                <a:pos x="connsiteX1" y="connsiteY1"/>
              </a:cxn>
              <a:cxn ang="0">
                <a:pos x="connsiteX2" y="connsiteY2"/>
              </a:cxn>
            </a:cxnLst>
            <a:rect l="l" t="t" r="r" b="b"/>
            <a:pathLst>
              <a:path w="444500" h="2133600">
                <a:moveTo>
                  <a:pt x="63500" y="0"/>
                </a:moveTo>
                <a:cubicBezTo>
                  <a:pt x="31750" y="361043"/>
                  <a:pt x="0" y="722086"/>
                  <a:pt x="63500" y="1077686"/>
                </a:cubicBezTo>
                <a:cubicBezTo>
                  <a:pt x="127000" y="1433286"/>
                  <a:pt x="381000" y="1961243"/>
                  <a:pt x="444500" y="21336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91" name="Freeform 90"/>
          <p:cNvSpPr/>
          <p:nvPr/>
        </p:nvSpPr>
        <p:spPr>
          <a:xfrm rot="1861705" flipH="1">
            <a:off x="7198934" y="457894"/>
            <a:ext cx="225321" cy="980363"/>
          </a:xfrm>
          <a:custGeom>
            <a:avLst/>
            <a:gdLst>
              <a:gd name="connsiteX0" fmla="*/ 63500 w 444500"/>
              <a:gd name="connsiteY0" fmla="*/ 0 h 2133600"/>
              <a:gd name="connsiteX1" fmla="*/ 63500 w 444500"/>
              <a:gd name="connsiteY1" fmla="*/ 1077686 h 2133600"/>
              <a:gd name="connsiteX2" fmla="*/ 444500 w 444500"/>
              <a:gd name="connsiteY2" fmla="*/ 2133600 h 2133600"/>
            </a:gdLst>
            <a:ahLst/>
            <a:cxnLst>
              <a:cxn ang="0">
                <a:pos x="connsiteX0" y="connsiteY0"/>
              </a:cxn>
              <a:cxn ang="0">
                <a:pos x="connsiteX1" y="connsiteY1"/>
              </a:cxn>
              <a:cxn ang="0">
                <a:pos x="connsiteX2" y="connsiteY2"/>
              </a:cxn>
            </a:cxnLst>
            <a:rect l="l" t="t" r="r" b="b"/>
            <a:pathLst>
              <a:path w="444500" h="2133600">
                <a:moveTo>
                  <a:pt x="63500" y="0"/>
                </a:moveTo>
                <a:cubicBezTo>
                  <a:pt x="31750" y="361043"/>
                  <a:pt x="0" y="722086"/>
                  <a:pt x="63500" y="1077686"/>
                </a:cubicBezTo>
                <a:cubicBezTo>
                  <a:pt x="127000" y="1433286"/>
                  <a:pt x="381000" y="1961243"/>
                  <a:pt x="444500" y="21336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Tree>
    <p:extLst>
      <p:ext uri="{BB962C8B-B14F-4D97-AF65-F5344CB8AC3E}">
        <p14:creationId xmlns:p14="http://schemas.microsoft.com/office/powerpoint/2010/main" val="25444258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210855" y="1926611"/>
            <a:ext cx="6694422" cy="4217075"/>
            <a:chOff x="807748" y="3839332"/>
            <a:chExt cx="3817857" cy="2674023"/>
          </a:xfrm>
        </p:grpSpPr>
        <p:pic>
          <p:nvPicPr>
            <p:cNvPr id="1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48" y="3839332"/>
              <a:ext cx="3817857" cy="26740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 name="Rectangle 158"/>
            <p:cNvSpPr/>
            <p:nvPr/>
          </p:nvSpPr>
          <p:spPr>
            <a:xfrm>
              <a:off x="807748" y="3960981"/>
              <a:ext cx="347817"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0" name="TextBox 159"/>
            <p:cNvSpPr txBox="1"/>
            <p:nvPr/>
          </p:nvSpPr>
          <p:spPr>
            <a:xfrm rot="16200000">
              <a:off x="269298" y="5097459"/>
              <a:ext cx="1446230" cy="307777"/>
            </a:xfrm>
            <a:prstGeom prst="rect">
              <a:avLst/>
            </a:prstGeom>
            <a:solidFill>
              <a:schemeClr val="bg1"/>
            </a:solidFill>
            <a:ln>
              <a:noFill/>
            </a:ln>
          </p:spPr>
          <p:txBody>
            <a:bodyPr wrap="none" rtlCol="0">
              <a:spAutoFit/>
            </a:bodyPr>
            <a:lstStyle/>
            <a:p>
              <a:r>
                <a:rPr lang="en-US" sz="1400" dirty="0">
                  <a:solidFill>
                    <a:srgbClr val="000000"/>
                  </a:solidFill>
                  <a:latin typeface="Arial" charset="0"/>
                </a:rPr>
                <a:t>  Prob. (S</a:t>
              </a:r>
              <a:r>
                <a:rPr lang="en-US" sz="1400" baseline="-25000" dirty="0">
                  <a:solidFill>
                    <a:srgbClr val="000000"/>
                  </a:solidFill>
                  <a:latin typeface="Arial" charset="0"/>
                </a:rPr>
                <a:t>1/2</a:t>
              </a:r>
              <a:r>
                <a:rPr lang="en-US" sz="1400" dirty="0">
                  <a:solidFill>
                    <a:srgbClr val="000000"/>
                  </a:solidFill>
                  <a:latin typeface="Arial" charset="0"/>
                </a:rPr>
                <a:t>) </a:t>
              </a:r>
              <a:r>
                <a:rPr lang="en-US" sz="1400" dirty="0">
                  <a:solidFill>
                    <a:srgbClr val="000000"/>
                  </a:solidFill>
                  <a:latin typeface="Arial" charset="0"/>
                  <a:sym typeface="Symbol"/>
                </a:rPr>
                <a:t> </a:t>
              </a:r>
              <a:endParaRPr lang="en-US" sz="1800" dirty="0">
                <a:solidFill>
                  <a:srgbClr val="000000"/>
                </a:solidFill>
                <a:latin typeface="Arial" charset="0"/>
              </a:endParaRPr>
            </a:p>
          </p:txBody>
        </p:sp>
      </p:grpSp>
      <p:sp>
        <p:nvSpPr>
          <p:cNvPr id="118" name="Line 80"/>
          <p:cNvSpPr>
            <a:spLocks noChangeShapeType="1"/>
          </p:cNvSpPr>
          <p:nvPr/>
        </p:nvSpPr>
        <p:spPr bwMode="auto">
          <a:xfrm>
            <a:off x="2700110" y="2403443"/>
            <a:ext cx="76200" cy="390557"/>
          </a:xfrm>
          <a:prstGeom prst="line">
            <a:avLst/>
          </a:prstGeom>
          <a:noFill/>
          <a:ln w="28575">
            <a:solidFill>
              <a:srgbClr val="FF0000"/>
            </a:solidFill>
            <a:round/>
            <a:headEnd/>
            <a:tailEnd type="triangle" w="med" len="med"/>
          </a:ln>
          <a:effectLst/>
        </p:spPr>
        <p:txBody>
          <a:bodyPr/>
          <a:lstStyle/>
          <a:p>
            <a:endParaRPr lang="en-US">
              <a:solidFill>
                <a:srgbClr val="000000"/>
              </a:solidFill>
              <a:latin typeface="Arial"/>
            </a:endParaRPr>
          </a:p>
        </p:txBody>
      </p:sp>
      <p:sp>
        <p:nvSpPr>
          <p:cNvPr id="3" name="TextBox 2"/>
          <p:cNvSpPr txBox="1"/>
          <p:nvPr/>
        </p:nvSpPr>
        <p:spPr>
          <a:xfrm>
            <a:off x="4925001" y="6374022"/>
            <a:ext cx="3972049" cy="369332"/>
          </a:xfrm>
          <a:prstGeom prst="rect">
            <a:avLst/>
          </a:prstGeom>
          <a:solidFill>
            <a:srgbClr val="EAEAEA"/>
          </a:solidFill>
          <a:ln w="28575">
            <a:noFill/>
          </a:ln>
        </p:spPr>
        <p:txBody>
          <a:bodyPr wrap="none" rtlCol="0">
            <a:spAutoFit/>
          </a:bodyPr>
          <a:lstStyle/>
          <a:p>
            <a:pPr algn="ctr"/>
            <a:r>
              <a:rPr lang="en-US" sz="1800" dirty="0" smtClean="0">
                <a:solidFill>
                  <a:srgbClr val="000000"/>
                </a:solidFill>
              </a:rPr>
              <a:t>F. </a:t>
            </a:r>
            <a:r>
              <a:rPr lang="en-US" sz="1800" dirty="0" err="1" smtClean="0">
                <a:solidFill>
                  <a:srgbClr val="000000"/>
                </a:solidFill>
              </a:rPr>
              <a:t>Diedrich</a:t>
            </a:r>
            <a:r>
              <a:rPr lang="en-US" sz="1800" dirty="0" smtClean="0">
                <a:solidFill>
                  <a:srgbClr val="000000"/>
                </a:solidFill>
              </a:rPr>
              <a:t> et al., </a:t>
            </a:r>
            <a:r>
              <a:rPr lang="en-US" sz="1800" dirty="0" err="1" smtClean="0">
                <a:solidFill>
                  <a:srgbClr val="000000"/>
                </a:solidFill>
              </a:rPr>
              <a:t>PRL</a:t>
            </a:r>
            <a:r>
              <a:rPr lang="en-US" sz="1800" dirty="0" smtClean="0">
                <a:solidFill>
                  <a:srgbClr val="000000"/>
                </a:solidFill>
              </a:rPr>
              <a:t> </a:t>
            </a:r>
            <a:r>
              <a:rPr lang="en-US" sz="1800" b="1" dirty="0" smtClean="0">
                <a:solidFill>
                  <a:srgbClr val="000000"/>
                </a:solidFill>
              </a:rPr>
              <a:t>62</a:t>
            </a:r>
            <a:r>
              <a:rPr lang="en-US" sz="1800" dirty="0" smtClean="0">
                <a:solidFill>
                  <a:srgbClr val="000000"/>
                </a:solidFill>
              </a:rPr>
              <a:t>, 403 (1989)</a:t>
            </a:r>
            <a:endParaRPr lang="en-US" sz="1800" dirty="0" smtClean="0">
              <a:solidFill>
                <a:srgbClr val="000000"/>
              </a:solidFill>
              <a:latin typeface="Arial"/>
            </a:endParaRPr>
          </a:p>
        </p:txBody>
      </p:sp>
      <p:grpSp>
        <p:nvGrpSpPr>
          <p:cNvPr id="91" name="Group 90"/>
          <p:cNvGrpSpPr/>
          <p:nvPr/>
        </p:nvGrpSpPr>
        <p:grpSpPr>
          <a:xfrm>
            <a:off x="2158871" y="108193"/>
            <a:ext cx="2140665" cy="2333766"/>
            <a:chOff x="804492" y="50360"/>
            <a:chExt cx="2140665" cy="2333766"/>
          </a:xfrm>
        </p:grpSpPr>
        <p:grpSp>
          <p:nvGrpSpPr>
            <p:cNvPr id="112" name="Group 111"/>
            <p:cNvGrpSpPr/>
            <p:nvPr/>
          </p:nvGrpSpPr>
          <p:grpSpPr>
            <a:xfrm>
              <a:off x="804492" y="50360"/>
              <a:ext cx="2140665" cy="2333766"/>
              <a:chOff x="4726693" y="638522"/>
              <a:chExt cx="2140665" cy="2333766"/>
            </a:xfrm>
          </p:grpSpPr>
          <p:sp>
            <p:nvSpPr>
              <p:cNvPr id="121" name="Rectangle 120"/>
              <p:cNvSpPr/>
              <p:nvPr/>
            </p:nvSpPr>
            <p:spPr>
              <a:xfrm>
                <a:off x="4726693" y="638522"/>
                <a:ext cx="2113415" cy="2333766"/>
              </a:xfrm>
              <a:prstGeom prst="rect">
                <a:avLst/>
              </a:prstGeom>
              <a:solidFill>
                <a:srgbClr val="EAEAEA"/>
              </a:solidFill>
              <a:ln w="19050">
                <a:solidFill>
                  <a:srgbClr val="000000"/>
                </a:solidFill>
              </a:ln>
            </p:spPr>
            <p:txBody>
              <a:bodyPr wrap="square" rtlCol="0" anchor="ctr">
                <a:spAutoFit/>
              </a:bodyPr>
              <a:lstStyle/>
              <a:p>
                <a:pPr algn="ctr" fontAlgn="auto">
                  <a:spcBef>
                    <a:spcPts val="0"/>
                  </a:spcBef>
                  <a:spcAft>
                    <a:spcPts val="0"/>
                  </a:spcAft>
                  <a:defRPr/>
                </a:pPr>
                <a:endParaRPr lang="en-US" sz="3200" kern="0" dirty="0" smtClean="0">
                  <a:solidFill>
                    <a:srgbClr val="000000"/>
                  </a:solidFill>
                </a:endParaRPr>
              </a:p>
            </p:txBody>
          </p:sp>
          <p:sp>
            <p:nvSpPr>
              <p:cNvPr id="148" name="Text Box 6"/>
              <p:cNvSpPr txBox="1">
                <a:spLocks noChangeArrowheads="1"/>
              </p:cNvSpPr>
              <p:nvPr/>
            </p:nvSpPr>
            <p:spPr bwMode="auto">
              <a:xfrm>
                <a:off x="4726693" y="2572238"/>
                <a:ext cx="687388"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baseline="30000" dirty="0" smtClean="0">
                    <a:solidFill>
                      <a:srgbClr val="000000"/>
                    </a:solidFill>
                    <a:latin typeface="Arial"/>
                  </a:rPr>
                  <a:t>2</a:t>
                </a:r>
                <a:r>
                  <a:rPr lang="en-US" sz="1800" kern="0" dirty="0" smtClean="0">
                    <a:solidFill>
                      <a:srgbClr val="000000"/>
                    </a:solidFill>
                    <a:latin typeface="Arial"/>
                  </a:rPr>
                  <a:t>S</a:t>
                </a:r>
                <a:r>
                  <a:rPr lang="en-US" sz="1800" kern="0" baseline="-25000" dirty="0" smtClean="0">
                    <a:solidFill>
                      <a:srgbClr val="000000"/>
                    </a:solidFill>
                    <a:latin typeface="Arial"/>
                  </a:rPr>
                  <a:t>1/2</a:t>
                </a:r>
                <a:endParaRPr lang="en-US" sz="1800" kern="0" baseline="30000" dirty="0" smtClean="0">
                  <a:solidFill>
                    <a:srgbClr val="000000"/>
                  </a:solidFill>
                  <a:latin typeface="Arial"/>
                </a:endParaRPr>
              </a:p>
            </p:txBody>
          </p:sp>
          <p:sp>
            <p:nvSpPr>
              <p:cNvPr id="149" name="TextBox 148"/>
              <p:cNvSpPr txBox="1"/>
              <p:nvPr/>
            </p:nvSpPr>
            <p:spPr>
              <a:xfrm>
                <a:off x="5443863" y="1226112"/>
                <a:ext cx="702436" cy="400110"/>
              </a:xfrm>
              <a:prstGeom prst="rect">
                <a:avLst/>
              </a:prstGeom>
              <a:noFill/>
            </p:spPr>
            <p:txBody>
              <a:bodyPr wrap="none" rtlCol="0">
                <a:spAutoFit/>
              </a:bodyPr>
              <a:lstStyle/>
              <a:p>
                <a:pPr fontAlgn="auto">
                  <a:spcBef>
                    <a:spcPts val="0"/>
                  </a:spcBef>
                  <a:spcAft>
                    <a:spcPts val="0"/>
                  </a:spcAft>
                  <a:defRPr/>
                </a:pPr>
                <a:r>
                  <a:rPr lang="en-US" sz="1800" kern="0" baseline="30000" dirty="0" smtClean="0">
                    <a:solidFill>
                      <a:srgbClr val="000000"/>
                    </a:solidFill>
                    <a:latin typeface="Arial"/>
                    <a:ea typeface="Calibri"/>
                  </a:rPr>
                  <a:t>2</a:t>
                </a:r>
                <a:r>
                  <a:rPr lang="en-US" sz="1800" kern="0" dirty="0" smtClean="0">
                    <a:solidFill>
                      <a:srgbClr val="000000"/>
                    </a:solidFill>
                    <a:latin typeface="Arial"/>
                    <a:ea typeface="Calibri"/>
                  </a:rPr>
                  <a:t>D</a:t>
                </a:r>
                <a:r>
                  <a:rPr lang="en-US" sz="1800" kern="0" baseline="-25000" dirty="0" smtClean="0">
                    <a:solidFill>
                      <a:srgbClr val="000000"/>
                    </a:solidFill>
                    <a:latin typeface="Arial"/>
                    <a:ea typeface="Calibri"/>
                  </a:rPr>
                  <a:t>5/2</a:t>
                </a:r>
                <a:endParaRPr lang="en-US" sz="2400" kern="0" dirty="0" smtClean="0">
                  <a:solidFill>
                    <a:srgbClr val="000000"/>
                  </a:solidFill>
                  <a:latin typeface="Arial"/>
                </a:endParaRPr>
              </a:p>
            </p:txBody>
          </p:sp>
          <p:grpSp>
            <p:nvGrpSpPr>
              <p:cNvPr id="150" name="Group 149"/>
              <p:cNvGrpSpPr/>
              <p:nvPr/>
            </p:nvGrpSpPr>
            <p:grpSpPr>
              <a:xfrm>
                <a:off x="5370539" y="2062851"/>
                <a:ext cx="784731" cy="817134"/>
                <a:chOff x="10086232" y="5577763"/>
                <a:chExt cx="784731" cy="817134"/>
              </a:xfrm>
            </p:grpSpPr>
            <p:sp>
              <p:nvSpPr>
                <p:cNvPr id="164"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65"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66"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67"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68" name="TextBox 167"/>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69" name="TextBox 168"/>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170" name="TextBox 169"/>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71" name="TextBox 170"/>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nvGrpSpPr>
              <p:cNvPr id="151" name="Group 150"/>
              <p:cNvGrpSpPr/>
              <p:nvPr/>
            </p:nvGrpSpPr>
            <p:grpSpPr>
              <a:xfrm>
                <a:off x="6082627" y="778805"/>
                <a:ext cx="784731" cy="817134"/>
                <a:chOff x="10086232" y="5577763"/>
                <a:chExt cx="784731" cy="817134"/>
              </a:xfrm>
            </p:grpSpPr>
            <p:sp>
              <p:nvSpPr>
                <p:cNvPr id="152"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53"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54"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55"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56" name="TextBox 155"/>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61" name="TextBox 160"/>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162" name="TextBox 161"/>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63" name="TextBox 162"/>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sp>
          <p:nvSpPr>
            <p:cNvPr id="119" name="Line 5"/>
            <p:cNvSpPr>
              <a:spLocks noChangeShapeType="1"/>
            </p:cNvSpPr>
            <p:nvPr/>
          </p:nvSpPr>
          <p:spPr bwMode="auto">
            <a:xfrm flipV="1">
              <a:off x="1613664" y="809324"/>
              <a:ext cx="780804" cy="1162927"/>
            </a:xfrm>
            <a:prstGeom prst="line">
              <a:avLst/>
            </a:prstGeom>
            <a:noFill/>
            <a:ln w="38100">
              <a:solidFill>
                <a:srgbClr val="CC99FF"/>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20" name="TextBox 119"/>
            <p:cNvSpPr txBox="1"/>
            <p:nvPr/>
          </p:nvSpPr>
          <p:spPr>
            <a:xfrm>
              <a:off x="1110086" y="1128162"/>
              <a:ext cx="986167"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sym typeface="Symbol"/>
                </a:rPr>
                <a:t>m = -1</a:t>
              </a:r>
              <a:endParaRPr lang="en-US" sz="1800" kern="0" dirty="0" smtClean="0">
                <a:solidFill>
                  <a:srgbClr val="000000"/>
                </a:solidFill>
                <a:latin typeface="Arial"/>
              </a:endParaRPr>
            </a:p>
          </p:txBody>
        </p:sp>
      </p:grpSp>
      <p:grpSp>
        <p:nvGrpSpPr>
          <p:cNvPr id="197" name="Group 196"/>
          <p:cNvGrpSpPr/>
          <p:nvPr/>
        </p:nvGrpSpPr>
        <p:grpSpPr>
          <a:xfrm rot="7425123">
            <a:off x="2775148" y="1452172"/>
            <a:ext cx="1479312" cy="121068"/>
            <a:chOff x="228600" y="2933700"/>
            <a:chExt cx="2579914" cy="190500"/>
          </a:xfrm>
        </p:grpSpPr>
        <p:sp>
          <p:nvSpPr>
            <p:cNvPr id="198" name="AutoShape 17"/>
            <p:cNvSpPr>
              <a:spLocks noChangeArrowheads="1"/>
            </p:cNvSpPr>
            <p:nvPr/>
          </p:nvSpPr>
          <p:spPr bwMode="auto">
            <a:xfrm rot="5400000">
              <a:off x="2560864" y="2876550"/>
              <a:ext cx="190500" cy="304800"/>
            </a:xfrm>
            <a:prstGeom prst="triangle">
              <a:avLst>
                <a:gd name="adj" fmla="val 50000"/>
              </a:avLst>
            </a:prstGeom>
            <a:solidFill>
              <a:srgbClr val="CC99FF"/>
            </a:solidFill>
            <a:ln w="9525">
              <a:solidFill>
                <a:srgbClr val="CC99FF"/>
              </a:solidFill>
              <a:miter lim="800000"/>
              <a:headEnd/>
              <a:tailEnd/>
            </a:ln>
            <a:effectLst/>
          </p:spPr>
          <p:txBody>
            <a:bodyPr wrap="none" anchor="ctr"/>
            <a:lstStyle/>
            <a:p>
              <a:endParaRPr lang="en-US" sz="2400">
                <a:solidFill>
                  <a:srgbClr val="000000"/>
                </a:solidFill>
                <a:latin typeface="Arial"/>
              </a:endParaRPr>
            </a:p>
          </p:txBody>
        </p:sp>
        <p:grpSp>
          <p:nvGrpSpPr>
            <p:cNvPr id="199" name="Group 77"/>
            <p:cNvGrpSpPr/>
            <p:nvPr/>
          </p:nvGrpSpPr>
          <p:grpSpPr>
            <a:xfrm>
              <a:off x="228600" y="2971800"/>
              <a:ext cx="2286000" cy="152400"/>
              <a:chOff x="228600" y="2971800"/>
              <a:chExt cx="2286000" cy="152400"/>
            </a:xfrm>
          </p:grpSpPr>
          <p:sp>
            <p:nvSpPr>
              <p:cNvPr id="200"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1"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2"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3"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4"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5"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6"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7"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8"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209"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grpSp>
      </p:grpSp>
      <p:sp>
        <p:nvSpPr>
          <p:cNvPr id="210" name="TextBox 209"/>
          <p:cNvSpPr txBox="1"/>
          <p:nvPr/>
        </p:nvSpPr>
        <p:spPr>
          <a:xfrm>
            <a:off x="3462447" y="1360237"/>
            <a:ext cx="909223"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sym typeface="Symbol"/>
              </a:rPr>
              <a:t>m = </a:t>
            </a:r>
            <a:r>
              <a:rPr lang="en-US" sz="1800" kern="0" dirty="0">
                <a:solidFill>
                  <a:srgbClr val="000000"/>
                </a:solidFill>
                <a:latin typeface="Arial"/>
                <a:sym typeface="Symbol"/>
              </a:rPr>
              <a:t>0</a:t>
            </a:r>
            <a:endParaRPr lang="en-US" sz="1800" kern="0" dirty="0" smtClean="0">
              <a:solidFill>
                <a:srgbClr val="000000"/>
              </a:solidFill>
              <a:latin typeface="Arial"/>
            </a:endParaRPr>
          </a:p>
        </p:txBody>
      </p:sp>
      <p:grpSp>
        <p:nvGrpSpPr>
          <p:cNvPr id="7" name="Group 6"/>
          <p:cNvGrpSpPr/>
          <p:nvPr/>
        </p:nvGrpSpPr>
        <p:grpSpPr>
          <a:xfrm>
            <a:off x="4544557" y="110051"/>
            <a:ext cx="2140665" cy="2333766"/>
            <a:chOff x="4642739" y="75313"/>
            <a:chExt cx="2140665" cy="2333766"/>
          </a:xfrm>
        </p:grpSpPr>
        <p:grpSp>
          <p:nvGrpSpPr>
            <p:cNvPr id="93" name="Group 92"/>
            <p:cNvGrpSpPr/>
            <p:nvPr/>
          </p:nvGrpSpPr>
          <p:grpSpPr>
            <a:xfrm>
              <a:off x="4642739" y="75313"/>
              <a:ext cx="2140665" cy="2333766"/>
              <a:chOff x="4726693" y="638522"/>
              <a:chExt cx="2140665" cy="2333766"/>
            </a:xfrm>
          </p:grpSpPr>
          <p:sp>
            <p:nvSpPr>
              <p:cNvPr id="96" name="Rectangle 95"/>
              <p:cNvSpPr/>
              <p:nvPr/>
            </p:nvSpPr>
            <p:spPr>
              <a:xfrm>
                <a:off x="4726693" y="638522"/>
                <a:ext cx="2113415" cy="2333766"/>
              </a:xfrm>
              <a:prstGeom prst="rect">
                <a:avLst/>
              </a:prstGeom>
              <a:solidFill>
                <a:srgbClr val="EAEAEA"/>
              </a:solidFill>
              <a:ln w="19050">
                <a:solidFill>
                  <a:srgbClr val="000000"/>
                </a:solidFill>
              </a:ln>
            </p:spPr>
            <p:txBody>
              <a:bodyPr wrap="square" rtlCol="0" anchor="ctr">
                <a:spAutoFit/>
              </a:bodyPr>
              <a:lstStyle/>
              <a:p>
                <a:pPr algn="ctr" fontAlgn="auto">
                  <a:spcBef>
                    <a:spcPts val="0"/>
                  </a:spcBef>
                  <a:spcAft>
                    <a:spcPts val="0"/>
                  </a:spcAft>
                  <a:defRPr/>
                </a:pPr>
                <a:endParaRPr lang="en-US" sz="3200" kern="0" dirty="0" smtClean="0">
                  <a:solidFill>
                    <a:srgbClr val="000000"/>
                  </a:solidFill>
                </a:endParaRPr>
              </a:p>
            </p:txBody>
          </p:sp>
          <p:sp>
            <p:nvSpPr>
              <p:cNvPr id="97" name="Text Box 6"/>
              <p:cNvSpPr txBox="1">
                <a:spLocks noChangeArrowheads="1"/>
              </p:cNvSpPr>
              <p:nvPr/>
            </p:nvSpPr>
            <p:spPr bwMode="auto">
              <a:xfrm>
                <a:off x="4726693" y="2572238"/>
                <a:ext cx="687388"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baseline="30000" dirty="0" smtClean="0">
                    <a:solidFill>
                      <a:srgbClr val="000000"/>
                    </a:solidFill>
                    <a:latin typeface="Arial"/>
                  </a:rPr>
                  <a:t>2</a:t>
                </a:r>
                <a:r>
                  <a:rPr lang="en-US" sz="1800" kern="0" dirty="0" smtClean="0">
                    <a:solidFill>
                      <a:srgbClr val="000000"/>
                    </a:solidFill>
                    <a:latin typeface="Arial"/>
                  </a:rPr>
                  <a:t>S</a:t>
                </a:r>
                <a:r>
                  <a:rPr lang="en-US" sz="1800" kern="0" baseline="-25000" dirty="0" smtClean="0">
                    <a:solidFill>
                      <a:srgbClr val="000000"/>
                    </a:solidFill>
                    <a:latin typeface="Arial"/>
                  </a:rPr>
                  <a:t>1/2</a:t>
                </a:r>
                <a:endParaRPr lang="en-US" sz="1800" kern="0" baseline="30000" dirty="0" smtClean="0">
                  <a:solidFill>
                    <a:srgbClr val="000000"/>
                  </a:solidFill>
                  <a:latin typeface="Arial"/>
                </a:endParaRPr>
              </a:p>
            </p:txBody>
          </p:sp>
          <p:sp>
            <p:nvSpPr>
              <p:cNvPr id="98" name="TextBox 97"/>
              <p:cNvSpPr txBox="1"/>
              <p:nvPr/>
            </p:nvSpPr>
            <p:spPr>
              <a:xfrm>
                <a:off x="5443863" y="1226112"/>
                <a:ext cx="702436" cy="400110"/>
              </a:xfrm>
              <a:prstGeom prst="rect">
                <a:avLst/>
              </a:prstGeom>
              <a:noFill/>
            </p:spPr>
            <p:txBody>
              <a:bodyPr wrap="none" rtlCol="0">
                <a:spAutoFit/>
              </a:bodyPr>
              <a:lstStyle/>
              <a:p>
                <a:pPr fontAlgn="auto">
                  <a:spcBef>
                    <a:spcPts val="0"/>
                  </a:spcBef>
                  <a:spcAft>
                    <a:spcPts val="0"/>
                  </a:spcAft>
                  <a:defRPr/>
                </a:pPr>
                <a:r>
                  <a:rPr lang="en-US" sz="1800" kern="0" baseline="30000" dirty="0" smtClean="0">
                    <a:solidFill>
                      <a:srgbClr val="000000"/>
                    </a:solidFill>
                    <a:latin typeface="Arial"/>
                    <a:ea typeface="Calibri"/>
                  </a:rPr>
                  <a:t>2</a:t>
                </a:r>
                <a:r>
                  <a:rPr lang="en-US" sz="1800" kern="0" dirty="0" smtClean="0">
                    <a:solidFill>
                      <a:srgbClr val="000000"/>
                    </a:solidFill>
                    <a:latin typeface="Arial"/>
                    <a:ea typeface="Calibri"/>
                  </a:rPr>
                  <a:t>D</a:t>
                </a:r>
                <a:r>
                  <a:rPr lang="en-US" sz="1800" kern="0" baseline="-25000" dirty="0" smtClean="0">
                    <a:solidFill>
                      <a:srgbClr val="000000"/>
                    </a:solidFill>
                    <a:latin typeface="Arial"/>
                    <a:ea typeface="Calibri"/>
                  </a:rPr>
                  <a:t>5/2</a:t>
                </a:r>
                <a:endParaRPr lang="en-US" sz="2400" kern="0" dirty="0" smtClean="0">
                  <a:solidFill>
                    <a:srgbClr val="000000"/>
                  </a:solidFill>
                  <a:latin typeface="Arial"/>
                </a:endParaRPr>
              </a:p>
            </p:txBody>
          </p:sp>
          <p:grpSp>
            <p:nvGrpSpPr>
              <p:cNvPr id="99" name="Group 98"/>
              <p:cNvGrpSpPr/>
              <p:nvPr/>
            </p:nvGrpSpPr>
            <p:grpSpPr>
              <a:xfrm>
                <a:off x="5370539" y="2062851"/>
                <a:ext cx="784731" cy="817134"/>
                <a:chOff x="10086232" y="5577763"/>
                <a:chExt cx="784731" cy="817134"/>
              </a:xfrm>
            </p:grpSpPr>
            <p:sp>
              <p:nvSpPr>
                <p:cNvPr id="109"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10"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11"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13"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14" name="TextBox 113"/>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15" name="TextBox 114"/>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116" name="TextBox 115"/>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17" name="TextBox 116"/>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nvGrpSpPr>
              <p:cNvPr id="100" name="Group 99"/>
              <p:cNvGrpSpPr/>
              <p:nvPr/>
            </p:nvGrpSpPr>
            <p:grpSpPr>
              <a:xfrm>
                <a:off x="6082627" y="778805"/>
                <a:ext cx="784731" cy="817134"/>
                <a:chOff x="10086232" y="5577763"/>
                <a:chExt cx="784731" cy="817134"/>
              </a:xfrm>
            </p:grpSpPr>
            <p:sp>
              <p:nvSpPr>
                <p:cNvPr id="101"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2"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3"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4"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105" name="TextBox 104"/>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106" name="TextBox 105"/>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107" name="TextBox 106"/>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108" name="TextBox 107"/>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sp>
          <p:nvSpPr>
            <p:cNvPr id="94" name="TextBox 93"/>
            <p:cNvSpPr txBox="1"/>
            <p:nvPr/>
          </p:nvSpPr>
          <p:spPr>
            <a:xfrm>
              <a:off x="4948333" y="1153115"/>
              <a:ext cx="986167"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sym typeface="Symbol"/>
                </a:rPr>
                <a:t>m = -1</a:t>
              </a:r>
              <a:endParaRPr lang="en-US" sz="1800" kern="0" dirty="0" smtClean="0">
                <a:solidFill>
                  <a:srgbClr val="000000"/>
                </a:solidFill>
                <a:latin typeface="Arial"/>
              </a:endParaRPr>
            </a:p>
          </p:txBody>
        </p:sp>
        <p:sp>
          <p:nvSpPr>
            <p:cNvPr id="122" name="Line 5"/>
            <p:cNvSpPr>
              <a:spLocks noChangeShapeType="1"/>
            </p:cNvSpPr>
            <p:nvPr/>
          </p:nvSpPr>
          <p:spPr bwMode="auto">
            <a:xfrm flipV="1">
              <a:off x="5429628" y="925387"/>
              <a:ext cx="780804" cy="1162927"/>
            </a:xfrm>
            <a:prstGeom prst="line">
              <a:avLst/>
            </a:prstGeom>
            <a:noFill/>
            <a:ln w="38100">
              <a:solidFill>
                <a:srgbClr val="CC99FF"/>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grpSp>
      <p:sp>
        <p:nvSpPr>
          <p:cNvPr id="95" name="TextBox 94"/>
          <p:cNvSpPr txBox="1"/>
          <p:nvPr/>
        </p:nvSpPr>
        <p:spPr>
          <a:xfrm>
            <a:off x="5843966" y="1409017"/>
            <a:ext cx="909223"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sym typeface="Symbol"/>
              </a:rPr>
              <a:t>m = </a:t>
            </a:r>
            <a:r>
              <a:rPr lang="en-US" sz="1800" kern="0" dirty="0">
                <a:solidFill>
                  <a:srgbClr val="000000"/>
                </a:solidFill>
                <a:latin typeface="Arial"/>
                <a:sym typeface="Symbol"/>
              </a:rPr>
              <a:t>0</a:t>
            </a:r>
            <a:endParaRPr lang="en-US" sz="1800" kern="0" dirty="0" smtClean="0">
              <a:solidFill>
                <a:srgbClr val="000000"/>
              </a:solidFill>
              <a:latin typeface="Arial"/>
            </a:endParaRPr>
          </a:p>
        </p:txBody>
      </p:sp>
      <p:grpSp>
        <p:nvGrpSpPr>
          <p:cNvPr id="76" name="Group 75"/>
          <p:cNvGrpSpPr/>
          <p:nvPr/>
        </p:nvGrpSpPr>
        <p:grpSpPr>
          <a:xfrm rot="7425123">
            <a:off x="5124477" y="1545974"/>
            <a:ext cx="1479312" cy="121068"/>
            <a:chOff x="228600" y="2933700"/>
            <a:chExt cx="2579914" cy="190500"/>
          </a:xfrm>
        </p:grpSpPr>
        <p:sp>
          <p:nvSpPr>
            <p:cNvPr id="77" name="AutoShape 17"/>
            <p:cNvSpPr>
              <a:spLocks noChangeArrowheads="1"/>
            </p:cNvSpPr>
            <p:nvPr/>
          </p:nvSpPr>
          <p:spPr bwMode="auto">
            <a:xfrm rot="5400000">
              <a:off x="2560864" y="2876550"/>
              <a:ext cx="190500" cy="304800"/>
            </a:xfrm>
            <a:prstGeom prst="triangle">
              <a:avLst>
                <a:gd name="adj" fmla="val 50000"/>
              </a:avLst>
            </a:prstGeom>
            <a:solidFill>
              <a:srgbClr val="CC99FF"/>
            </a:solidFill>
            <a:ln w="9525">
              <a:solidFill>
                <a:srgbClr val="CC99FF"/>
              </a:solidFill>
              <a:miter lim="800000"/>
              <a:headEnd/>
              <a:tailEnd/>
            </a:ln>
            <a:effectLst/>
          </p:spPr>
          <p:txBody>
            <a:bodyPr wrap="none" anchor="ctr"/>
            <a:lstStyle/>
            <a:p>
              <a:endParaRPr lang="en-US" sz="2400">
                <a:solidFill>
                  <a:srgbClr val="000000"/>
                </a:solidFill>
                <a:latin typeface="Arial"/>
              </a:endParaRPr>
            </a:p>
          </p:txBody>
        </p:sp>
        <p:grpSp>
          <p:nvGrpSpPr>
            <p:cNvPr id="78" name="Group 77"/>
            <p:cNvGrpSpPr/>
            <p:nvPr/>
          </p:nvGrpSpPr>
          <p:grpSpPr>
            <a:xfrm>
              <a:off x="228600" y="2971800"/>
              <a:ext cx="2286000" cy="152400"/>
              <a:chOff x="228600" y="2971800"/>
              <a:chExt cx="2286000" cy="152400"/>
            </a:xfrm>
          </p:grpSpPr>
          <p:sp>
            <p:nvSpPr>
              <p:cNvPr id="79"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0"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1"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2"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3"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4"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5"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6"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7"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sp>
            <p:nvSpPr>
              <p:cNvPr id="88"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CC99FF"/>
                </a:solidFill>
                <a:round/>
                <a:headEnd/>
                <a:tailEnd/>
              </a:ln>
              <a:effectLst/>
            </p:spPr>
            <p:txBody>
              <a:bodyPr/>
              <a:lstStyle/>
              <a:p>
                <a:endParaRPr lang="en-US" sz="2400">
                  <a:solidFill>
                    <a:srgbClr val="000000"/>
                  </a:solidFill>
                  <a:latin typeface="Arial"/>
                </a:endParaRPr>
              </a:p>
            </p:txBody>
          </p:sp>
        </p:grpSp>
      </p:grpSp>
      <p:grpSp>
        <p:nvGrpSpPr>
          <p:cNvPr id="4" name="Group 3"/>
          <p:cNvGrpSpPr/>
          <p:nvPr/>
        </p:nvGrpSpPr>
        <p:grpSpPr>
          <a:xfrm>
            <a:off x="6905277" y="110051"/>
            <a:ext cx="2140665" cy="2333766"/>
            <a:chOff x="5550898" y="52218"/>
            <a:chExt cx="2140665" cy="2333766"/>
          </a:xfrm>
        </p:grpSpPr>
        <p:grpSp>
          <p:nvGrpSpPr>
            <p:cNvPr id="52" name="Group 51"/>
            <p:cNvGrpSpPr/>
            <p:nvPr/>
          </p:nvGrpSpPr>
          <p:grpSpPr>
            <a:xfrm>
              <a:off x="5550898" y="52218"/>
              <a:ext cx="2140665" cy="2333766"/>
              <a:chOff x="4726693" y="638522"/>
              <a:chExt cx="2140665" cy="2333766"/>
            </a:xfrm>
          </p:grpSpPr>
          <p:sp>
            <p:nvSpPr>
              <p:cNvPr id="55" name="Rectangle 54"/>
              <p:cNvSpPr/>
              <p:nvPr/>
            </p:nvSpPr>
            <p:spPr>
              <a:xfrm>
                <a:off x="4726693" y="638522"/>
                <a:ext cx="2113415" cy="2333766"/>
              </a:xfrm>
              <a:prstGeom prst="rect">
                <a:avLst/>
              </a:prstGeom>
              <a:solidFill>
                <a:srgbClr val="EAEAEA"/>
              </a:solidFill>
              <a:ln w="19050">
                <a:solidFill>
                  <a:srgbClr val="000000"/>
                </a:solidFill>
              </a:ln>
            </p:spPr>
            <p:txBody>
              <a:bodyPr wrap="square" rtlCol="0" anchor="ctr">
                <a:spAutoFit/>
              </a:bodyPr>
              <a:lstStyle/>
              <a:p>
                <a:pPr algn="ctr" fontAlgn="auto">
                  <a:spcBef>
                    <a:spcPts val="0"/>
                  </a:spcBef>
                  <a:spcAft>
                    <a:spcPts val="0"/>
                  </a:spcAft>
                  <a:defRPr/>
                </a:pPr>
                <a:endParaRPr lang="en-US" sz="3200" kern="0" dirty="0" smtClean="0">
                  <a:solidFill>
                    <a:srgbClr val="000000"/>
                  </a:solidFill>
                </a:endParaRPr>
              </a:p>
            </p:txBody>
          </p:sp>
          <p:sp>
            <p:nvSpPr>
              <p:cNvPr id="56" name="Text Box 6"/>
              <p:cNvSpPr txBox="1">
                <a:spLocks noChangeArrowheads="1"/>
              </p:cNvSpPr>
              <p:nvPr/>
            </p:nvSpPr>
            <p:spPr bwMode="auto">
              <a:xfrm>
                <a:off x="4726693" y="2572238"/>
                <a:ext cx="687388" cy="4000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baseline="30000" dirty="0" smtClean="0">
                    <a:solidFill>
                      <a:srgbClr val="000000"/>
                    </a:solidFill>
                    <a:latin typeface="Arial"/>
                  </a:rPr>
                  <a:t>2</a:t>
                </a:r>
                <a:r>
                  <a:rPr lang="en-US" sz="1800" kern="0" dirty="0" smtClean="0">
                    <a:solidFill>
                      <a:srgbClr val="000000"/>
                    </a:solidFill>
                    <a:latin typeface="Arial"/>
                  </a:rPr>
                  <a:t>S</a:t>
                </a:r>
                <a:r>
                  <a:rPr lang="en-US" sz="1800" kern="0" baseline="-25000" dirty="0" smtClean="0">
                    <a:solidFill>
                      <a:srgbClr val="000000"/>
                    </a:solidFill>
                    <a:latin typeface="Arial"/>
                  </a:rPr>
                  <a:t>1/2</a:t>
                </a:r>
                <a:endParaRPr lang="en-US" sz="1800" kern="0" baseline="30000" dirty="0" smtClean="0">
                  <a:solidFill>
                    <a:srgbClr val="000000"/>
                  </a:solidFill>
                  <a:latin typeface="Arial"/>
                </a:endParaRPr>
              </a:p>
            </p:txBody>
          </p:sp>
          <p:sp>
            <p:nvSpPr>
              <p:cNvPr id="57" name="TextBox 56"/>
              <p:cNvSpPr txBox="1"/>
              <p:nvPr/>
            </p:nvSpPr>
            <p:spPr>
              <a:xfrm>
                <a:off x="5443863" y="1226112"/>
                <a:ext cx="702436" cy="400110"/>
              </a:xfrm>
              <a:prstGeom prst="rect">
                <a:avLst/>
              </a:prstGeom>
              <a:noFill/>
            </p:spPr>
            <p:txBody>
              <a:bodyPr wrap="none" rtlCol="0">
                <a:spAutoFit/>
              </a:bodyPr>
              <a:lstStyle/>
              <a:p>
                <a:pPr fontAlgn="auto">
                  <a:spcBef>
                    <a:spcPts val="0"/>
                  </a:spcBef>
                  <a:spcAft>
                    <a:spcPts val="0"/>
                  </a:spcAft>
                  <a:defRPr/>
                </a:pPr>
                <a:r>
                  <a:rPr lang="en-US" sz="1800" kern="0" baseline="30000" dirty="0" smtClean="0">
                    <a:solidFill>
                      <a:srgbClr val="000000"/>
                    </a:solidFill>
                    <a:latin typeface="Arial"/>
                    <a:ea typeface="Calibri"/>
                  </a:rPr>
                  <a:t>2</a:t>
                </a:r>
                <a:r>
                  <a:rPr lang="en-US" sz="1800" kern="0" dirty="0" smtClean="0">
                    <a:solidFill>
                      <a:srgbClr val="000000"/>
                    </a:solidFill>
                    <a:latin typeface="Arial"/>
                    <a:ea typeface="Calibri"/>
                  </a:rPr>
                  <a:t>D</a:t>
                </a:r>
                <a:r>
                  <a:rPr lang="en-US" sz="1800" kern="0" baseline="-25000" dirty="0" smtClean="0">
                    <a:solidFill>
                      <a:srgbClr val="000000"/>
                    </a:solidFill>
                    <a:latin typeface="Arial"/>
                    <a:ea typeface="Calibri"/>
                  </a:rPr>
                  <a:t>5/2</a:t>
                </a:r>
                <a:endParaRPr lang="en-US" sz="2400" kern="0" dirty="0" smtClean="0">
                  <a:solidFill>
                    <a:srgbClr val="000000"/>
                  </a:solidFill>
                  <a:latin typeface="Arial"/>
                </a:endParaRPr>
              </a:p>
            </p:txBody>
          </p:sp>
          <p:grpSp>
            <p:nvGrpSpPr>
              <p:cNvPr id="58" name="Group 57"/>
              <p:cNvGrpSpPr/>
              <p:nvPr/>
            </p:nvGrpSpPr>
            <p:grpSpPr>
              <a:xfrm>
                <a:off x="5370539" y="2062851"/>
                <a:ext cx="784731" cy="817134"/>
                <a:chOff x="10086232" y="5577763"/>
                <a:chExt cx="784731" cy="817134"/>
              </a:xfrm>
            </p:grpSpPr>
            <p:sp>
              <p:nvSpPr>
                <p:cNvPr id="68"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69"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0"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1"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72" name="TextBox 71"/>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73" name="TextBox 72"/>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74" name="TextBox 73"/>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75" name="TextBox 74"/>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nvGrpSpPr>
              <p:cNvPr id="59" name="Group 58"/>
              <p:cNvGrpSpPr/>
              <p:nvPr/>
            </p:nvGrpSpPr>
            <p:grpSpPr>
              <a:xfrm>
                <a:off x="6082627" y="778805"/>
                <a:ext cx="784731" cy="817134"/>
                <a:chOff x="10086232" y="5577763"/>
                <a:chExt cx="784731" cy="817134"/>
              </a:xfrm>
            </p:grpSpPr>
            <p:sp>
              <p:nvSpPr>
                <p:cNvPr id="60" name="Line 3"/>
                <p:cNvSpPr>
                  <a:spLocks noChangeShapeType="1"/>
                </p:cNvSpPr>
                <p:nvPr/>
              </p:nvSpPr>
              <p:spPr bwMode="auto">
                <a:xfrm>
                  <a:off x="10129774" y="6287175"/>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61" name="Line 3"/>
                <p:cNvSpPr>
                  <a:spLocks noChangeShapeType="1"/>
                </p:cNvSpPr>
                <p:nvPr/>
              </p:nvSpPr>
              <p:spPr bwMode="auto">
                <a:xfrm>
                  <a:off x="10129774" y="61837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62" name="Line 3"/>
                <p:cNvSpPr>
                  <a:spLocks noChangeShapeType="1"/>
                </p:cNvSpPr>
                <p:nvPr/>
              </p:nvSpPr>
              <p:spPr bwMode="auto">
                <a:xfrm>
                  <a:off x="10129774" y="6087150"/>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63" name="Line 3"/>
                <p:cNvSpPr>
                  <a:spLocks noChangeShapeType="1"/>
                </p:cNvSpPr>
                <p:nvPr/>
              </p:nvSpPr>
              <p:spPr bwMode="auto">
                <a:xfrm>
                  <a:off x="10129774" y="5993261"/>
                  <a:ext cx="381000" cy="0"/>
                </a:xfrm>
                <a:prstGeom prst="line">
                  <a:avLst/>
                </a:prstGeom>
                <a:noFill/>
                <a:ln w="19050">
                  <a:solidFill>
                    <a:srgbClr val="000000"/>
                  </a:solidFill>
                  <a:round/>
                  <a:headEnd/>
                  <a:tailEnd/>
                </a:ln>
                <a:effectLst/>
              </p:spPr>
              <p:txBody>
                <a:bodyPr/>
                <a:lstStyle/>
                <a:p>
                  <a:pPr fontAlgn="auto">
                    <a:spcBef>
                      <a:spcPts val="0"/>
                    </a:spcBef>
                    <a:spcAft>
                      <a:spcPts val="0"/>
                    </a:spcAft>
                    <a:defRPr/>
                  </a:pPr>
                  <a:endParaRPr lang="en-US" sz="2400" kern="0" smtClean="0">
                    <a:solidFill>
                      <a:srgbClr val="000000"/>
                    </a:solidFill>
                    <a:latin typeface="Arial"/>
                  </a:endParaRPr>
                </a:p>
              </p:txBody>
            </p:sp>
            <p:sp>
              <p:nvSpPr>
                <p:cNvPr id="64" name="TextBox 63"/>
                <p:cNvSpPr txBox="1"/>
                <p:nvPr/>
              </p:nvSpPr>
              <p:spPr>
                <a:xfrm rot="16200000">
                  <a:off x="10063149" y="5600846"/>
                  <a:ext cx="415498"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rPr>
                    <a:t>…</a:t>
                  </a:r>
                </a:p>
              </p:txBody>
            </p:sp>
            <p:sp>
              <p:nvSpPr>
                <p:cNvPr id="65" name="TextBox 64"/>
                <p:cNvSpPr txBox="1"/>
                <p:nvPr/>
              </p:nvSpPr>
              <p:spPr>
                <a:xfrm>
                  <a:off x="10484319" y="6179453"/>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m=0</a:t>
                  </a:r>
                </a:p>
              </p:txBody>
            </p:sp>
            <p:sp>
              <p:nvSpPr>
                <p:cNvPr id="66" name="TextBox 65"/>
                <p:cNvSpPr txBox="1"/>
                <p:nvPr/>
              </p:nvSpPr>
              <p:spPr>
                <a:xfrm>
                  <a:off x="10484319" y="5957204"/>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m=2</a:t>
                  </a:r>
                </a:p>
              </p:txBody>
            </p:sp>
            <p:sp>
              <p:nvSpPr>
                <p:cNvPr id="67" name="TextBox 66"/>
                <p:cNvSpPr txBox="1"/>
                <p:nvPr/>
              </p:nvSpPr>
              <p:spPr>
                <a:xfrm>
                  <a:off x="10484319" y="6071731"/>
                  <a:ext cx="386644" cy="215444"/>
                </a:xfrm>
                <a:prstGeom prst="rect">
                  <a:avLst/>
                </a:prstGeom>
                <a:noFill/>
              </p:spPr>
              <p:txBody>
                <a:bodyPr wrap="none" rtlCol="0">
                  <a:spAutoFit/>
                </a:bodyPr>
                <a:lstStyle/>
                <a:p>
                  <a:pPr fontAlgn="auto">
                    <a:spcBef>
                      <a:spcPts val="0"/>
                    </a:spcBef>
                    <a:spcAft>
                      <a:spcPts val="0"/>
                    </a:spcAft>
                    <a:defRPr/>
                  </a:pPr>
                  <a:r>
                    <a:rPr lang="en-US" sz="800" kern="0" dirty="0" smtClean="0">
                      <a:solidFill>
                        <a:srgbClr val="000000"/>
                      </a:solidFill>
                      <a:latin typeface="Arial"/>
                    </a:rPr>
                    <a:t>m=1</a:t>
                  </a:r>
                </a:p>
              </p:txBody>
            </p:sp>
          </p:grpSp>
        </p:grpSp>
        <p:sp>
          <p:nvSpPr>
            <p:cNvPr id="54" name="TextBox 53"/>
            <p:cNvSpPr txBox="1"/>
            <p:nvPr/>
          </p:nvSpPr>
          <p:spPr>
            <a:xfrm>
              <a:off x="5856492" y="1130020"/>
              <a:ext cx="986167" cy="369332"/>
            </a:xfrm>
            <a:prstGeom prst="rect">
              <a:avLst/>
            </a:prstGeom>
            <a:noFill/>
          </p:spPr>
          <p:txBody>
            <a:bodyPr wrap="none" rtlCol="0">
              <a:spAutoFit/>
            </a:bodyPr>
            <a:lstStyle/>
            <a:p>
              <a:pPr fontAlgn="auto">
                <a:spcBef>
                  <a:spcPts val="0"/>
                </a:spcBef>
                <a:spcAft>
                  <a:spcPts val="0"/>
                </a:spcAft>
                <a:defRPr/>
              </a:pPr>
              <a:r>
                <a:rPr lang="en-US" sz="1800" kern="0" dirty="0" smtClean="0">
                  <a:solidFill>
                    <a:srgbClr val="000000"/>
                  </a:solidFill>
                  <a:latin typeface="Arial"/>
                  <a:sym typeface="Symbol"/>
                </a:rPr>
                <a:t>m = -1</a:t>
              </a:r>
              <a:endParaRPr lang="en-US" sz="1800" kern="0" dirty="0" smtClean="0">
                <a:solidFill>
                  <a:srgbClr val="000000"/>
                </a:solidFill>
                <a:latin typeface="Arial"/>
              </a:endParaRPr>
            </a:p>
          </p:txBody>
        </p:sp>
        <p:sp>
          <p:nvSpPr>
            <p:cNvPr id="53" name="Line 5"/>
            <p:cNvSpPr>
              <a:spLocks noChangeShapeType="1"/>
            </p:cNvSpPr>
            <p:nvPr/>
          </p:nvSpPr>
          <p:spPr bwMode="auto">
            <a:xfrm flipV="1">
              <a:off x="6360070" y="1004542"/>
              <a:ext cx="780804" cy="1162927"/>
            </a:xfrm>
            <a:prstGeom prst="line">
              <a:avLst/>
            </a:prstGeom>
            <a:noFill/>
            <a:ln w="38100">
              <a:solidFill>
                <a:srgbClr val="CC99FF"/>
              </a:solidFill>
              <a:round/>
              <a:headEnd type="none" w="med" len="med"/>
              <a:tailEnd type="triangle" w="med" len="med"/>
            </a:ln>
            <a:effectLst/>
          </p:spPr>
          <p:txBody>
            <a:bodyPr/>
            <a:lstStyle/>
            <a:p>
              <a:pPr fontAlgn="auto">
                <a:spcBef>
                  <a:spcPts val="0"/>
                </a:spcBef>
                <a:spcAft>
                  <a:spcPts val="0"/>
                </a:spcAft>
                <a:defRPr/>
              </a:pPr>
              <a:endParaRPr lang="en-US" sz="2400" kern="0" smtClean="0">
                <a:solidFill>
                  <a:srgbClr val="000000"/>
                </a:solidFill>
                <a:latin typeface="Arial"/>
              </a:endParaRPr>
            </a:p>
          </p:txBody>
        </p:sp>
        <p:grpSp>
          <p:nvGrpSpPr>
            <p:cNvPr id="123" name="Group 105"/>
            <p:cNvGrpSpPr>
              <a:grpSpLocks/>
            </p:cNvGrpSpPr>
            <p:nvPr/>
          </p:nvGrpSpPr>
          <p:grpSpPr bwMode="auto">
            <a:xfrm flipH="1">
              <a:off x="6563690" y="1448226"/>
              <a:ext cx="373563" cy="342889"/>
              <a:chOff x="3744" y="3360"/>
              <a:chExt cx="336" cy="336"/>
            </a:xfrm>
          </p:grpSpPr>
          <p:sp>
            <p:nvSpPr>
              <p:cNvPr id="124" name="Oval 106"/>
              <p:cNvSpPr>
                <a:spLocks noChangeArrowheads="1"/>
              </p:cNvSpPr>
              <p:nvPr/>
            </p:nvSpPr>
            <p:spPr bwMode="auto">
              <a:xfrm>
                <a:off x="3744" y="3360"/>
                <a:ext cx="336" cy="33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125" name="Line 107"/>
              <p:cNvSpPr>
                <a:spLocks noChangeShapeType="1"/>
              </p:cNvSpPr>
              <p:nvPr/>
            </p:nvSpPr>
            <p:spPr bwMode="auto">
              <a:xfrm flipH="1">
                <a:off x="3822" y="3402"/>
                <a:ext cx="192" cy="26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sp>
        <p:nvSpPr>
          <p:cNvPr id="5" name="TextBox 4"/>
          <p:cNvSpPr txBox="1"/>
          <p:nvPr/>
        </p:nvSpPr>
        <p:spPr>
          <a:xfrm>
            <a:off x="176287" y="248476"/>
            <a:ext cx="2326278" cy="923330"/>
          </a:xfrm>
          <a:prstGeom prst="rect">
            <a:avLst/>
          </a:prstGeom>
          <a:solidFill>
            <a:srgbClr val="FFFFCC"/>
          </a:solidFill>
          <a:ln w="28575">
            <a:solidFill>
              <a:srgbClr val="0000CC"/>
            </a:solidFill>
          </a:ln>
        </p:spPr>
        <p:txBody>
          <a:bodyPr wrap="none" rtlCol="0">
            <a:spAutoFit/>
          </a:bodyPr>
          <a:lstStyle/>
          <a:p>
            <a:r>
              <a:rPr lang="en-US" sz="1800" u="sng" dirty="0">
                <a:solidFill>
                  <a:srgbClr val="000000"/>
                </a:solidFill>
                <a:latin typeface="Arial"/>
              </a:rPr>
              <a:t>Ground-state </a:t>
            </a:r>
            <a:r>
              <a:rPr lang="en-US" sz="1800" u="sng" dirty="0" smtClean="0">
                <a:solidFill>
                  <a:srgbClr val="000000"/>
                </a:solidFill>
                <a:latin typeface="Arial"/>
              </a:rPr>
              <a:t>cooling</a:t>
            </a:r>
          </a:p>
          <a:p>
            <a:r>
              <a:rPr lang="en-US" sz="1800" dirty="0" smtClean="0">
                <a:solidFill>
                  <a:srgbClr val="000000"/>
                </a:solidFill>
                <a:latin typeface="Arial"/>
              </a:rPr>
              <a:t> </a:t>
            </a:r>
            <a:r>
              <a:rPr lang="en-US" sz="1800" dirty="0">
                <a:solidFill>
                  <a:srgbClr val="000000"/>
                </a:solidFill>
                <a:latin typeface="Arial"/>
              </a:rPr>
              <a:t>(put atom in </a:t>
            </a:r>
            <a:endParaRPr lang="en-US" sz="1800" dirty="0" smtClean="0">
              <a:solidFill>
                <a:srgbClr val="000000"/>
              </a:solidFill>
              <a:latin typeface="Arial"/>
            </a:endParaRPr>
          </a:p>
          <a:p>
            <a:r>
              <a:rPr lang="en-US" sz="1800" dirty="0" smtClean="0">
                <a:solidFill>
                  <a:srgbClr val="000000"/>
                </a:solidFill>
                <a:latin typeface="Arial"/>
              </a:rPr>
              <a:t>m=0 </a:t>
            </a:r>
            <a:r>
              <a:rPr lang="en-US" sz="1800" dirty="0">
                <a:solidFill>
                  <a:srgbClr val="000000"/>
                </a:solidFill>
                <a:latin typeface="Arial"/>
              </a:rPr>
              <a:t>motion state)</a:t>
            </a:r>
            <a:endParaRPr lang="en-US" sz="1800" dirty="0" smtClean="0">
              <a:latin typeface="+mn-lt"/>
            </a:endParaRPr>
          </a:p>
        </p:txBody>
      </p:sp>
    </p:spTree>
    <p:extLst>
      <p:ext uri="{BB962C8B-B14F-4D97-AF65-F5344CB8AC3E}">
        <p14:creationId xmlns:p14="http://schemas.microsoft.com/office/powerpoint/2010/main" val="2909996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97"/>
                                        </p:tgtEl>
                                        <p:attrNameLst>
                                          <p:attrName>style.visibility</p:attrName>
                                        </p:attrNameLst>
                                      </p:cBhvr>
                                      <p:to>
                                        <p:strVal val="visible"/>
                                      </p:to>
                                    </p:set>
                                    <p:animEffect transition="in" filter="wipe(up)">
                                      <p:cBhvr>
                                        <p:cTn id="13" dur="1000"/>
                                        <p:tgtEl>
                                          <p:spTgt spid="197"/>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wipe(up)">
                                      <p:cBhvr>
                                        <p:cTn id="25" dur="1000"/>
                                        <p:tgtEl>
                                          <p:spTgt spid="76"/>
                                        </p:tgtEl>
                                      </p:cBhvr>
                                    </p:animEffec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210" grpId="0"/>
      <p:bldP spid="9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768348" y="2377194"/>
            <a:ext cx="3894138" cy="1333500"/>
            <a:chOff x="470" y="1231"/>
            <a:chExt cx="2453" cy="840"/>
          </a:xfrm>
        </p:grpSpPr>
        <p:sp>
          <p:nvSpPr>
            <p:cNvPr id="31828" name="Oval 3"/>
            <p:cNvSpPr>
              <a:spLocks noChangeArrowheads="1"/>
            </p:cNvSpPr>
            <p:nvPr/>
          </p:nvSpPr>
          <p:spPr bwMode="auto">
            <a:xfrm>
              <a:off x="494" y="1243"/>
              <a:ext cx="101"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29" name="Rectangle 4"/>
            <p:cNvSpPr>
              <a:spLocks noChangeArrowheads="1"/>
            </p:cNvSpPr>
            <p:nvPr/>
          </p:nvSpPr>
          <p:spPr bwMode="auto">
            <a:xfrm>
              <a:off x="541" y="1243"/>
              <a:ext cx="467"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30" name="Freeform 5"/>
            <p:cNvSpPr>
              <a:spLocks/>
            </p:cNvSpPr>
            <p:nvPr/>
          </p:nvSpPr>
          <p:spPr bwMode="auto">
            <a:xfrm>
              <a:off x="529" y="1231"/>
              <a:ext cx="491" cy="274"/>
            </a:xfrm>
            <a:custGeom>
              <a:avLst/>
              <a:gdLst>
                <a:gd name="T0" fmla="*/ 12 w 491"/>
                <a:gd name="T1" fmla="*/ 0 h 274"/>
                <a:gd name="T2" fmla="*/ 6 w 491"/>
                <a:gd name="T3" fmla="*/ 0 h 274"/>
                <a:gd name="T4" fmla="*/ 6 w 491"/>
                <a:gd name="T5" fmla="*/ 0 h 274"/>
                <a:gd name="T6" fmla="*/ 6 w 491"/>
                <a:gd name="T7" fmla="*/ 6 h 274"/>
                <a:gd name="T8" fmla="*/ 0 w 491"/>
                <a:gd name="T9" fmla="*/ 6 h 274"/>
                <a:gd name="T10" fmla="*/ 0 w 491"/>
                <a:gd name="T11" fmla="*/ 6 h 274"/>
                <a:gd name="T12" fmla="*/ 0 w 491"/>
                <a:gd name="T13" fmla="*/ 12 h 274"/>
                <a:gd name="T14" fmla="*/ 0 w 491"/>
                <a:gd name="T15" fmla="*/ 262 h 274"/>
                <a:gd name="T16" fmla="*/ 0 w 491"/>
                <a:gd name="T17" fmla="*/ 268 h 274"/>
                <a:gd name="T18" fmla="*/ 0 w 491"/>
                <a:gd name="T19" fmla="*/ 268 h 274"/>
                <a:gd name="T20" fmla="*/ 6 w 491"/>
                <a:gd name="T21" fmla="*/ 268 h 274"/>
                <a:gd name="T22" fmla="*/ 6 w 491"/>
                <a:gd name="T23" fmla="*/ 274 h 274"/>
                <a:gd name="T24" fmla="*/ 6 w 491"/>
                <a:gd name="T25" fmla="*/ 274 h 274"/>
                <a:gd name="T26" fmla="*/ 485 w 491"/>
                <a:gd name="T27" fmla="*/ 274 h 274"/>
                <a:gd name="T28" fmla="*/ 485 w 491"/>
                <a:gd name="T29" fmla="*/ 274 h 274"/>
                <a:gd name="T30" fmla="*/ 491 w 491"/>
                <a:gd name="T31" fmla="*/ 268 h 274"/>
                <a:gd name="T32" fmla="*/ 491 w 491"/>
                <a:gd name="T33" fmla="*/ 268 h 274"/>
                <a:gd name="T34" fmla="*/ 491 w 491"/>
                <a:gd name="T35" fmla="*/ 268 h 274"/>
                <a:gd name="T36" fmla="*/ 491 w 491"/>
                <a:gd name="T37" fmla="*/ 262 h 274"/>
                <a:gd name="T38" fmla="*/ 491 w 491"/>
                <a:gd name="T39" fmla="*/ 12 h 274"/>
                <a:gd name="T40" fmla="*/ 491 w 491"/>
                <a:gd name="T41" fmla="*/ 6 h 274"/>
                <a:gd name="T42" fmla="*/ 491 w 491"/>
                <a:gd name="T43" fmla="*/ 6 h 274"/>
                <a:gd name="T44" fmla="*/ 491 w 491"/>
                <a:gd name="T45" fmla="*/ 6 h 274"/>
                <a:gd name="T46" fmla="*/ 485 w 491"/>
                <a:gd name="T47" fmla="*/ 0 h 274"/>
                <a:gd name="T48" fmla="*/ 485 w 491"/>
                <a:gd name="T49" fmla="*/ 0 h 274"/>
                <a:gd name="T50" fmla="*/ 479 w 491"/>
                <a:gd name="T51" fmla="*/ 0 h 274"/>
                <a:gd name="T52" fmla="*/ 12 w 491"/>
                <a:gd name="T53" fmla="*/ 0 h 274"/>
                <a:gd name="T54" fmla="*/ 12 w 491"/>
                <a:gd name="T55" fmla="*/ 24 h 274"/>
                <a:gd name="T56" fmla="*/ 479 w 491"/>
                <a:gd name="T57" fmla="*/ 24 h 274"/>
                <a:gd name="T58" fmla="*/ 467 w 491"/>
                <a:gd name="T59" fmla="*/ 12 h 274"/>
                <a:gd name="T60" fmla="*/ 467 w 491"/>
                <a:gd name="T61" fmla="*/ 262 h 274"/>
                <a:gd name="T62" fmla="*/ 479 w 491"/>
                <a:gd name="T63" fmla="*/ 250 h 274"/>
                <a:gd name="T64" fmla="*/ 12 w 491"/>
                <a:gd name="T65" fmla="*/ 250 h 274"/>
                <a:gd name="T66" fmla="*/ 24 w 491"/>
                <a:gd name="T67" fmla="*/ 262 h 274"/>
                <a:gd name="T68" fmla="*/ 24 w 491"/>
                <a:gd name="T69" fmla="*/ 12 h 274"/>
                <a:gd name="T70" fmla="*/ 12 w 491"/>
                <a:gd name="T71" fmla="*/ 24 h 274"/>
                <a:gd name="T72" fmla="*/ 12 w 491"/>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1"/>
                <a:gd name="T112" fmla="*/ 0 h 274"/>
                <a:gd name="T113" fmla="*/ 491 w 491"/>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1" h="274">
                  <a:moveTo>
                    <a:pt x="12" y="0"/>
                  </a:moveTo>
                  <a:lnTo>
                    <a:pt x="6" y="0"/>
                  </a:lnTo>
                  <a:lnTo>
                    <a:pt x="6" y="6"/>
                  </a:lnTo>
                  <a:lnTo>
                    <a:pt x="0" y="6"/>
                  </a:lnTo>
                  <a:lnTo>
                    <a:pt x="0" y="12"/>
                  </a:lnTo>
                  <a:lnTo>
                    <a:pt x="0" y="262"/>
                  </a:lnTo>
                  <a:lnTo>
                    <a:pt x="0" y="268"/>
                  </a:lnTo>
                  <a:lnTo>
                    <a:pt x="6" y="268"/>
                  </a:lnTo>
                  <a:lnTo>
                    <a:pt x="6" y="274"/>
                  </a:lnTo>
                  <a:lnTo>
                    <a:pt x="485" y="274"/>
                  </a:lnTo>
                  <a:lnTo>
                    <a:pt x="491" y="268"/>
                  </a:lnTo>
                  <a:lnTo>
                    <a:pt x="491" y="262"/>
                  </a:lnTo>
                  <a:lnTo>
                    <a:pt x="491" y="12"/>
                  </a:lnTo>
                  <a:lnTo>
                    <a:pt x="491" y="6"/>
                  </a:lnTo>
                  <a:lnTo>
                    <a:pt x="485" y="0"/>
                  </a:lnTo>
                  <a:lnTo>
                    <a:pt x="479" y="0"/>
                  </a:lnTo>
                  <a:lnTo>
                    <a:pt x="12" y="0"/>
                  </a:lnTo>
                  <a:lnTo>
                    <a:pt x="12" y="24"/>
                  </a:lnTo>
                  <a:lnTo>
                    <a:pt x="479" y="24"/>
                  </a:lnTo>
                  <a:lnTo>
                    <a:pt x="467" y="12"/>
                  </a:lnTo>
                  <a:lnTo>
                    <a:pt x="467" y="262"/>
                  </a:lnTo>
                  <a:lnTo>
                    <a:pt x="479" y="250"/>
                  </a:lnTo>
                  <a:lnTo>
                    <a:pt x="12" y="250"/>
                  </a:lnTo>
                  <a:lnTo>
                    <a:pt x="24" y="262"/>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31" name="Oval 6"/>
            <p:cNvSpPr>
              <a:spLocks noChangeArrowheads="1"/>
            </p:cNvSpPr>
            <p:nvPr/>
          </p:nvSpPr>
          <p:spPr bwMode="auto">
            <a:xfrm>
              <a:off x="517" y="1249"/>
              <a:ext cx="48" cy="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32" name="Oval 7"/>
            <p:cNvSpPr>
              <a:spLocks noChangeArrowheads="1"/>
            </p:cNvSpPr>
            <p:nvPr/>
          </p:nvSpPr>
          <p:spPr bwMode="auto">
            <a:xfrm>
              <a:off x="960" y="1243"/>
              <a:ext cx="102"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33" name="Oval 8"/>
            <p:cNvSpPr>
              <a:spLocks noChangeArrowheads="1"/>
            </p:cNvSpPr>
            <p:nvPr/>
          </p:nvSpPr>
          <p:spPr bwMode="auto">
            <a:xfrm>
              <a:off x="1038" y="1243"/>
              <a:ext cx="96"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34" name="Rectangle 9"/>
            <p:cNvSpPr>
              <a:spLocks noChangeArrowheads="1"/>
            </p:cNvSpPr>
            <p:nvPr/>
          </p:nvSpPr>
          <p:spPr bwMode="auto">
            <a:xfrm>
              <a:off x="1086" y="1243"/>
              <a:ext cx="1244"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35" name="Freeform 10"/>
            <p:cNvSpPr>
              <a:spLocks/>
            </p:cNvSpPr>
            <p:nvPr/>
          </p:nvSpPr>
          <p:spPr bwMode="auto">
            <a:xfrm>
              <a:off x="1074" y="1231"/>
              <a:ext cx="1268" cy="274"/>
            </a:xfrm>
            <a:custGeom>
              <a:avLst/>
              <a:gdLst>
                <a:gd name="T0" fmla="*/ 12 w 1268"/>
                <a:gd name="T1" fmla="*/ 0 h 274"/>
                <a:gd name="T2" fmla="*/ 6 w 1268"/>
                <a:gd name="T3" fmla="*/ 0 h 274"/>
                <a:gd name="T4" fmla="*/ 6 w 1268"/>
                <a:gd name="T5" fmla="*/ 0 h 274"/>
                <a:gd name="T6" fmla="*/ 6 w 1268"/>
                <a:gd name="T7" fmla="*/ 6 h 274"/>
                <a:gd name="T8" fmla="*/ 0 w 1268"/>
                <a:gd name="T9" fmla="*/ 6 h 274"/>
                <a:gd name="T10" fmla="*/ 0 w 1268"/>
                <a:gd name="T11" fmla="*/ 6 h 274"/>
                <a:gd name="T12" fmla="*/ 0 w 1268"/>
                <a:gd name="T13" fmla="*/ 12 h 274"/>
                <a:gd name="T14" fmla="*/ 0 w 1268"/>
                <a:gd name="T15" fmla="*/ 262 h 274"/>
                <a:gd name="T16" fmla="*/ 0 w 1268"/>
                <a:gd name="T17" fmla="*/ 268 h 274"/>
                <a:gd name="T18" fmla="*/ 0 w 1268"/>
                <a:gd name="T19" fmla="*/ 268 h 274"/>
                <a:gd name="T20" fmla="*/ 6 w 1268"/>
                <a:gd name="T21" fmla="*/ 268 h 274"/>
                <a:gd name="T22" fmla="*/ 6 w 1268"/>
                <a:gd name="T23" fmla="*/ 274 h 274"/>
                <a:gd name="T24" fmla="*/ 6 w 1268"/>
                <a:gd name="T25" fmla="*/ 274 h 274"/>
                <a:gd name="T26" fmla="*/ 1262 w 1268"/>
                <a:gd name="T27" fmla="*/ 274 h 274"/>
                <a:gd name="T28" fmla="*/ 1262 w 1268"/>
                <a:gd name="T29" fmla="*/ 274 h 274"/>
                <a:gd name="T30" fmla="*/ 1268 w 1268"/>
                <a:gd name="T31" fmla="*/ 268 h 274"/>
                <a:gd name="T32" fmla="*/ 1268 w 1268"/>
                <a:gd name="T33" fmla="*/ 268 h 274"/>
                <a:gd name="T34" fmla="*/ 1268 w 1268"/>
                <a:gd name="T35" fmla="*/ 268 h 274"/>
                <a:gd name="T36" fmla="*/ 1268 w 1268"/>
                <a:gd name="T37" fmla="*/ 262 h 274"/>
                <a:gd name="T38" fmla="*/ 1268 w 1268"/>
                <a:gd name="T39" fmla="*/ 12 h 274"/>
                <a:gd name="T40" fmla="*/ 1268 w 1268"/>
                <a:gd name="T41" fmla="*/ 6 h 274"/>
                <a:gd name="T42" fmla="*/ 1268 w 1268"/>
                <a:gd name="T43" fmla="*/ 6 h 274"/>
                <a:gd name="T44" fmla="*/ 1268 w 1268"/>
                <a:gd name="T45" fmla="*/ 6 h 274"/>
                <a:gd name="T46" fmla="*/ 1262 w 1268"/>
                <a:gd name="T47" fmla="*/ 0 h 274"/>
                <a:gd name="T48" fmla="*/ 1262 w 1268"/>
                <a:gd name="T49" fmla="*/ 0 h 274"/>
                <a:gd name="T50" fmla="*/ 1256 w 1268"/>
                <a:gd name="T51" fmla="*/ 0 h 274"/>
                <a:gd name="T52" fmla="*/ 12 w 1268"/>
                <a:gd name="T53" fmla="*/ 0 h 274"/>
                <a:gd name="T54" fmla="*/ 12 w 1268"/>
                <a:gd name="T55" fmla="*/ 24 h 274"/>
                <a:gd name="T56" fmla="*/ 1256 w 1268"/>
                <a:gd name="T57" fmla="*/ 24 h 274"/>
                <a:gd name="T58" fmla="*/ 1244 w 1268"/>
                <a:gd name="T59" fmla="*/ 12 h 274"/>
                <a:gd name="T60" fmla="*/ 1244 w 1268"/>
                <a:gd name="T61" fmla="*/ 262 h 274"/>
                <a:gd name="T62" fmla="*/ 1256 w 1268"/>
                <a:gd name="T63" fmla="*/ 250 h 274"/>
                <a:gd name="T64" fmla="*/ 12 w 1268"/>
                <a:gd name="T65" fmla="*/ 250 h 274"/>
                <a:gd name="T66" fmla="*/ 24 w 1268"/>
                <a:gd name="T67" fmla="*/ 262 h 274"/>
                <a:gd name="T68" fmla="*/ 24 w 1268"/>
                <a:gd name="T69" fmla="*/ 12 h 274"/>
                <a:gd name="T70" fmla="*/ 12 w 1268"/>
                <a:gd name="T71" fmla="*/ 24 h 274"/>
                <a:gd name="T72" fmla="*/ 12 w 1268"/>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8"/>
                <a:gd name="T112" fmla="*/ 0 h 274"/>
                <a:gd name="T113" fmla="*/ 1268 w 1268"/>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8" h="274">
                  <a:moveTo>
                    <a:pt x="12" y="0"/>
                  </a:moveTo>
                  <a:lnTo>
                    <a:pt x="6" y="0"/>
                  </a:lnTo>
                  <a:lnTo>
                    <a:pt x="6" y="6"/>
                  </a:lnTo>
                  <a:lnTo>
                    <a:pt x="0" y="6"/>
                  </a:lnTo>
                  <a:lnTo>
                    <a:pt x="0" y="12"/>
                  </a:lnTo>
                  <a:lnTo>
                    <a:pt x="0" y="262"/>
                  </a:lnTo>
                  <a:lnTo>
                    <a:pt x="0" y="268"/>
                  </a:lnTo>
                  <a:lnTo>
                    <a:pt x="6" y="268"/>
                  </a:lnTo>
                  <a:lnTo>
                    <a:pt x="6" y="274"/>
                  </a:lnTo>
                  <a:lnTo>
                    <a:pt x="1262" y="274"/>
                  </a:lnTo>
                  <a:lnTo>
                    <a:pt x="1268" y="268"/>
                  </a:lnTo>
                  <a:lnTo>
                    <a:pt x="1268" y="262"/>
                  </a:lnTo>
                  <a:lnTo>
                    <a:pt x="1268" y="12"/>
                  </a:lnTo>
                  <a:lnTo>
                    <a:pt x="1268" y="6"/>
                  </a:lnTo>
                  <a:lnTo>
                    <a:pt x="1262" y="0"/>
                  </a:lnTo>
                  <a:lnTo>
                    <a:pt x="1256" y="0"/>
                  </a:lnTo>
                  <a:lnTo>
                    <a:pt x="12" y="0"/>
                  </a:lnTo>
                  <a:lnTo>
                    <a:pt x="12" y="24"/>
                  </a:lnTo>
                  <a:lnTo>
                    <a:pt x="1256" y="24"/>
                  </a:lnTo>
                  <a:lnTo>
                    <a:pt x="1244" y="12"/>
                  </a:lnTo>
                  <a:lnTo>
                    <a:pt x="1244" y="262"/>
                  </a:lnTo>
                  <a:lnTo>
                    <a:pt x="1256" y="250"/>
                  </a:lnTo>
                  <a:lnTo>
                    <a:pt x="12" y="250"/>
                  </a:lnTo>
                  <a:lnTo>
                    <a:pt x="24" y="262"/>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36" name="Oval 11"/>
            <p:cNvSpPr>
              <a:spLocks noChangeArrowheads="1"/>
            </p:cNvSpPr>
            <p:nvPr/>
          </p:nvSpPr>
          <p:spPr bwMode="auto">
            <a:xfrm>
              <a:off x="1062" y="1249"/>
              <a:ext cx="48" cy="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37" name="Oval 12"/>
            <p:cNvSpPr>
              <a:spLocks noChangeArrowheads="1"/>
            </p:cNvSpPr>
            <p:nvPr/>
          </p:nvSpPr>
          <p:spPr bwMode="auto">
            <a:xfrm>
              <a:off x="2276" y="1243"/>
              <a:ext cx="102"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38" name="Oval 13"/>
            <p:cNvSpPr>
              <a:spLocks noChangeArrowheads="1"/>
            </p:cNvSpPr>
            <p:nvPr/>
          </p:nvSpPr>
          <p:spPr bwMode="auto">
            <a:xfrm>
              <a:off x="2354" y="124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39" name="Rectangle 14"/>
            <p:cNvSpPr>
              <a:spLocks noChangeArrowheads="1"/>
            </p:cNvSpPr>
            <p:nvPr/>
          </p:nvSpPr>
          <p:spPr bwMode="auto">
            <a:xfrm>
              <a:off x="2402" y="1249"/>
              <a:ext cx="473"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40" name="Freeform 15"/>
            <p:cNvSpPr>
              <a:spLocks/>
            </p:cNvSpPr>
            <p:nvPr/>
          </p:nvSpPr>
          <p:spPr bwMode="auto">
            <a:xfrm>
              <a:off x="2390" y="1237"/>
              <a:ext cx="497" cy="268"/>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41" name="Oval 16"/>
            <p:cNvSpPr>
              <a:spLocks noChangeArrowheads="1"/>
            </p:cNvSpPr>
            <p:nvPr/>
          </p:nvSpPr>
          <p:spPr bwMode="auto">
            <a:xfrm>
              <a:off x="2378" y="1255"/>
              <a:ext cx="54"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42" name="Oval 17"/>
            <p:cNvSpPr>
              <a:spLocks noChangeArrowheads="1"/>
            </p:cNvSpPr>
            <p:nvPr/>
          </p:nvSpPr>
          <p:spPr bwMode="auto">
            <a:xfrm>
              <a:off x="2821" y="124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43" name="Oval 18"/>
            <p:cNvSpPr>
              <a:spLocks noChangeArrowheads="1"/>
            </p:cNvSpPr>
            <p:nvPr/>
          </p:nvSpPr>
          <p:spPr bwMode="auto">
            <a:xfrm>
              <a:off x="470" y="1809"/>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44" name="Rectangle 19"/>
            <p:cNvSpPr>
              <a:spLocks noChangeArrowheads="1"/>
            </p:cNvSpPr>
            <p:nvPr/>
          </p:nvSpPr>
          <p:spPr bwMode="auto">
            <a:xfrm>
              <a:off x="517" y="1809"/>
              <a:ext cx="467"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45" name="Freeform 20"/>
            <p:cNvSpPr>
              <a:spLocks/>
            </p:cNvSpPr>
            <p:nvPr/>
          </p:nvSpPr>
          <p:spPr bwMode="auto">
            <a:xfrm>
              <a:off x="506" y="1797"/>
              <a:ext cx="490" cy="268"/>
            </a:xfrm>
            <a:custGeom>
              <a:avLst/>
              <a:gdLst>
                <a:gd name="T0" fmla="*/ 11 w 490"/>
                <a:gd name="T1" fmla="*/ 0 h 268"/>
                <a:gd name="T2" fmla="*/ 5 w 490"/>
                <a:gd name="T3" fmla="*/ 0 h 268"/>
                <a:gd name="T4" fmla="*/ 5 w 490"/>
                <a:gd name="T5" fmla="*/ 6 h 268"/>
                <a:gd name="T6" fmla="*/ 0 w 490"/>
                <a:gd name="T7" fmla="*/ 6 h 268"/>
                <a:gd name="T8" fmla="*/ 0 w 490"/>
                <a:gd name="T9" fmla="*/ 12 h 268"/>
                <a:gd name="T10" fmla="*/ 0 w 490"/>
                <a:gd name="T11" fmla="*/ 256 h 268"/>
                <a:gd name="T12" fmla="*/ 0 w 490"/>
                <a:gd name="T13" fmla="*/ 262 h 268"/>
                <a:gd name="T14" fmla="*/ 5 w 490"/>
                <a:gd name="T15" fmla="*/ 268 h 268"/>
                <a:gd name="T16" fmla="*/ 5 w 490"/>
                <a:gd name="T17" fmla="*/ 268 h 268"/>
                <a:gd name="T18" fmla="*/ 11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1 w 490"/>
                <a:gd name="T41" fmla="*/ 0 h 268"/>
                <a:gd name="T42" fmla="*/ 11 w 490"/>
                <a:gd name="T43" fmla="*/ 24 h 268"/>
                <a:gd name="T44" fmla="*/ 478 w 490"/>
                <a:gd name="T45" fmla="*/ 24 h 268"/>
                <a:gd name="T46" fmla="*/ 466 w 490"/>
                <a:gd name="T47" fmla="*/ 12 h 268"/>
                <a:gd name="T48" fmla="*/ 466 w 490"/>
                <a:gd name="T49" fmla="*/ 256 h 268"/>
                <a:gd name="T50" fmla="*/ 478 w 490"/>
                <a:gd name="T51" fmla="*/ 245 h 268"/>
                <a:gd name="T52" fmla="*/ 11 w 490"/>
                <a:gd name="T53" fmla="*/ 245 h 268"/>
                <a:gd name="T54" fmla="*/ 23 w 490"/>
                <a:gd name="T55" fmla="*/ 256 h 268"/>
                <a:gd name="T56" fmla="*/ 23 w 490"/>
                <a:gd name="T57" fmla="*/ 12 h 268"/>
                <a:gd name="T58" fmla="*/ 11 w 490"/>
                <a:gd name="T59" fmla="*/ 24 h 268"/>
                <a:gd name="T60" fmla="*/ 11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1" y="0"/>
                  </a:moveTo>
                  <a:lnTo>
                    <a:pt x="5" y="0"/>
                  </a:lnTo>
                  <a:lnTo>
                    <a:pt x="5" y="6"/>
                  </a:lnTo>
                  <a:lnTo>
                    <a:pt x="0" y="6"/>
                  </a:lnTo>
                  <a:lnTo>
                    <a:pt x="0" y="12"/>
                  </a:lnTo>
                  <a:lnTo>
                    <a:pt x="0" y="256"/>
                  </a:lnTo>
                  <a:lnTo>
                    <a:pt x="0" y="262"/>
                  </a:lnTo>
                  <a:lnTo>
                    <a:pt x="5" y="268"/>
                  </a:lnTo>
                  <a:lnTo>
                    <a:pt x="11" y="268"/>
                  </a:lnTo>
                  <a:lnTo>
                    <a:pt x="478" y="268"/>
                  </a:lnTo>
                  <a:lnTo>
                    <a:pt x="484" y="268"/>
                  </a:lnTo>
                  <a:lnTo>
                    <a:pt x="490" y="268"/>
                  </a:lnTo>
                  <a:lnTo>
                    <a:pt x="490" y="262"/>
                  </a:lnTo>
                  <a:lnTo>
                    <a:pt x="490" y="256"/>
                  </a:lnTo>
                  <a:lnTo>
                    <a:pt x="490" y="12"/>
                  </a:lnTo>
                  <a:lnTo>
                    <a:pt x="490" y="6"/>
                  </a:lnTo>
                  <a:lnTo>
                    <a:pt x="484" y="0"/>
                  </a:lnTo>
                  <a:lnTo>
                    <a:pt x="478" y="0"/>
                  </a:lnTo>
                  <a:lnTo>
                    <a:pt x="11" y="0"/>
                  </a:lnTo>
                  <a:lnTo>
                    <a:pt x="11" y="24"/>
                  </a:lnTo>
                  <a:lnTo>
                    <a:pt x="478" y="24"/>
                  </a:lnTo>
                  <a:lnTo>
                    <a:pt x="466" y="12"/>
                  </a:lnTo>
                  <a:lnTo>
                    <a:pt x="466" y="256"/>
                  </a:lnTo>
                  <a:lnTo>
                    <a:pt x="478" y="245"/>
                  </a:lnTo>
                  <a:lnTo>
                    <a:pt x="11" y="245"/>
                  </a:lnTo>
                  <a:lnTo>
                    <a:pt x="23" y="256"/>
                  </a:lnTo>
                  <a:lnTo>
                    <a:pt x="23" y="12"/>
                  </a:lnTo>
                  <a:lnTo>
                    <a:pt x="11" y="24"/>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46" name="Oval 21"/>
            <p:cNvSpPr>
              <a:spLocks noChangeArrowheads="1"/>
            </p:cNvSpPr>
            <p:nvPr/>
          </p:nvSpPr>
          <p:spPr bwMode="auto">
            <a:xfrm>
              <a:off x="494" y="1815"/>
              <a:ext cx="47"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47" name="Oval 22"/>
            <p:cNvSpPr>
              <a:spLocks noChangeArrowheads="1"/>
            </p:cNvSpPr>
            <p:nvPr/>
          </p:nvSpPr>
          <p:spPr bwMode="auto">
            <a:xfrm>
              <a:off x="936" y="180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48" name="Oval 23"/>
            <p:cNvSpPr>
              <a:spLocks noChangeArrowheads="1"/>
            </p:cNvSpPr>
            <p:nvPr/>
          </p:nvSpPr>
          <p:spPr bwMode="auto">
            <a:xfrm>
              <a:off x="1008" y="180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49" name="Rectangle 24"/>
            <p:cNvSpPr>
              <a:spLocks noChangeArrowheads="1"/>
            </p:cNvSpPr>
            <p:nvPr/>
          </p:nvSpPr>
          <p:spPr bwMode="auto">
            <a:xfrm>
              <a:off x="1062" y="1809"/>
              <a:ext cx="1244"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50" name="Freeform 25"/>
            <p:cNvSpPr>
              <a:spLocks/>
            </p:cNvSpPr>
            <p:nvPr/>
          </p:nvSpPr>
          <p:spPr bwMode="auto">
            <a:xfrm>
              <a:off x="1050" y="1797"/>
              <a:ext cx="1268" cy="268"/>
            </a:xfrm>
            <a:custGeom>
              <a:avLst/>
              <a:gdLst>
                <a:gd name="T0" fmla="*/ 12 w 1268"/>
                <a:gd name="T1" fmla="*/ 0 h 268"/>
                <a:gd name="T2" fmla="*/ 6 w 1268"/>
                <a:gd name="T3" fmla="*/ 0 h 268"/>
                <a:gd name="T4" fmla="*/ 6 w 1268"/>
                <a:gd name="T5" fmla="*/ 6 h 268"/>
                <a:gd name="T6" fmla="*/ 0 w 1268"/>
                <a:gd name="T7" fmla="*/ 6 h 268"/>
                <a:gd name="T8" fmla="*/ 0 w 1268"/>
                <a:gd name="T9" fmla="*/ 12 h 268"/>
                <a:gd name="T10" fmla="*/ 0 w 1268"/>
                <a:gd name="T11" fmla="*/ 256 h 268"/>
                <a:gd name="T12" fmla="*/ 0 w 1268"/>
                <a:gd name="T13" fmla="*/ 262 h 268"/>
                <a:gd name="T14" fmla="*/ 6 w 1268"/>
                <a:gd name="T15" fmla="*/ 268 h 268"/>
                <a:gd name="T16" fmla="*/ 6 w 1268"/>
                <a:gd name="T17" fmla="*/ 268 h 268"/>
                <a:gd name="T18" fmla="*/ 12 w 1268"/>
                <a:gd name="T19" fmla="*/ 268 h 268"/>
                <a:gd name="T20" fmla="*/ 1256 w 1268"/>
                <a:gd name="T21" fmla="*/ 268 h 268"/>
                <a:gd name="T22" fmla="*/ 1262 w 1268"/>
                <a:gd name="T23" fmla="*/ 268 h 268"/>
                <a:gd name="T24" fmla="*/ 1268 w 1268"/>
                <a:gd name="T25" fmla="*/ 268 h 268"/>
                <a:gd name="T26" fmla="*/ 1268 w 1268"/>
                <a:gd name="T27" fmla="*/ 262 h 268"/>
                <a:gd name="T28" fmla="*/ 1268 w 1268"/>
                <a:gd name="T29" fmla="*/ 256 h 268"/>
                <a:gd name="T30" fmla="*/ 1268 w 1268"/>
                <a:gd name="T31" fmla="*/ 12 h 268"/>
                <a:gd name="T32" fmla="*/ 1268 w 1268"/>
                <a:gd name="T33" fmla="*/ 6 h 268"/>
                <a:gd name="T34" fmla="*/ 1268 w 1268"/>
                <a:gd name="T35" fmla="*/ 6 h 268"/>
                <a:gd name="T36" fmla="*/ 1262 w 1268"/>
                <a:gd name="T37" fmla="*/ 0 h 268"/>
                <a:gd name="T38" fmla="*/ 1256 w 1268"/>
                <a:gd name="T39" fmla="*/ 0 h 268"/>
                <a:gd name="T40" fmla="*/ 12 w 1268"/>
                <a:gd name="T41" fmla="*/ 0 h 268"/>
                <a:gd name="T42" fmla="*/ 12 w 1268"/>
                <a:gd name="T43" fmla="*/ 24 h 268"/>
                <a:gd name="T44" fmla="*/ 1256 w 1268"/>
                <a:gd name="T45" fmla="*/ 24 h 268"/>
                <a:gd name="T46" fmla="*/ 1244 w 1268"/>
                <a:gd name="T47" fmla="*/ 12 h 268"/>
                <a:gd name="T48" fmla="*/ 1244 w 1268"/>
                <a:gd name="T49" fmla="*/ 256 h 268"/>
                <a:gd name="T50" fmla="*/ 1256 w 1268"/>
                <a:gd name="T51" fmla="*/ 245 h 268"/>
                <a:gd name="T52" fmla="*/ 12 w 1268"/>
                <a:gd name="T53" fmla="*/ 245 h 268"/>
                <a:gd name="T54" fmla="*/ 24 w 1268"/>
                <a:gd name="T55" fmla="*/ 256 h 268"/>
                <a:gd name="T56" fmla="*/ 24 w 1268"/>
                <a:gd name="T57" fmla="*/ 12 h 268"/>
                <a:gd name="T58" fmla="*/ 12 w 1268"/>
                <a:gd name="T59" fmla="*/ 24 h 268"/>
                <a:gd name="T60" fmla="*/ 12 w 1268"/>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8"/>
                <a:gd name="T94" fmla="*/ 0 h 268"/>
                <a:gd name="T95" fmla="*/ 1268 w 1268"/>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8" h="268">
                  <a:moveTo>
                    <a:pt x="12" y="0"/>
                  </a:moveTo>
                  <a:lnTo>
                    <a:pt x="6" y="0"/>
                  </a:lnTo>
                  <a:lnTo>
                    <a:pt x="6" y="6"/>
                  </a:lnTo>
                  <a:lnTo>
                    <a:pt x="0" y="6"/>
                  </a:lnTo>
                  <a:lnTo>
                    <a:pt x="0" y="12"/>
                  </a:lnTo>
                  <a:lnTo>
                    <a:pt x="0" y="256"/>
                  </a:lnTo>
                  <a:lnTo>
                    <a:pt x="0" y="262"/>
                  </a:lnTo>
                  <a:lnTo>
                    <a:pt x="6" y="268"/>
                  </a:lnTo>
                  <a:lnTo>
                    <a:pt x="12" y="268"/>
                  </a:lnTo>
                  <a:lnTo>
                    <a:pt x="1256" y="268"/>
                  </a:lnTo>
                  <a:lnTo>
                    <a:pt x="1262" y="268"/>
                  </a:lnTo>
                  <a:lnTo>
                    <a:pt x="1268" y="268"/>
                  </a:lnTo>
                  <a:lnTo>
                    <a:pt x="1268" y="262"/>
                  </a:lnTo>
                  <a:lnTo>
                    <a:pt x="1268" y="256"/>
                  </a:lnTo>
                  <a:lnTo>
                    <a:pt x="1268" y="12"/>
                  </a:lnTo>
                  <a:lnTo>
                    <a:pt x="1268" y="6"/>
                  </a:lnTo>
                  <a:lnTo>
                    <a:pt x="1262" y="0"/>
                  </a:lnTo>
                  <a:lnTo>
                    <a:pt x="1256" y="0"/>
                  </a:lnTo>
                  <a:lnTo>
                    <a:pt x="12" y="0"/>
                  </a:lnTo>
                  <a:lnTo>
                    <a:pt x="12" y="24"/>
                  </a:lnTo>
                  <a:lnTo>
                    <a:pt x="1256" y="24"/>
                  </a:lnTo>
                  <a:lnTo>
                    <a:pt x="1244" y="12"/>
                  </a:lnTo>
                  <a:lnTo>
                    <a:pt x="1244" y="256"/>
                  </a:lnTo>
                  <a:lnTo>
                    <a:pt x="1256"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51" name="Oval 26"/>
            <p:cNvSpPr>
              <a:spLocks noChangeArrowheads="1"/>
            </p:cNvSpPr>
            <p:nvPr/>
          </p:nvSpPr>
          <p:spPr bwMode="auto">
            <a:xfrm>
              <a:off x="1038" y="1815"/>
              <a:ext cx="48"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52" name="Oval 27"/>
            <p:cNvSpPr>
              <a:spLocks noChangeArrowheads="1"/>
            </p:cNvSpPr>
            <p:nvPr/>
          </p:nvSpPr>
          <p:spPr bwMode="auto">
            <a:xfrm>
              <a:off x="2252" y="180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53" name="Oval 28"/>
            <p:cNvSpPr>
              <a:spLocks noChangeArrowheads="1"/>
            </p:cNvSpPr>
            <p:nvPr/>
          </p:nvSpPr>
          <p:spPr bwMode="auto">
            <a:xfrm>
              <a:off x="2330" y="1815"/>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54" name="Rectangle 29"/>
            <p:cNvSpPr>
              <a:spLocks noChangeArrowheads="1"/>
            </p:cNvSpPr>
            <p:nvPr/>
          </p:nvSpPr>
          <p:spPr bwMode="auto">
            <a:xfrm>
              <a:off x="2378" y="1815"/>
              <a:ext cx="473"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55" name="Freeform 30"/>
            <p:cNvSpPr>
              <a:spLocks/>
            </p:cNvSpPr>
            <p:nvPr/>
          </p:nvSpPr>
          <p:spPr bwMode="auto">
            <a:xfrm>
              <a:off x="2366" y="1803"/>
              <a:ext cx="497" cy="268"/>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56" name="Oval 31"/>
            <p:cNvSpPr>
              <a:spLocks noChangeArrowheads="1"/>
            </p:cNvSpPr>
            <p:nvPr/>
          </p:nvSpPr>
          <p:spPr bwMode="auto">
            <a:xfrm>
              <a:off x="2354" y="1815"/>
              <a:ext cx="48" cy="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57" name="Oval 32"/>
            <p:cNvSpPr>
              <a:spLocks noChangeArrowheads="1"/>
            </p:cNvSpPr>
            <p:nvPr/>
          </p:nvSpPr>
          <p:spPr bwMode="auto">
            <a:xfrm>
              <a:off x="2797" y="1815"/>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58" name="Freeform 33"/>
            <p:cNvSpPr>
              <a:spLocks/>
            </p:cNvSpPr>
            <p:nvPr/>
          </p:nvSpPr>
          <p:spPr bwMode="auto">
            <a:xfrm>
              <a:off x="1110" y="1648"/>
              <a:ext cx="107" cy="107"/>
            </a:xfrm>
            <a:custGeom>
              <a:avLst/>
              <a:gdLst>
                <a:gd name="T0" fmla="*/ 54 w 107"/>
                <a:gd name="T1" fmla="*/ 0 h 107"/>
                <a:gd name="T2" fmla="*/ 42 w 107"/>
                <a:gd name="T3" fmla="*/ 0 h 107"/>
                <a:gd name="T4" fmla="*/ 30 w 107"/>
                <a:gd name="T5" fmla="*/ 6 h 107"/>
                <a:gd name="T6" fmla="*/ 18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8 w 107"/>
                <a:gd name="T19" fmla="*/ 90 h 107"/>
                <a:gd name="T20" fmla="*/ 30 w 107"/>
                <a:gd name="T21" fmla="*/ 101 h 107"/>
                <a:gd name="T22" fmla="*/ 42 w 107"/>
                <a:gd name="T23" fmla="*/ 107 h 107"/>
                <a:gd name="T24" fmla="*/ 66 w 107"/>
                <a:gd name="T25" fmla="*/ 107 h 107"/>
                <a:gd name="T26" fmla="*/ 84 w 107"/>
                <a:gd name="T27" fmla="*/ 101 h 107"/>
                <a:gd name="T28" fmla="*/ 90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90 w 107"/>
                <a:gd name="T41" fmla="*/ 18 h 107"/>
                <a:gd name="T42" fmla="*/ 84 w 107"/>
                <a:gd name="T43" fmla="*/ 6 h 107"/>
                <a:gd name="T44" fmla="*/ 66 w 107"/>
                <a:gd name="T45" fmla="*/ 0 h 107"/>
                <a:gd name="T46" fmla="*/ 54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1" y="84"/>
                  </a:lnTo>
                  <a:lnTo>
                    <a:pt x="107" y="66"/>
                  </a:lnTo>
                  <a:lnTo>
                    <a:pt x="107" y="54"/>
                  </a:lnTo>
                  <a:lnTo>
                    <a:pt x="107" y="42"/>
                  </a:lnTo>
                  <a:lnTo>
                    <a:pt x="101"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59" name="Freeform 34"/>
            <p:cNvSpPr>
              <a:spLocks/>
            </p:cNvSpPr>
            <p:nvPr/>
          </p:nvSpPr>
          <p:spPr bwMode="auto">
            <a:xfrm>
              <a:off x="1325"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60" name="Freeform 35"/>
            <p:cNvSpPr>
              <a:spLocks/>
            </p:cNvSpPr>
            <p:nvPr/>
          </p:nvSpPr>
          <p:spPr bwMode="auto">
            <a:xfrm>
              <a:off x="1541" y="1648"/>
              <a:ext cx="107" cy="107"/>
            </a:xfrm>
            <a:custGeom>
              <a:avLst/>
              <a:gdLst>
                <a:gd name="T0" fmla="*/ 53 w 107"/>
                <a:gd name="T1" fmla="*/ 0 h 107"/>
                <a:gd name="T2" fmla="*/ 41 w 107"/>
                <a:gd name="T3" fmla="*/ 0 h 107"/>
                <a:gd name="T4" fmla="*/ 29 w 107"/>
                <a:gd name="T5" fmla="*/ 6 h 107"/>
                <a:gd name="T6" fmla="*/ 17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7 w 107"/>
                <a:gd name="T19" fmla="*/ 90 h 107"/>
                <a:gd name="T20" fmla="*/ 29 w 107"/>
                <a:gd name="T21" fmla="*/ 101 h 107"/>
                <a:gd name="T22" fmla="*/ 41 w 107"/>
                <a:gd name="T23" fmla="*/ 107 h 107"/>
                <a:gd name="T24" fmla="*/ 65 w 107"/>
                <a:gd name="T25" fmla="*/ 107 h 107"/>
                <a:gd name="T26" fmla="*/ 83 w 107"/>
                <a:gd name="T27" fmla="*/ 101 h 107"/>
                <a:gd name="T28" fmla="*/ 89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89 w 107"/>
                <a:gd name="T41" fmla="*/ 18 h 107"/>
                <a:gd name="T42" fmla="*/ 83 w 107"/>
                <a:gd name="T43" fmla="*/ 6 h 107"/>
                <a:gd name="T44" fmla="*/ 65 w 107"/>
                <a:gd name="T45" fmla="*/ 0 h 107"/>
                <a:gd name="T46" fmla="*/ 53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3" y="0"/>
                  </a:moveTo>
                  <a:lnTo>
                    <a:pt x="41" y="0"/>
                  </a:lnTo>
                  <a:lnTo>
                    <a:pt x="29" y="6"/>
                  </a:lnTo>
                  <a:lnTo>
                    <a:pt x="17" y="18"/>
                  </a:lnTo>
                  <a:lnTo>
                    <a:pt x="6" y="24"/>
                  </a:lnTo>
                  <a:lnTo>
                    <a:pt x="0" y="42"/>
                  </a:lnTo>
                  <a:lnTo>
                    <a:pt x="0" y="54"/>
                  </a:lnTo>
                  <a:lnTo>
                    <a:pt x="0" y="66"/>
                  </a:lnTo>
                  <a:lnTo>
                    <a:pt x="6" y="84"/>
                  </a:lnTo>
                  <a:lnTo>
                    <a:pt x="17" y="90"/>
                  </a:lnTo>
                  <a:lnTo>
                    <a:pt x="29" y="101"/>
                  </a:lnTo>
                  <a:lnTo>
                    <a:pt x="41" y="107"/>
                  </a:lnTo>
                  <a:lnTo>
                    <a:pt x="65" y="107"/>
                  </a:lnTo>
                  <a:lnTo>
                    <a:pt x="83" y="101"/>
                  </a:lnTo>
                  <a:lnTo>
                    <a:pt x="89" y="90"/>
                  </a:lnTo>
                  <a:lnTo>
                    <a:pt x="101" y="84"/>
                  </a:lnTo>
                  <a:lnTo>
                    <a:pt x="107" y="66"/>
                  </a:lnTo>
                  <a:lnTo>
                    <a:pt x="107" y="54"/>
                  </a:lnTo>
                  <a:lnTo>
                    <a:pt x="107" y="42"/>
                  </a:lnTo>
                  <a:lnTo>
                    <a:pt x="101" y="24"/>
                  </a:lnTo>
                  <a:lnTo>
                    <a:pt x="89" y="18"/>
                  </a:lnTo>
                  <a:lnTo>
                    <a:pt x="83" y="6"/>
                  </a:lnTo>
                  <a:lnTo>
                    <a:pt x="65" y="0"/>
                  </a:lnTo>
                  <a:lnTo>
                    <a:pt x="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61" name="Freeform 36"/>
            <p:cNvSpPr>
              <a:spLocks/>
            </p:cNvSpPr>
            <p:nvPr/>
          </p:nvSpPr>
          <p:spPr bwMode="auto">
            <a:xfrm>
              <a:off x="1756"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62" name="Freeform 37"/>
            <p:cNvSpPr>
              <a:spLocks/>
            </p:cNvSpPr>
            <p:nvPr/>
          </p:nvSpPr>
          <p:spPr bwMode="auto">
            <a:xfrm>
              <a:off x="1971"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sp>
        <p:nvSpPr>
          <p:cNvPr id="159782" name="AutoShape 38"/>
          <p:cNvSpPr>
            <a:spLocks noChangeArrowheads="1"/>
          </p:cNvSpPr>
          <p:nvPr/>
        </p:nvSpPr>
        <p:spPr bwMode="auto">
          <a:xfrm rot="-2739154">
            <a:off x="957260" y="3034419"/>
            <a:ext cx="3844925" cy="228600"/>
          </a:xfrm>
          <a:prstGeom prst="homePlate">
            <a:avLst>
              <a:gd name="adj" fmla="val 420486"/>
            </a:avLst>
          </a:prstGeom>
          <a:solidFill>
            <a:srgbClr val="3399FF">
              <a:alpha val="50195"/>
            </a:srgbClr>
          </a:solidFill>
          <a:ln w="9525">
            <a:solidFill>
              <a:schemeClr val="tx1"/>
            </a:solidFill>
            <a:miter lim="800000"/>
            <a:headEnd/>
            <a:tailEnd/>
          </a:ln>
        </p:spPr>
        <p:txBody>
          <a:bodyPr wrap="none" anchor="ctr"/>
          <a:lstStyle/>
          <a:p>
            <a:endParaRPr lang="en-US">
              <a:solidFill>
                <a:srgbClr val="000000"/>
              </a:solidFill>
            </a:endParaRPr>
          </a:p>
        </p:txBody>
      </p:sp>
      <p:sp>
        <p:nvSpPr>
          <p:cNvPr id="159783" name="AutoShape 39"/>
          <p:cNvSpPr>
            <a:spLocks noChangeArrowheads="1"/>
          </p:cNvSpPr>
          <p:nvPr/>
        </p:nvSpPr>
        <p:spPr bwMode="auto">
          <a:xfrm rot="-2739154">
            <a:off x="212723" y="3086807"/>
            <a:ext cx="3844925" cy="228600"/>
          </a:xfrm>
          <a:prstGeom prst="homePlate">
            <a:avLst>
              <a:gd name="adj" fmla="val 420486"/>
            </a:avLst>
          </a:prstGeom>
          <a:solidFill>
            <a:srgbClr val="3399FF">
              <a:alpha val="50195"/>
            </a:srgbClr>
          </a:solidFill>
          <a:ln w="9525">
            <a:solidFill>
              <a:schemeClr val="tx1"/>
            </a:solidFill>
            <a:miter lim="800000"/>
            <a:headEnd/>
            <a:tailEnd/>
          </a:ln>
        </p:spPr>
        <p:txBody>
          <a:bodyPr wrap="none" anchor="ctr"/>
          <a:lstStyle/>
          <a:p>
            <a:endParaRPr lang="en-US">
              <a:solidFill>
                <a:srgbClr val="000000"/>
              </a:solidFill>
            </a:endParaRPr>
          </a:p>
        </p:txBody>
      </p:sp>
      <p:grpSp>
        <p:nvGrpSpPr>
          <p:cNvPr id="31749" name="Group 40"/>
          <p:cNvGrpSpPr>
            <a:grpSpLocks/>
          </p:cNvGrpSpPr>
          <p:nvPr/>
        </p:nvGrpSpPr>
        <p:grpSpPr bwMode="auto">
          <a:xfrm>
            <a:off x="615948" y="2537531"/>
            <a:ext cx="3846513" cy="434975"/>
            <a:chOff x="374" y="1332"/>
            <a:chExt cx="2423" cy="274"/>
          </a:xfrm>
        </p:grpSpPr>
        <p:sp>
          <p:nvSpPr>
            <p:cNvPr id="31813" name="Oval 41"/>
            <p:cNvSpPr>
              <a:spLocks noChangeArrowheads="1"/>
            </p:cNvSpPr>
            <p:nvPr/>
          </p:nvSpPr>
          <p:spPr bwMode="auto">
            <a:xfrm>
              <a:off x="374" y="1344"/>
              <a:ext cx="96"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14" name="Rectangle 42"/>
            <p:cNvSpPr>
              <a:spLocks noChangeArrowheads="1"/>
            </p:cNvSpPr>
            <p:nvPr/>
          </p:nvSpPr>
          <p:spPr bwMode="auto">
            <a:xfrm>
              <a:off x="422" y="1344"/>
              <a:ext cx="46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15" name="Freeform 43"/>
            <p:cNvSpPr>
              <a:spLocks/>
            </p:cNvSpPr>
            <p:nvPr/>
          </p:nvSpPr>
          <p:spPr bwMode="auto">
            <a:xfrm>
              <a:off x="410" y="1332"/>
              <a:ext cx="490" cy="268"/>
            </a:xfrm>
            <a:custGeom>
              <a:avLst/>
              <a:gdLst>
                <a:gd name="T0" fmla="*/ 12 w 490"/>
                <a:gd name="T1" fmla="*/ 0 h 268"/>
                <a:gd name="T2" fmla="*/ 6 w 490"/>
                <a:gd name="T3" fmla="*/ 0 h 268"/>
                <a:gd name="T4" fmla="*/ 6 w 490"/>
                <a:gd name="T5" fmla="*/ 6 h 268"/>
                <a:gd name="T6" fmla="*/ 0 w 490"/>
                <a:gd name="T7" fmla="*/ 6 h 268"/>
                <a:gd name="T8" fmla="*/ 0 w 490"/>
                <a:gd name="T9" fmla="*/ 12 h 268"/>
                <a:gd name="T10" fmla="*/ 0 w 490"/>
                <a:gd name="T11" fmla="*/ 256 h 268"/>
                <a:gd name="T12" fmla="*/ 0 w 490"/>
                <a:gd name="T13" fmla="*/ 262 h 268"/>
                <a:gd name="T14" fmla="*/ 6 w 490"/>
                <a:gd name="T15" fmla="*/ 268 h 268"/>
                <a:gd name="T16" fmla="*/ 6 w 490"/>
                <a:gd name="T17" fmla="*/ 268 h 268"/>
                <a:gd name="T18" fmla="*/ 12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2 w 490"/>
                <a:gd name="T41" fmla="*/ 0 h 268"/>
                <a:gd name="T42" fmla="*/ 12 w 490"/>
                <a:gd name="T43" fmla="*/ 24 h 268"/>
                <a:gd name="T44" fmla="*/ 478 w 490"/>
                <a:gd name="T45" fmla="*/ 24 h 268"/>
                <a:gd name="T46" fmla="*/ 466 w 490"/>
                <a:gd name="T47" fmla="*/ 12 h 268"/>
                <a:gd name="T48" fmla="*/ 466 w 490"/>
                <a:gd name="T49" fmla="*/ 256 h 268"/>
                <a:gd name="T50" fmla="*/ 478 w 490"/>
                <a:gd name="T51" fmla="*/ 245 h 268"/>
                <a:gd name="T52" fmla="*/ 12 w 490"/>
                <a:gd name="T53" fmla="*/ 245 h 268"/>
                <a:gd name="T54" fmla="*/ 24 w 490"/>
                <a:gd name="T55" fmla="*/ 256 h 268"/>
                <a:gd name="T56" fmla="*/ 24 w 490"/>
                <a:gd name="T57" fmla="*/ 12 h 268"/>
                <a:gd name="T58" fmla="*/ 12 w 490"/>
                <a:gd name="T59" fmla="*/ 24 h 268"/>
                <a:gd name="T60" fmla="*/ 12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2" y="0"/>
                  </a:moveTo>
                  <a:lnTo>
                    <a:pt x="6" y="0"/>
                  </a:lnTo>
                  <a:lnTo>
                    <a:pt x="6" y="6"/>
                  </a:lnTo>
                  <a:lnTo>
                    <a:pt x="0" y="6"/>
                  </a:lnTo>
                  <a:lnTo>
                    <a:pt x="0" y="12"/>
                  </a:lnTo>
                  <a:lnTo>
                    <a:pt x="0" y="256"/>
                  </a:lnTo>
                  <a:lnTo>
                    <a:pt x="0" y="262"/>
                  </a:lnTo>
                  <a:lnTo>
                    <a:pt x="6" y="268"/>
                  </a:lnTo>
                  <a:lnTo>
                    <a:pt x="12" y="268"/>
                  </a:lnTo>
                  <a:lnTo>
                    <a:pt x="478" y="268"/>
                  </a:lnTo>
                  <a:lnTo>
                    <a:pt x="484" y="268"/>
                  </a:lnTo>
                  <a:lnTo>
                    <a:pt x="490" y="268"/>
                  </a:lnTo>
                  <a:lnTo>
                    <a:pt x="490" y="262"/>
                  </a:lnTo>
                  <a:lnTo>
                    <a:pt x="490" y="256"/>
                  </a:lnTo>
                  <a:lnTo>
                    <a:pt x="490" y="12"/>
                  </a:lnTo>
                  <a:lnTo>
                    <a:pt x="490" y="6"/>
                  </a:lnTo>
                  <a:lnTo>
                    <a:pt x="484" y="0"/>
                  </a:lnTo>
                  <a:lnTo>
                    <a:pt x="478" y="0"/>
                  </a:lnTo>
                  <a:lnTo>
                    <a:pt x="12" y="0"/>
                  </a:lnTo>
                  <a:lnTo>
                    <a:pt x="12" y="24"/>
                  </a:lnTo>
                  <a:lnTo>
                    <a:pt x="478" y="24"/>
                  </a:lnTo>
                  <a:lnTo>
                    <a:pt x="466" y="12"/>
                  </a:lnTo>
                  <a:lnTo>
                    <a:pt x="466" y="256"/>
                  </a:lnTo>
                  <a:lnTo>
                    <a:pt x="478"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16" name="Oval 44"/>
            <p:cNvSpPr>
              <a:spLocks noChangeArrowheads="1"/>
            </p:cNvSpPr>
            <p:nvPr/>
          </p:nvSpPr>
          <p:spPr bwMode="auto">
            <a:xfrm>
              <a:off x="398" y="135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17" name="Oval 45"/>
            <p:cNvSpPr>
              <a:spLocks noChangeArrowheads="1"/>
            </p:cNvSpPr>
            <p:nvPr/>
          </p:nvSpPr>
          <p:spPr bwMode="auto">
            <a:xfrm>
              <a:off x="841" y="1344"/>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18" name="Oval 46"/>
            <p:cNvSpPr>
              <a:spLocks noChangeArrowheads="1"/>
            </p:cNvSpPr>
            <p:nvPr/>
          </p:nvSpPr>
          <p:spPr bwMode="auto">
            <a:xfrm>
              <a:off x="912" y="1344"/>
              <a:ext cx="96"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19" name="Rectangle 47"/>
            <p:cNvSpPr>
              <a:spLocks noChangeArrowheads="1"/>
            </p:cNvSpPr>
            <p:nvPr/>
          </p:nvSpPr>
          <p:spPr bwMode="auto">
            <a:xfrm>
              <a:off x="960" y="1344"/>
              <a:ext cx="1245"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20" name="Freeform 48"/>
            <p:cNvSpPr>
              <a:spLocks/>
            </p:cNvSpPr>
            <p:nvPr/>
          </p:nvSpPr>
          <p:spPr bwMode="auto">
            <a:xfrm>
              <a:off x="948" y="1332"/>
              <a:ext cx="1269" cy="268"/>
            </a:xfrm>
            <a:custGeom>
              <a:avLst/>
              <a:gdLst>
                <a:gd name="T0" fmla="*/ 12 w 1269"/>
                <a:gd name="T1" fmla="*/ 0 h 268"/>
                <a:gd name="T2" fmla="*/ 6 w 1269"/>
                <a:gd name="T3" fmla="*/ 0 h 268"/>
                <a:gd name="T4" fmla="*/ 6 w 1269"/>
                <a:gd name="T5" fmla="*/ 6 h 268"/>
                <a:gd name="T6" fmla="*/ 0 w 1269"/>
                <a:gd name="T7" fmla="*/ 6 h 268"/>
                <a:gd name="T8" fmla="*/ 0 w 1269"/>
                <a:gd name="T9" fmla="*/ 12 h 268"/>
                <a:gd name="T10" fmla="*/ 0 w 1269"/>
                <a:gd name="T11" fmla="*/ 256 h 268"/>
                <a:gd name="T12" fmla="*/ 0 w 1269"/>
                <a:gd name="T13" fmla="*/ 262 h 268"/>
                <a:gd name="T14" fmla="*/ 6 w 1269"/>
                <a:gd name="T15" fmla="*/ 268 h 268"/>
                <a:gd name="T16" fmla="*/ 6 w 1269"/>
                <a:gd name="T17" fmla="*/ 268 h 268"/>
                <a:gd name="T18" fmla="*/ 12 w 1269"/>
                <a:gd name="T19" fmla="*/ 268 h 268"/>
                <a:gd name="T20" fmla="*/ 1257 w 1269"/>
                <a:gd name="T21" fmla="*/ 268 h 268"/>
                <a:gd name="T22" fmla="*/ 1263 w 1269"/>
                <a:gd name="T23" fmla="*/ 268 h 268"/>
                <a:gd name="T24" fmla="*/ 1269 w 1269"/>
                <a:gd name="T25" fmla="*/ 268 h 268"/>
                <a:gd name="T26" fmla="*/ 1269 w 1269"/>
                <a:gd name="T27" fmla="*/ 262 h 268"/>
                <a:gd name="T28" fmla="*/ 1269 w 1269"/>
                <a:gd name="T29" fmla="*/ 256 h 268"/>
                <a:gd name="T30" fmla="*/ 1269 w 1269"/>
                <a:gd name="T31" fmla="*/ 12 h 268"/>
                <a:gd name="T32" fmla="*/ 1269 w 1269"/>
                <a:gd name="T33" fmla="*/ 6 h 268"/>
                <a:gd name="T34" fmla="*/ 1269 w 1269"/>
                <a:gd name="T35" fmla="*/ 6 h 268"/>
                <a:gd name="T36" fmla="*/ 1263 w 1269"/>
                <a:gd name="T37" fmla="*/ 0 h 268"/>
                <a:gd name="T38" fmla="*/ 1257 w 1269"/>
                <a:gd name="T39" fmla="*/ 0 h 268"/>
                <a:gd name="T40" fmla="*/ 12 w 1269"/>
                <a:gd name="T41" fmla="*/ 0 h 268"/>
                <a:gd name="T42" fmla="*/ 12 w 1269"/>
                <a:gd name="T43" fmla="*/ 24 h 268"/>
                <a:gd name="T44" fmla="*/ 1257 w 1269"/>
                <a:gd name="T45" fmla="*/ 24 h 268"/>
                <a:gd name="T46" fmla="*/ 1245 w 1269"/>
                <a:gd name="T47" fmla="*/ 12 h 268"/>
                <a:gd name="T48" fmla="*/ 1245 w 1269"/>
                <a:gd name="T49" fmla="*/ 256 h 268"/>
                <a:gd name="T50" fmla="*/ 1257 w 1269"/>
                <a:gd name="T51" fmla="*/ 245 h 268"/>
                <a:gd name="T52" fmla="*/ 12 w 1269"/>
                <a:gd name="T53" fmla="*/ 245 h 268"/>
                <a:gd name="T54" fmla="*/ 24 w 1269"/>
                <a:gd name="T55" fmla="*/ 256 h 268"/>
                <a:gd name="T56" fmla="*/ 24 w 1269"/>
                <a:gd name="T57" fmla="*/ 12 h 268"/>
                <a:gd name="T58" fmla="*/ 12 w 1269"/>
                <a:gd name="T59" fmla="*/ 24 h 268"/>
                <a:gd name="T60" fmla="*/ 12 w 1269"/>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8"/>
                <a:gd name="T95" fmla="*/ 1269 w 1269"/>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8">
                  <a:moveTo>
                    <a:pt x="12" y="0"/>
                  </a:moveTo>
                  <a:lnTo>
                    <a:pt x="6" y="0"/>
                  </a:lnTo>
                  <a:lnTo>
                    <a:pt x="6" y="6"/>
                  </a:lnTo>
                  <a:lnTo>
                    <a:pt x="0" y="6"/>
                  </a:lnTo>
                  <a:lnTo>
                    <a:pt x="0" y="12"/>
                  </a:lnTo>
                  <a:lnTo>
                    <a:pt x="0" y="256"/>
                  </a:lnTo>
                  <a:lnTo>
                    <a:pt x="0" y="262"/>
                  </a:lnTo>
                  <a:lnTo>
                    <a:pt x="6" y="268"/>
                  </a:lnTo>
                  <a:lnTo>
                    <a:pt x="12" y="268"/>
                  </a:lnTo>
                  <a:lnTo>
                    <a:pt x="1257" y="268"/>
                  </a:lnTo>
                  <a:lnTo>
                    <a:pt x="1263" y="268"/>
                  </a:lnTo>
                  <a:lnTo>
                    <a:pt x="1269" y="268"/>
                  </a:lnTo>
                  <a:lnTo>
                    <a:pt x="1269" y="262"/>
                  </a:lnTo>
                  <a:lnTo>
                    <a:pt x="1269" y="256"/>
                  </a:lnTo>
                  <a:lnTo>
                    <a:pt x="1269" y="12"/>
                  </a:lnTo>
                  <a:lnTo>
                    <a:pt x="1269" y="6"/>
                  </a:lnTo>
                  <a:lnTo>
                    <a:pt x="1263" y="0"/>
                  </a:lnTo>
                  <a:lnTo>
                    <a:pt x="1257" y="0"/>
                  </a:lnTo>
                  <a:lnTo>
                    <a:pt x="12" y="0"/>
                  </a:lnTo>
                  <a:lnTo>
                    <a:pt x="12" y="24"/>
                  </a:lnTo>
                  <a:lnTo>
                    <a:pt x="1257" y="24"/>
                  </a:lnTo>
                  <a:lnTo>
                    <a:pt x="1245" y="12"/>
                  </a:lnTo>
                  <a:lnTo>
                    <a:pt x="1245" y="256"/>
                  </a:lnTo>
                  <a:lnTo>
                    <a:pt x="1257"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21" name="Oval 49"/>
            <p:cNvSpPr>
              <a:spLocks noChangeArrowheads="1"/>
            </p:cNvSpPr>
            <p:nvPr/>
          </p:nvSpPr>
          <p:spPr bwMode="auto">
            <a:xfrm>
              <a:off x="936" y="135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22" name="Oval 50"/>
            <p:cNvSpPr>
              <a:spLocks noChangeArrowheads="1"/>
            </p:cNvSpPr>
            <p:nvPr/>
          </p:nvSpPr>
          <p:spPr bwMode="auto">
            <a:xfrm>
              <a:off x="2157" y="1344"/>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23" name="Oval 51"/>
            <p:cNvSpPr>
              <a:spLocks noChangeArrowheads="1"/>
            </p:cNvSpPr>
            <p:nvPr/>
          </p:nvSpPr>
          <p:spPr bwMode="auto">
            <a:xfrm>
              <a:off x="2235" y="1350"/>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24" name="Rectangle 52"/>
            <p:cNvSpPr>
              <a:spLocks noChangeArrowheads="1"/>
            </p:cNvSpPr>
            <p:nvPr/>
          </p:nvSpPr>
          <p:spPr bwMode="auto">
            <a:xfrm>
              <a:off x="2282" y="1350"/>
              <a:ext cx="467"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25" name="Freeform 53"/>
            <p:cNvSpPr>
              <a:spLocks/>
            </p:cNvSpPr>
            <p:nvPr/>
          </p:nvSpPr>
          <p:spPr bwMode="auto">
            <a:xfrm>
              <a:off x="2270" y="1338"/>
              <a:ext cx="491" cy="268"/>
            </a:xfrm>
            <a:custGeom>
              <a:avLst/>
              <a:gdLst>
                <a:gd name="T0" fmla="*/ 12 w 491"/>
                <a:gd name="T1" fmla="*/ 0 h 268"/>
                <a:gd name="T2" fmla="*/ 6 w 491"/>
                <a:gd name="T3" fmla="*/ 0 h 268"/>
                <a:gd name="T4" fmla="*/ 6 w 491"/>
                <a:gd name="T5" fmla="*/ 6 h 268"/>
                <a:gd name="T6" fmla="*/ 0 w 491"/>
                <a:gd name="T7" fmla="*/ 6 h 268"/>
                <a:gd name="T8" fmla="*/ 0 w 491"/>
                <a:gd name="T9" fmla="*/ 12 h 268"/>
                <a:gd name="T10" fmla="*/ 0 w 491"/>
                <a:gd name="T11" fmla="*/ 256 h 268"/>
                <a:gd name="T12" fmla="*/ 0 w 491"/>
                <a:gd name="T13" fmla="*/ 262 h 268"/>
                <a:gd name="T14" fmla="*/ 6 w 491"/>
                <a:gd name="T15" fmla="*/ 268 h 268"/>
                <a:gd name="T16" fmla="*/ 6 w 491"/>
                <a:gd name="T17" fmla="*/ 268 h 268"/>
                <a:gd name="T18" fmla="*/ 12 w 491"/>
                <a:gd name="T19" fmla="*/ 268 h 268"/>
                <a:gd name="T20" fmla="*/ 479 w 491"/>
                <a:gd name="T21" fmla="*/ 268 h 268"/>
                <a:gd name="T22" fmla="*/ 485 w 491"/>
                <a:gd name="T23" fmla="*/ 268 h 268"/>
                <a:gd name="T24" fmla="*/ 491 w 491"/>
                <a:gd name="T25" fmla="*/ 268 h 268"/>
                <a:gd name="T26" fmla="*/ 491 w 491"/>
                <a:gd name="T27" fmla="*/ 262 h 268"/>
                <a:gd name="T28" fmla="*/ 491 w 491"/>
                <a:gd name="T29" fmla="*/ 256 h 268"/>
                <a:gd name="T30" fmla="*/ 491 w 491"/>
                <a:gd name="T31" fmla="*/ 12 h 268"/>
                <a:gd name="T32" fmla="*/ 491 w 491"/>
                <a:gd name="T33" fmla="*/ 6 h 268"/>
                <a:gd name="T34" fmla="*/ 491 w 491"/>
                <a:gd name="T35" fmla="*/ 6 h 268"/>
                <a:gd name="T36" fmla="*/ 485 w 491"/>
                <a:gd name="T37" fmla="*/ 0 h 268"/>
                <a:gd name="T38" fmla="*/ 479 w 491"/>
                <a:gd name="T39" fmla="*/ 0 h 268"/>
                <a:gd name="T40" fmla="*/ 12 w 491"/>
                <a:gd name="T41" fmla="*/ 0 h 268"/>
                <a:gd name="T42" fmla="*/ 12 w 491"/>
                <a:gd name="T43" fmla="*/ 24 h 268"/>
                <a:gd name="T44" fmla="*/ 479 w 491"/>
                <a:gd name="T45" fmla="*/ 24 h 268"/>
                <a:gd name="T46" fmla="*/ 467 w 491"/>
                <a:gd name="T47" fmla="*/ 12 h 268"/>
                <a:gd name="T48" fmla="*/ 467 w 491"/>
                <a:gd name="T49" fmla="*/ 256 h 268"/>
                <a:gd name="T50" fmla="*/ 479 w 491"/>
                <a:gd name="T51" fmla="*/ 245 h 268"/>
                <a:gd name="T52" fmla="*/ 12 w 491"/>
                <a:gd name="T53" fmla="*/ 245 h 268"/>
                <a:gd name="T54" fmla="*/ 24 w 491"/>
                <a:gd name="T55" fmla="*/ 256 h 268"/>
                <a:gd name="T56" fmla="*/ 24 w 491"/>
                <a:gd name="T57" fmla="*/ 12 h 268"/>
                <a:gd name="T58" fmla="*/ 12 w 491"/>
                <a:gd name="T59" fmla="*/ 24 h 268"/>
                <a:gd name="T60" fmla="*/ 12 w 491"/>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8"/>
                <a:gd name="T95" fmla="*/ 491 w 491"/>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8">
                  <a:moveTo>
                    <a:pt x="12" y="0"/>
                  </a:moveTo>
                  <a:lnTo>
                    <a:pt x="6" y="0"/>
                  </a:lnTo>
                  <a:lnTo>
                    <a:pt x="6" y="6"/>
                  </a:lnTo>
                  <a:lnTo>
                    <a:pt x="0" y="6"/>
                  </a:lnTo>
                  <a:lnTo>
                    <a:pt x="0" y="12"/>
                  </a:lnTo>
                  <a:lnTo>
                    <a:pt x="0" y="256"/>
                  </a:lnTo>
                  <a:lnTo>
                    <a:pt x="0" y="262"/>
                  </a:lnTo>
                  <a:lnTo>
                    <a:pt x="6" y="268"/>
                  </a:lnTo>
                  <a:lnTo>
                    <a:pt x="12" y="268"/>
                  </a:lnTo>
                  <a:lnTo>
                    <a:pt x="479" y="268"/>
                  </a:lnTo>
                  <a:lnTo>
                    <a:pt x="485" y="268"/>
                  </a:lnTo>
                  <a:lnTo>
                    <a:pt x="491" y="268"/>
                  </a:lnTo>
                  <a:lnTo>
                    <a:pt x="491" y="262"/>
                  </a:lnTo>
                  <a:lnTo>
                    <a:pt x="491" y="256"/>
                  </a:lnTo>
                  <a:lnTo>
                    <a:pt x="491" y="12"/>
                  </a:lnTo>
                  <a:lnTo>
                    <a:pt x="491" y="6"/>
                  </a:lnTo>
                  <a:lnTo>
                    <a:pt x="485" y="0"/>
                  </a:lnTo>
                  <a:lnTo>
                    <a:pt x="479" y="0"/>
                  </a:lnTo>
                  <a:lnTo>
                    <a:pt x="12" y="0"/>
                  </a:lnTo>
                  <a:lnTo>
                    <a:pt x="12" y="24"/>
                  </a:lnTo>
                  <a:lnTo>
                    <a:pt x="479" y="24"/>
                  </a:lnTo>
                  <a:lnTo>
                    <a:pt x="467" y="12"/>
                  </a:lnTo>
                  <a:lnTo>
                    <a:pt x="467" y="256"/>
                  </a:lnTo>
                  <a:lnTo>
                    <a:pt x="479"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26" name="Oval 54"/>
            <p:cNvSpPr>
              <a:spLocks noChangeArrowheads="1"/>
            </p:cNvSpPr>
            <p:nvPr/>
          </p:nvSpPr>
          <p:spPr bwMode="auto">
            <a:xfrm>
              <a:off x="2258" y="1356"/>
              <a:ext cx="48" cy="2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27" name="Oval 55"/>
            <p:cNvSpPr>
              <a:spLocks noChangeArrowheads="1"/>
            </p:cNvSpPr>
            <p:nvPr/>
          </p:nvSpPr>
          <p:spPr bwMode="auto">
            <a:xfrm>
              <a:off x="2701" y="1350"/>
              <a:ext cx="96"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grpSp>
      <p:grpSp>
        <p:nvGrpSpPr>
          <p:cNvPr id="31750" name="Group 56"/>
          <p:cNvGrpSpPr>
            <a:grpSpLocks/>
          </p:cNvGrpSpPr>
          <p:nvPr/>
        </p:nvGrpSpPr>
        <p:grpSpPr bwMode="auto">
          <a:xfrm>
            <a:off x="577848" y="3426531"/>
            <a:ext cx="3846513" cy="436563"/>
            <a:chOff x="350" y="1892"/>
            <a:chExt cx="2423" cy="275"/>
          </a:xfrm>
        </p:grpSpPr>
        <p:sp>
          <p:nvSpPr>
            <p:cNvPr id="31798" name="Oval 57"/>
            <p:cNvSpPr>
              <a:spLocks noChangeArrowheads="1"/>
            </p:cNvSpPr>
            <p:nvPr/>
          </p:nvSpPr>
          <p:spPr bwMode="auto">
            <a:xfrm>
              <a:off x="350" y="1904"/>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799" name="Rectangle 58"/>
            <p:cNvSpPr>
              <a:spLocks noChangeArrowheads="1"/>
            </p:cNvSpPr>
            <p:nvPr/>
          </p:nvSpPr>
          <p:spPr bwMode="auto">
            <a:xfrm>
              <a:off x="398" y="1904"/>
              <a:ext cx="466"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00" name="Freeform 59"/>
            <p:cNvSpPr>
              <a:spLocks/>
            </p:cNvSpPr>
            <p:nvPr/>
          </p:nvSpPr>
          <p:spPr bwMode="auto">
            <a:xfrm>
              <a:off x="386" y="1892"/>
              <a:ext cx="490" cy="269"/>
            </a:xfrm>
            <a:custGeom>
              <a:avLst/>
              <a:gdLst>
                <a:gd name="T0" fmla="*/ 12 w 490"/>
                <a:gd name="T1" fmla="*/ 0 h 269"/>
                <a:gd name="T2" fmla="*/ 6 w 490"/>
                <a:gd name="T3" fmla="*/ 0 h 269"/>
                <a:gd name="T4" fmla="*/ 6 w 490"/>
                <a:gd name="T5" fmla="*/ 6 h 269"/>
                <a:gd name="T6" fmla="*/ 0 w 490"/>
                <a:gd name="T7" fmla="*/ 6 h 269"/>
                <a:gd name="T8" fmla="*/ 0 w 490"/>
                <a:gd name="T9" fmla="*/ 12 h 269"/>
                <a:gd name="T10" fmla="*/ 0 w 490"/>
                <a:gd name="T11" fmla="*/ 257 h 269"/>
                <a:gd name="T12" fmla="*/ 0 w 490"/>
                <a:gd name="T13" fmla="*/ 263 h 269"/>
                <a:gd name="T14" fmla="*/ 6 w 490"/>
                <a:gd name="T15" fmla="*/ 269 h 269"/>
                <a:gd name="T16" fmla="*/ 6 w 490"/>
                <a:gd name="T17" fmla="*/ 269 h 269"/>
                <a:gd name="T18" fmla="*/ 12 w 490"/>
                <a:gd name="T19" fmla="*/ 269 h 269"/>
                <a:gd name="T20" fmla="*/ 478 w 490"/>
                <a:gd name="T21" fmla="*/ 269 h 269"/>
                <a:gd name="T22" fmla="*/ 484 w 490"/>
                <a:gd name="T23" fmla="*/ 269 h 269"/>
                <a:gd name="T24" fmla="*/ 490 w 490"/>
                <a:gd name="T25" fmla="*/ 269 h 269"/>
                <a:gd name="T26" fmla="*/ 490 w 490"/>
                <a:gd name="T27" fmla="*/ 263 h 269"/>
                <a:gd name="T28" fmla="*/ 490 w 490"/>
                <a:gd name="T29" fmla="*/ 257 h 269"/>
                <a:gd name="T30" fmla="*/ 490 w 490"/>
                <a:gd name="T31" fmla="*/ 12 h 269"/>
                <a:gd name="T32" fmla="*/ 490 w 490"/>
                <a:gd name="T33" fmla="*/ 6 h 269"/>
                <a:gd name="T34" fmla="*/ 490 w 490"/>
                <a:gd name="T35" fmla="*/ 6 h 269"/>
                <a:gd name="T36" fmla="*/ 484 w 490"/>
                <a:gd name="T37" fmla="*/ 0 h 269"/>
                <a:gd name="T38" fmla="*/ 478 w 490"/>
                <a:gd name="T39" fmla="*/ 0 h 269"/>
                <a:gd name="T40" fmla="*/ 12 w 490"/>
                <a:gd name="T41" fmla="*/ 0 h 269"/>
                <a:gd name="T42" fmla="*/ 12 w 490"/>
                <a:gd name="T43" fmla="*/ 24 h 269"/>
                <a:gd name="T44" fmla="*/ 478 w 490"/>
                <a:gd name="T45" fmla="*/ 24 h 269"/>
                <a:gd name="T46" fmla="*/ 467 w 490"/>
                <a:gd name="T47" fmla="*/ 12 h 269"/>
                <a:gd name="T48" fmla="*/ 467 w 490"/>
                <a:gd name="T49" fmla="*/ 257 h 269"/>
                <a:gd name="T50" fmla="*/ 478 w 490"/>
                <a:gd name="T51" fmla="*/ 245 h 269"/>
                <a:gd name="T52" fmla="*/ 12 w 490"/>
                <a:gd name="T53" fmla="*/ 245 h 269"/>
                <a:gd name="T54" fmla="*/ 24 w 490"/>
                <a:gd name="T55" fmla="*/ 257 h 269"/>
                <a:gd name="T56" fmla="*/ 24 w 490"/>
                <a:gd name="T57" fmla="*/ 12 h 269"/>
                <a:gd name="T58" fmla="*/ 12 w 490"/>
                <a:gd name="T59" fmla="*/ 24 h 269"/>
                <a:gd name="T60" fmla="*/ 12 w 490"/>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9"/>
                <a:gd name="T95" fmla="*/ 490 w 490"/>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9">
                  <a:moveTo>
                    <a:pt x="12" y="0"/>
                  </a:moveTo>
                  <a:lnTo>
                    <a:pt x="6" y="0"/>
                  </a:lnTo>
                  <a:lnTo>
                    <a:pt x="6" y="6"/>
                  </a:lnTo>
                  <a:lnTo>
                    <a:pt x="0" y="6"/>
                  </a:lnTo>
                  <a:lnTo>
                    <a:pt x="0" y="12"/>
                  </a:lnTo>
                  <a:lnTo>
                    <a:pt x="0" y="257"/>
                  </a:lnTo>
                  <a:lnTo>
                    <a:pt x="0" y="263"/>
                  </a:lnTo>
                  <a:lnTo>
                    <a:pt x="6" y="269"/>
                  </a:lnTo>
                  <a:lnTo>
                    <a:pt x="12" y="269"/>
                  </a:lnTo>
                  <a:lnTo>
                    <a:pt x="478" y="269"/>
                  </a:lnTo>
                  <a:lnTo>
                    <a:pt x="484" y="269"/>
                  </a:lnTo>
                  <a:lnTo>
                    <a:pt x="490" y="269"/>
                  </a:lnTo>
                  <a:lnTo>
                    <a:pt x="490" y="263"/>
                  </a:lnTo>
                  <a:lnTo>
                    <a:pt x="490" y="257"/>
                  </a:lnTo>
                  <a:lnTo>
                    <a:pt x="490" y="12"/>
                  </a:lnTo>
                  <a:lnTo>
                    <a:pt x="490" y="6"/>
                  </a:lnTo>
                  <a:lnTo>
                    <a:pt x="484" y="0"/>
                  </a:lnTo>
                  <a:lnTo>
                    <a:pt x="478" y="0"/>
                  </a:lnTo>
                  <a:lnTo>
                    <a:pt x="12" y="0"/>
                  </a:lnTo>
                  <a:lnTo>
                    <a:pt x="12" y="24"/>
                  </a:lnTo>
                  <a:lnTo>
                    <a:pt x="478" y="24"/>
                  </a:lnTo>
                  <a:lnTo>
                    <a:pt x="467" y="12"/>
                  </a:lnTo>
                  <a:lnTo>
                    <a:pt x="467" y="257"/>
                  </a:lnTo>
                  <a:lnTo>
                    <a:pt x="478"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01" name="Oval 60"/>
            <p:cNvSpPr>
              <a:spLocks noChangeArrowheads="1"/>
            </p:cNvSpPr>
            <p:nvPr/>
          </p:nvSpPr>
          <p:spPr bwMode="auto">
            <a:xfrm>
              <a:off x="374" y="191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02" name="Oval 61"/>
            <p:cNvSpPr>
              <a:spLocks noChangeArrowheads="1"/>
            </p:cNvSpPr>
            <p:nvPr/>
          </p:nvSpPr>
          <p:spPr bwMode="auto">
            <a:xfrm>
              <a:off x="817" y="1904"/>
              <a:ext cx="95"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03" name="Oval 62"/>
            <p:cNvSpPr>
              <a:spLocks noChangeArrowheads="1"/>
            </p:cNvSpPr>
            <p:nvPr/>
          </p:nvSpPr>
          <p:spPr bwMode="auto">
            <a:xfrm>
              <a:off x="888" y="1904"/>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04" name="Rectangle 63"/>
            <p:cNvSpPr>
              <a:spLocks noChangeArrowheads="1"/>
            </p:cNvSpPr>
            <p:nvPr/>
          </p:nvSpPr>
          <p:spPr bwMode="auto">
            <a:xfrm>
              <a:off x="936" y="1904"/>
              <a:ext cx="1245"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05" name="Freeform 64"/>
            <p:cNvSpPr>
              <a:spLocks/>
            </p:cNvSpPr>
            <p:nvPr/>
          </p:nvSpPr>
          <p:spPr bwMode="auto">
            <a:xfrm>
              <a:off x="924" y="1892"/>
              <a:ext cx="1269" cy="269"/>
            </a:xfrm>
            <a:custGeom>
              <a:avLst/>
              <a:gdLst>
                <a:gd name="T0" fmla="*/ 12 w 1269"/>
                <a:gd name="T1" fmla="*/ 0 h 269"/>
                <a:gd name="T2" fmla="*/ 6 w 1269"/>
                <a:gd name="T3" fmla="*/ 0 h 269"/>
                <a:gd name="T4" fmla="*/ 6 w 1269"/>
                <a:gd name="T5" fmla="*/ 6 h 269"/>
                <a:gd name="T6" fmla="*/ 0 w 1269"/>
                <a:gd name="T7" fmla="*/ 6 h 269"/>
                <a:gd name="T8" fmla="*/ 0 w 1269"/>
                <a:gd name="T9" fmla="*/ 12 h 269"/>
                <a:gd name="T10" fmla="*/ 0 w 1269"/>
                <a:gd name="T11" fmla="*/ 257 h 269"/>
                <a:gd name="T12" fmla="*/ 0 w 1269"/>
                <a:gd name="T13" fmla="*/ 263 h 269"/>
                <a:gd name="T14" fmla="*/ 6 w 1269"/>
                <a:gd name="T15" fmla="*/ 269 h 269"/>
                <a:gd name="T16" fmla="*/ 6 w 1269"/>
                <a:gd name="T17" fmla="*/ 269 h 269"/>
                <a:gd name="T18" fmla="*/ 12 w 1269"/>
                <a:gd name="T19" fmla="*/ 269 h 269"/>
                <a:gd name="T20" fmla="*/ 1257 w 1269"/>
                <a:gd name="T21" fmla="*/ 269 h 269"/>
                <a:gd name="T22" fmla="*/ 1263 w 1269"/>
                <a:gd name="T23" fmla="*/ 269 h 269"/>
                <a:gd name="T24" fmla="*/ 1269 w 1269"/>
                <a:gd name="T25" fmla="*/ 269 h 269"/>
                <a:gd name="T26" fmla="*/ 1269 w 1269"/>
                <a:gd name="T27" fmla="*/ 263 h 269"/>
                <a:gd name="T28" fmla="*/ 1269 w 1269"/>
                <a:gd name="T29" fmla="*/ 257 h 269"/>
                <a:gd name="T30" fmla="*/ 1269 w 1269"/>
                <a:gd name="T31" fmla="*/ 12 h 269"/>
                <a:gd name="T32" fmla="*/ 1269 w 1269"/>
                <a:gd name="T33" fmla="*/ 6 h 269"/>
                <a:gd name="T34" fmla="*/ 1269 w 1269"/>
                <a:gd name="T35" fmla="*/ 6 h 269"/>
                <a:gd name="T36" fmla="*/ 1263 w 1269"/>
                <a:gd name="T37" fmla="*/ 0 h 269"/>
                <a:gd name="T38" fmla="*/ 1257 w 1269"/>
                <a:gd name="T39" fmla="*/ 0 h 269"/>
                <a:gd name="T40" fmla="*/ 12 w 1269"/>
                <a:gd name="T41" fmla="*/ 0 h 269"/>
                <a:gd name="T42" fmla="*/ 12 w 1269"/>
                <a:gd name="T43" fmla="*/ 24 h 269"/>
                <a:gd name="T44" fmla="*/ 1257 w 1269"/>
                <a:gd name="T45" fmla="*/ 24 h 269"/>
                <a:gd name="T46" fmla="*/ 1245 w 1269"/>
                <a:gd name="T47" fmla="*/ 12 h 269"/>
                <a:gd name="T48" fmla="*/ 1245 w 1269"/>
                <a:gd name="T49" fmla="*/ 257 h 269"/>
                <a:gd name="T50" fmla="*/ 1257 w 1269"/>
                <a:gd name="T51" fmla="*/ 245 h 269"/>
                <a:gd name="T52" fmla="*/ 12 w 1269"/>
                <a:gd name="T53" fmla="*/ 245 h 269"/>
                <a:gd name="T54" fmla="*/ 24 w 1269"/>
                <a:gd name="T55" fmla="*/ 257 h 269"/>
                <a:gd name="T56" fmla="*/ 24 w 1269"/>
                <a:gd name="T57" fmla="*/ 12 h 269"/>
                <a:gd name="T58" fmla="*/ 12 w 1269"/>
                <a:gd name="T59" fmla="*/ 24 h 269"/>
                <a:gd name="T60" fmla="*/ 12 w 1269"/>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9"/>
                <a:gd name="T95" fmla="*/ 1269 w 1269"/>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9">
                  <a:moveTo>
                    <a:pt x="12" y="0"/>
                  </a:moveTo>
                  <a:lnTo>
                    <a:pt x="6" y="0"/>
                  </a:lnTo>
                  <a:lnTo>
                    <a:pt x="6" y="6"/>
                  </a:lnTo>
                  <a:lnTo>
                    <a:pt x="0" y="6"/>
                  </a:lnTo>
                  <a:lnTo>
                    <a:pt x="0" y="12"/>
                  </a:lnTo>
                  <a:lnTo>
                    <a:pt x="0" y="257"/>
                  </a:lnTo>
                  <a:lnTo>
                    <a:pt x="0" y="263"/>
                  </a:lnTo>
                  <a:lnTo>
                    <a:pt x="6" y="269"/>
                  </a:lnTo>
                  <a:lnTo>
                    <a:pt x="12" y="269"/>
                  </a:lnTo>
                  <a:lnTo>
                    <a:pt x="1257" y="269"/>
                  </a:lnTo>
                  <a:lnTo>
                    <a:pt x="1263" y="269"/>
                  </a:lnTo>
                  <a:lnTo>
                    <a:pt x="1269" y="269"/>
                  </a:lnTo>
                  <a:lnTo>
                    <a:pt x="1269" y="263"/>
                  </a:lnTo>
                  <a:lnTo>
                    <a:pt x="1269" y="257"/>
                  </a:lnTo>
                  <a:lnTo>
                    <a:pt x="1269" y="12"/>
                  </a:lnTo>
                  <a:lnTo>
                    <a:pt x="1269" y="6"/>
                  </a:lnTo>
                  <a:lnTo>
                    <a:pt x="1263" y="0"/>
                  </a:lnTo>
                  <a:lnTo>
                    <a:pt x="1257" y="0"/>
                  </a:lnTo>
                  <a:lnTo>
                    <a:pt x="12" y="0"/>
                  </a:lnTo>
                  <a:lnTo>
                    <a:pt x="12" y="24"/>
                  </a:lnTo>
                  <a:lnTo>
                    <a:pt x="1257" y="24"/>
                  </a:lnTo>
                  <a:lnTo>
                    <a:pt x="1245" y="12"/>
                  </a:lnTo>
                  <a:lnTo>
                    <a:pt x="1245" y="257"/>
                  </a:lnTo>
                  <a:lnTo>
                    <a:pt x="1257"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06" name="Oval 65"/>
            <p:cNvSpPr>
              <a:spLocks noChangeArrowheads="1"/>
            </p:cNvSpPr>
            <p:nvPr/>
          </p:nvSpPr>
          <p:spPr bwMode="auto">
            <a:xfrm>
              <a:off x="912" y="191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07" name="Oval 66"/>
            <p:cNvSpPr>
              <a:spLocks noChangeArrowheads="1"/>
            </p:cNvSpPr>
            <p:nvPr/>
          </p:nvSpPr>
          <p:spPr bwMode="auto">
            <a:xfrm>
              <a:off x="2133" y="1904"/>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08" name="Oval 67"/>
            <p:cNvSpPr>
              <a:spLocks noChangeArrowheads="1"/>
            </p:cNvSpPr>
            <p:nvPr/>
          </p:nvSpPr>
          <p:spPr bwMode="auto">
            <a:xfrm>
              <a:off x="2211" y="1910"/>
              <a:ext cx="95"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1809" name="Rectangle 68"/>
            <p:cNvSpPr>
              <a:spLocks noChangeArrowheads="1"/>
            </p:cNvSpPr>
            <p:nvPr/>
          </p:nvSpPr>
          <p:spPr bwMode="auto">
            <a:xfrm>
              <a:off x="2258" y="1910"/>
              <a:ext cx="467"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810" name="Freeform 69"/>
            <p:cNvSpPr>
              <a:spLocks/>
            </p:cNvSpPr>
            <p:nvPr/>
          </p:nvSpPr>
          <p:spPr bwMode="auto">
            <a:xfrm>
              <a:off x="2246" y="1898"/>
              <a:ext cx="491" cy="269"/>
            </a:xfrm>
            <a:custGeom>
              <a:avLst/>
              <a:gdLst>
                <a:gd name="T0" fmla="*/ 12 w 491"/>
                <a:gd name="T1" fmla="*/ 0 h 269"/>
                <a:gd name="T2" fmla="*/ 6 w 491"/>
                <a:gd name="T3" fmla="*/ 0 h 269"/>
                <a:gd name="T4" fmla="*/ 6 w 491"/>
                <a:gd name="T5" fmla="*/ 6 h 269"/>
                <a:gd name="T6" fmla="*/ 0 w 491"/>
                <a:gd name="T7" fmla="*/ 6 h 269"/>
                <a:gd name="T8" fmla="*/ 0 w 491"/>
                <a:gd name="T9" fmla="*/ 12 h 269"/>
                <a:gd name="T10" fmla="*/ 0 w 491"/>
                <a:gd name="T11" fmla="*/ 257 h 269"/>
                <a:gd name="T12" fmla="*/ 0 w 491"/>
                <a:gd name="T13" fmla="*/ 263 h 269"/>
                <a:gd name="T14" fmla="*/ 6 w 491"/>
                <a:gd name="T15" fmla="*/ 269 h 269"/>
                <a:gd name="T16" fmla="*/ 6 w 491"/>
                <a:gd name="T17" fmla="*/ 269 h 269"/>
                <a:gd name="T18" fmla="*/ 12 w 491"/>
                <a:gd name="T19" fmla="*/ 269 h 269"/>
                <a:gd name="T20" fmla="*/ 479 w 491"/>
                <a:gd name="T21" fmla="*/ 269 h 269"/>
                <a:gd name="T22" fmla="*/ 485 w 491"/>
                <a:gd name="T23" fmla="*/ 269 h 269"/>
                <a:gd name="T24" fmla="*/ 491 w 491"/>
                <a:gd name="T25" fmla="*/ 269 h 269"/>
                <a:gd name="T26" fmla="*/ 491 w 491"/>
                <a:gd name="T27" fmla="*/ 263 h 269"/>
                <a:gd name="T28" fmla="*/ 491 w 491"/>
                <a:gd name="T29" fmla="*/ 257 h 269"/>
                <a:gd name="T30" fmla="*/ 491 w 491"/>
                <a:gd name="T31" fmla="*/ 12 h 269"/>
                <a:gd name="T32" fmla="*/ 491 w 491"/>
                <a:gd name="T33" fmla="*/ 6 h 269"/>
                <a:gd name="T34" fmla="*/ 491 w 491"/>
                <a:gd name="T35" fmla="*/ 6 h 269"/>
                <a:gd name="T36" fmla="*/ 485 w 491"/>
                <a:gd name="T37" fmla="*/ 0 h 269"/>
                <a:gd name="T38" fmla="*/ 479 w 491"/>
                <a:gd name="T39" fmla="*/ 0 h 269"/>
                <a:gd name="T40" fmla="*/ 12 w 491"/>
                <a:gd name="T41" fmla="*/ 0 h 269"/>
                <a:gd name="T42" fmla="*/ 12 w 491"/>
                <a:gd name="T43" fmla="*/ 24 h 269"/>
                <a:gd name="T44" fmla="*/ 479 w 491"/>
                <a:gd name="T45" fmla="*/ 24 h 269"/>
                <a:gd name="T46" fmla="*/ 467 w 491"/>
                <a:gd name="T47" fmla="*/ 12 h 269"/>
                <a:gd name="T48" fmla="*/ 467 w 491"/>
                <a:gd name="T49" fmla="*/ 257 h 269"/>
                <a:gd name="T50" fmla="*/ 479 w 491"/>
                <a:gd name="T51" fmla="*/ 245 h 269"/>
                <a:gd name="T52" fmla="*/ 12 w 491"/>
                <a:gd name="T53" fmla="*/ 245 h 269"/>
                <a:gd name="T54" fmla="*/ 24 w 491"/>
                <a:gd name="T55" fmla="*/ 257 h 269"/>
                <a:gd name="T56" fmla="*/ 24 w 491"/>
                <a:gd name="T57" fmla="*/ 12 h 269"/>
                <a:gd name="T58" fmla="*/ 12 w 491"/>
                <a:gd name="T59" fmla="*/ 24 h 269"/>
                <a:gd name="T60" fmla="*/ 12 w 491"/>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9"/>
                <a:gd name="T95" fmla="*/ 491 w 491"/>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9">
                  <a:moveTo>
                    <a:pt x="12" y="0"/>
                  </a:moveTo>
                  <a:lnTo>
                    <a:pt x="6" y="0"/>
                  </a:lnTo>
                  <a:lnTo>
                    <a:pt x="6" y="6"/>
                  </a:lnTo>
                  <a:lnTo>
                    <a:pt x="0" y="6"/>
                  </a:lnTo>
                  <a:lnTo>
                    <a:pt x="0" y="12"/>
                  </a:lnTo>
                  <a:lnTo>
                    <a:pt x="0" y="257"/>
                  </a:lnTo>
                  <a:lnTo>
                    <a:pt x="0" y="263"/>
                  </a:lnTo>
                  <a:lnTo>
                    <a:pt x="6" y="269"/>
                  </a:lnTo>
                  <a:lnTo>
                    <a:pt x="12" y="269"/>
                  </a:lnTo>
                  <a:lnTo>
                    <a:pt x="479" y="269"/>
                  </a:lnTo>
                  <a:lnTo>
                    <a:pt x="485" y="269"/>
                  </a:lnTo>
                  <a:lnTo>
                    <a:pt x="491" y="269"/>
                  </a:lnTo>
                  <a:lnTo>
                    <a:pt x="491" y="263"/>
                  </a:lnTo>
                  <a:lnTo>
                    <a:pt x="491" y="257"/>
                  </a:lnTo>
                  <a:lnTo>
                    <a:pt x="491" y="12"/>
                  </a:lnTo>
                  <a:lnTo>
                    <a:pt x="491" y="6"/>
                  </a:lnTo>
                  <a:lnTo>
                    <a:pt x="485" y="0"/>
                  </a:lnTo>
                  <a:lnTo>
                    <a:pt x="479" y="0"/>
                  </a:lnTo>
                  <a:lnTo>
                    <a:pt x="12" y="0"/>
                  </a:lnTo>
                  <a:lnTo>
                    <a:pt x="12" y="24"/>
                  </a:lnTo>
                  <a:lnTo>
                    <a:pt x="479" y="24"/>
                  </a:lnTo>
                  <a:lnTo>
                    <a:pt x="467" y="12"/>
                  </a:lnTo>
                  <a:lnTo>
                    <a:pt x="467" y="257"/>
                  </a:lnTo>
                  <a:lnTo>
                    <a:pt x="479"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11" name="Oval 70"/>
            <p:cNvSpPr>
              <a:spLocks noChangeArrowheads="1"/>
            </p:cNvSpPr>
            <p:nvPr/>
          </p:nvSpPr>
          <p:spPr bwMode="auto">
            <a:xfrm>
              <a:off x="2235" y="1916"/>
              <a:ext cx="47"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812" name="Oval 71"/>
            <p:cNvSpPr>
              <a:spLocks noChangeArrowheads="1"/>
            </p:cNvSpPr>
            <p:nvPr/>
          </p:nvSpPr>
          <p:spPr bwMode="auto">
            <a:xfrm>
              <a:off x="2677" y="1910"/>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grpSp>
      <p:sp>
        <p:nvSpPr>
          <p:cNvPr id="31773" name="Freeform 73"/>
          <p:cNvSpPr>
            <a:spLocks/>
          </p:cNvSpPr>
          <p:nvPr/>
        </p:nvSpPr>
        <p:spPr bwMode="auto">
          <a:xfrm>
            <a:off x="730248" y="5771269"/>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774" name="Oval 74"/>
          <p:cNvSpPr>
            <a:spLocks noChangeArrowheads="1"/>
          </p:cNvSpPr>
          <p:nvPr/>
        </p:nvSpPr>
        <p:spPr bwMode="auto">
          <a:xfrm>
            <a:off x="1692273" y="5161669"/>
            <a:ext cx="1371600" cy="13716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1775" name="Line 75"/>
          <p:cNvSpPr>
            <a:spLocks noChangeShapeType="1"/>
          </p:cNvSpPr>
          <p:nvPr/>
        </p:nvSpPr>
        <p:spPr bwMode="auto">
          <a:xfrm>
            <a:off x="2025648" y="5618869"/>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76"/>
          <p:cNvSpPr>
            <a:spLocks noChangeShapeType="1"/>
          </p:cNvSpPr>
          <p:nvPr/>
        </p:nvSpPr>
        <p:spPr bwMode="auto">
          <a:xfrm>
            <a:off x="2025648" y="6152269"/>
            <a:ext cx="685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9" name="Line 95"/>
          <p:cNvSpPr>
            <a:spLocks noChangeShapeType="1"/>
          </p:cNvSpPr>
          <p:nvPr/>
        </p:nvSpPr>
        <p:spPr bwMode="auto">
          <a:xfrm>
            <a:off x="1035048" y="5847469"/>
            <a:ext cx="533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80" name="Freeform 96"/>
          <p:cNvSpPr>
            <a:spLocks/>
          </p:cNvSpPr>
          <p:nvPr/>
        </p:nvSpPr>
        <p:spPr bwMode="auto">
          <a:xfrm>
            <a:off x="2559048" y="5390269"/>
            <a:ext cx="838200" cy="152400"/>
          </a:xfrm>
          <a:custGeom>
            <a:avLst/>
            <a:gdLst>
              <a:gd name="T0" fmla="*/ 0 w 432"/>
              <a:gd name="T1" fmla="*/ 96 h 96"/>
              <a:gd name="T2" fmla="*/ 144 w 432"/>
              <a:gd name="T3" fmla="*/ 48 h 96"/>
              <a:gd name="T4" fmla="*/ 432 w 432"/>
              <a:gd name="T5" fmla="*/ 0 h 96"/>
              <a:gd name="T6" fmla="*/ 0 60000 65536"/>
              <a:gd name="T7" fmla="*/ 0 60000 65536"/>
              <a:gd name="T8" fmla="*/ 0 60000 65536"/>
              <a:gd name="T9" fmla="*/ 0 w 432"/>
              <a:gd name="T10" fmla="*/ 0 h 96"/>
              <a:gd name="T11" fmla="*/ 432 w 432"/>
              <a:gd name="T12" fmla="*/ 96 h 96"/>
            </a:gdLst>
            <a:ahLst/>
            <a:cxnLst>
              <a:cxn ang="T6">
                <a:pos x="T0" y="T1"/>
              </a:cxn>
              <a:cxn ang="T7">
                <a:pos x="T2" y="T3"/>
              </a:cxn>
              <a:cxn ang="T8">
                <a:pos x="T4" y="T5"/>
              </a:cxn>
            </a:cxnLst>
            <a:rect l="T9" t="T10" r="T11" b="T12"/>
            <a:pathLst>
              <a:path w="432" h="96">
                <a:moveTo>
                  <a:pt x="0" y="96"/>
                </a:moveTo>
                <a:cubicBezTo>
                  <a:pt x="36" y="80"/>
                  <a:pt x="72" y="64"/>
                  <a:pt x="144" y="48"/>
                </a:cubicBezTo>
                <a:cubicBezTo>
                  <a:pt x="216" y="32"/>
                  <a:pt x="324" y="16"/>
                  <a:pt x="432" y="0"/>
                </a:cubicBezTo>
              </a:path>
            </a:pathLst>
          </a:custGeom>
          <a:noFill/>
          <a:ln w="952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1781" name="Freeform 97"/>
          <p:cNvSpPr>
            <a:spLocks/>
          </p:cNvSpPr>
          <p:nvPr/>
        </p:nvSpPr>
        <p:spPr bwMode="auto">
          <a:xfrm>
            <a:off x="2482848" y="6228469"/>
            <a:ext cx="914400" cy="304800"/>
          </a:xfrm>
          <a:custGeom>
            <a:avLst/>
            <a:gdLst>
              <a:gd name="T0" fmla="*/ 0 w 576"/>
              <a:gd name="T1" fmla="*/ 0 h 192"/>
              <a:gd name="T2" fmla="*/ 144 w 576"/>
              <a:gd name="T3" fmla="*/ 96 h 192"/>
              <a:gd name="T4" fmla="*/ 576 w 576"/>
              <a:gd name="T5" fmla="*/ 192 h 192"/>
              <a:gd name="T6" fmla="*/ 0 60000 65536"/>
              <a:gd name="T7" fmla="*/ 0 60000 65536"/>
              <a:gd name="T8" fmla="*/ 0 60000 65536"/>
              <a:gd name="T9" fmla="*/ 0 w 576"/>
              <a:gd name="T10" fmla="*/ 0 h 192"/>
              <a:gd name="T11" fmla="*/ 576 w 576"/>
              <a:gd name="T12" fmla="*/ 192 h 192"/>
            </a:gdLst>
            <a:ahLst/>
            <a:cxnLst>
              <a:cxn ang="T6">
                <a:pos x="T0" y="T1"/>
              </a:cxn>
              <a:cxn ang="T7">
                <a:pos x="T2" y="T3"/>
              </a:cxn>
              <a:cxn ang="T8">
                <a:pos x="T4" y="T5"/>
              </a:cxn>
            </a:cxnLst>
            <a:rect l="T9" t="T10" r="T11" b="T12"/>
            <a:pathLst>
              <a:path w="576" h="192">
                <a:moveTo>
                  <a:pt x="0" y="0"/>
                </a:moveTo>
                <a:cubicBezTo>
                  <a:pt x="24" y="32"/>
                  <a:pt x="48" y="64"/>
                  <a:pt x="144" y="96"/>
                </a:cubicBezTo>
                <a:cubicBezTo>
                  <a:pt x="240" y="128"/>
                  <a:pt x="408" y="160"/>
                  <a:pt x="576" y="192"/>
                </a:cubicBezTo>
              </a:path>
            </a:pathLst>
          </a:custGeom>
          <a:noFill/>
          <a:ln w="9525">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31752" name="Text Box 98"/>
          <p:cNvSpPr txBox="1">
            <a:spLocks noChangeArrowheads="1"/>
          </p:cNvSpPr>
          <p:nvPr/>
        </p:nvSpPr>
        <p:spPr bwMode="auto">
          <a:xfrm>
            <a:off x="577848" y="4674306"/>
            <a:ext cx="4093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FF3300"/>
                </a:solidFill>
              </a:rPr>
              <a:t>INTERNAL STATE </a:t>
            </a:r>
            <a:r>
              <a:rPr lang="en-US" b="1" dirty="0" smtClean="0">
                <a:solidFill>
                  <a:srgbClr val="FF3300"/>
                </a:solidFill>
              </a:rPr>
              <a:t>“SPIN”</a:t>
            </a:r>
            <a:r>
              <a:rPr lang="en-US" dirty="0" smtClean="0">
                <a:solidFill>
                  <a:srgbClr val="FF3300"/>
                </a:solidFill>
              </a:rPr>
              <a:t> QUBIT</a:t>
            </a:r>
            <a:endParaRPr lang="en-US" dirty="0">
              <a:solidFill>
                <a:srgbClr val="FF3300"/>
              </a:solidFill>
            </a:endParaRPr>
          </a:p>
        </p:txBody>
      </p:sp>
      <p:sp>
        <p:nvSpPr>
          <p:cNvPr id="31753" name="Text Box 99"/>
          <p:cNvSpPr txBox="1">
            <a:spLocks noChangeArrowheads="1"/>
          </p:cNvSpPr>
          <p:nvPr/>
        </p:nvSpPr>
        <p:spPr bwMode="auto">
          <a:xfrm>
            <a:off x="5288224" y="3394087"/>
            <a:ext cx="26827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smtClean="0">
                <a:solidFill>
                  <a:srgbClr val="FF0000"/>
                </a:solidFill>
              </a:rPr>
              <a:t>MOTION </a:t>
            </a:r>
            <a:r>
              <a:rPr lang="en-US" dirty="0">
                <a:solidFill>
                  <a:srgbClr val="FF0000"/>
                </a:solidFill>
              </a:rPr>
              <a:t>“DATA BUS”</a:t>
            </a:r>
          </a:p>
        </p:txBody>
      </p:sp>
      <p:sp>
        <p:nvSpPr>
          <p:cNvPr id="31754" name="Text Box 100"/>
          <p:cNvSpPr txBox="1">
            <a:spLocks noChangeArrowheads="1"/>
          </p:cNvSpPr>
          <p:nvPr/>
        </p:nvSpPr>
        <p:spPr bwMode="auto">
          <a:xfrm>
            <a:off x="5326062" y="3736712"/>
            <a:ext cx="300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a:solidFill>
                  <a:srgbClr val="000000"/>
                </a:solidFill>
              </a:rPr>
              <a:t>(e.g., center-of-mass mode)</a:t>
            </a:r>
          </a:p>
        </p:txBody>
      </p:sp>
      <p:sp>
        <p:nvSpPr>
          <p:cNvPr id="31755" name="Freeform 101"/>
          <p:cNvSpPr>
            <a:spLocks/>
          </p:cNvSpPr>
          <p:nvPr/>
        </p:nvSpPr>
        <p:spPr bwMode="auto">
          <a:xfrm>
            <a:off x="5824537" y="4424099"/>
            <a:ext cx="169863" cy="169863"/>
          </a:xfrm>
          <a:custGeom>
            <a:avLst/>
            <a:gdLst>
              <a:gd name="T0" fmla="*/ 54 w 107"/>
              <a:gd name="T1" fmla="*/ 0 h 107"/>
              <a:gd name="T2" fmla="*/ 42 w 107"/>
              <a:gd name="T3" fmla="*/ 0 h 107"/>
              <a:gd name="T4" fmla="*/ 30 w 107"/>
              <a:gd name="T5" fmla="*/ 6 h 107"/>
              <a:gd name="T6" fmla="*/ 18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8 w 107"/>
              <a:gd name="T19" fmla="*/ 90 h 107"/>
              <a:gd name="T20" fmla="*/ 30 w 107"/>
              <a:gd name="T21" fmla="*/ 101 h 107"/>
              <a:gd name="T22" fmla="*/ 42 w 107"/>
              <a:gd name="T23" fmla="*/ 107 h 107"/>
              <a:gd name="T24" fmla="*/ 66 w 107"/>
              <a:gd name="T25" fmla="*/ 107 h 107"/>
              <a:gd name="T26" fmla="*/ 84 w 107"/>
              <a:gd name="T27" fmla="*/ 101 h 107"/>
              <a:gd name="T28" fmla="*/ 90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90 w 107"/>
              <a:gd name="T41" fmla="*/ 18 h 107"/>
              <a:gd name="T42" fmla="*/ 84 w 107"/>
              <a:gd name="T43" fmla="*/ 6 h 107"/>
              <a:gd name="T44" fmla="*/ 66 w 107"/>
              <a:gd name="T45" fmla="*/ 0 h 107"/>
              <a:gd name="T46" fmla="*/ 54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1" y="84"/>
                </a:lnTo>
                <a:lnTo>
                  <a:pt x="107" y="66"/>
                </a:lnTo>
                <a:lnTo>
                  <a:pt x="107" y="54"/>
                </a:lnTo>
                <a:lnTo>
                  <a:pt x="107" y="42"/>
                </a:lnTo>
                <a:lnTo>
                  <a:pt x="101"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756" name="Freeform 102"/>
          <p:cNvSpPr>
            <a:spLocks/>
          </p:cNvSpPr>
          <p:nvPr/>
        </p:nvSpPr>
        <p:spPr bwMode="auto">
          <a:xfrm>
            <a:off x="6165850" y="4424099"/>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757" name="Freeform 103"/>
          <p:cNvSpPr>
            <a:spLocks/>
          </p:cNvSpPr>
          <p:nvPr/>
        </p:nvSpPr>
        <p:spPr bwMode="auto">
          <a:xfrm>
            <a:off x="6508750" y="4424099"/>
            <a:ext cx="169862" cy="169863"/>
          </a:xfrm>
          <a:custGeom>
            <a:avLst/>
            <a:gdLst>
              <a:gd name="T0" fmla="*/ 53 w 107"/>
              <a:gd name="T1" fmla="*/ 0 h 107"/>
              <a:gd name="T2" fmla="*/ 41 w 107"/>
              <a:gd name="T3" fmla="*/ 0 h 107"/>
              <a:gd name="T4" fmla="*/ 29 w 107"/>
              <a:gd name="T5" fmla="*/ 6 h 107"/>
              <a:gd name="T6" fmla="*/ 17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7 w 107"/>
              <a:gd name="T19" fmla="*/ 90 h 107"/>
              <a:gd name="T20" fmla="*/ 29 w 107"/>
              <a:gd name="T21" fmla="*/ 101 h 107"/>
              <a:gd name="T22" fmla="*/ 41 w 107"/>
              <a:gd name="T23" fmla="*/ 107 h 107"/>
              <a:gd name="T24" fmla="*/ 65 w 107"/>
              <a:gd name="T25" fmla="*/ 107 h 107"/>
              <a:gd name="T26" fmla="*/ 83 w 107"/>
              <a:gd name="T27" fmla="*/ 101 h 107"/>
              <a:gd name="T28" fmla="*/ 89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89 w 107"/>
              <a:gd name="T41" fmla="*/ 18 h 107"/>
              <a:gd name="T42" fmla="*/ 83 w 107"/>
              <a:gd name="T43" fmla="*/ 6 h 107"/>
              <a:gd name="T44" fmla="*/ 65 w 107"/>
              <a:gd name="T45" fmla="*/ 0 h 107"/>
              <a:gd name="T46" fmla="*/ 53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3" y="0"/>
                </a:moveTo>
                <a:lnTo>
                  <a:pt x="41" y="0"/>
                </a:lnTo>
                <a:lnTo>
                  <a:pt x="29" y="6"/>
                </a:lnTo>
                <a:lnTo>
                  <a:pt x="17" y="18"/>
                </a:lnTo>
                <a:lnTo>
                  <a:pt x="6" y="24"/>
                </a:lnTo>
                <a:lnTo>
                  <a:pt x="0" y="42"/>
                </a:lnTo>
                <a:lnTo>
                  <a:pt x="0" y="54"/>
                </a:lnTo>
                <a:lnTo>
                  <a:pt x="0" y="66"/>
                </a:lnTo>
                <a:lnTo>
                  <a:pt x="6" y="84"/>
                </a:lnTo>
                <a:lnTo>
                  <a:pt x="17" y="90"/>
                </a:lnTo>
                <a:lnTo>
                  <a:pt x="29" y="101"/>
                </a:lnTo>
                <a:lnTo>
                  <a:pt x="41" y="107"/>
                </a:lnTo>
                <a:lnTo>
                  <a:pt x="65" y="107"/>
                </a:lnTo>
                <a:lnTo>
                  <a:pt x="83" y="101"/>
                </a:lnTo>
                <a:lnTo>
                  <a:pt x="89" y="90"/>
                </a:lnTo>
                <a:lnTo>
                  <a:pt x="101" y="84"/>
                </a:lnTo>
                <a:lnTo>
                  <a:pt x="107" y="66"/>
                </a:lnTo>
                <a:lnTo>
                  <a:pt x="107" y="54"/>
                </a:lnTo>
                <a:lnTo>
                  <a:pt x="107" y="42"/>
                </a:lnTo>
                <a:lnTo>
                  <a:pt x="101" y="24"/>
                </a:lnTo>
                <a:lnTo>
                  <a:pt x="89" y="18"/>
                </a:lnTo>
                <a:lnTo>
                  <a:pt x="83" y="6"/>
                </a:lnTo>
                <a:lnTo>
                  <a:pt x="65" y="0"/>
                </a:lnTo>
                <a:lnTo>
                  <a:pt x="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758" name="Freeform 104"/>
          <p:cNvSpPr>
            <a:spLocks/>
          </p:cNvSpPr>
          <p:nvPr/>
        </p:nvSpPr>
        <p:spPr bwMode="auto">
          <a:xfrm>
            <a:off x="6850062" y="4424099"/>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759" name="Freeform 105"/>
          <p:cNvSpPr>
            <a:spLocks/>
          </p:cNvSpPr>
          <p:nvPr/>
        </p:nvSpPr>
        <p:spPr bwMode="auto">
          <a:xfrm>
            <a:off x="7191375" y="4424099"/>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1760" name="Line 106"/>
          <p:cNvSpPr>
            <a:spLocks noChangeShapeType="1"/>
          </p:cNvSpPr>
          <p:nvPr/>
        </p:nvSpPr>
        <p:spPr bwMode="auto">
          <a:xfrm>
            <a:off x="6118225" y="4281224"/>
            <a:ext cx="990600" cy="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1" name="Line 107"/>
          <p:cNvSpPr>
            <a:spLocks noChangeShapeType="1"/>
          </p:cNvSpPr>
          <p:nvPr/>
        </p:nvSpPr>
        <p:spPr bwMode="auto">
          <a:xfrm>
            <a:off x="5935662" y="6024299"/>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Text Box 111"/>
          <p:cNvSpPr txBox="1">
            <a:spLocks noChangeArrowheads="1"/>
          </p:cNvSpPr>
          <p:nvPr/>
        </p:nvSpPr>
        <p:spPr bwMode="auto">
          <a:xfrm>
            <a:off x="5192712" y="6405299"/>
            <a:ext cx="210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000000"/>
                </a:solidFill>
              </a:rPr>
              <a:t>Motion qubit states</a:t>
            </a:r>
          </a:p>
        </p:txBody>
      </p:sp>
      <p:grpSp>
        <p:nvGrpSpPr>
          <p:cNvPr id="10" name="Group 9"/>
          <p:cNvGrpSpPr/>
          <p:nvPr/>
        </p:nvGrpSpPr>
        <p:grpSpPr>
          <a:xfrm>
            <a:off x="5935662" y="4766999"/>
            <a:ext cx="1000125" cy="1085850"/>
            <a:chOff x="5935662" y="4631012"/>
            <a:chExt cx="1000125" cy="1085850"/>
          </a:xfrm>
        </p:grpSpPr>
        <p:sp>
          <p:nvSpPr>
            <p:cNvPr id="31762" name="Line 108"/>
            <p:cNvSpPr>
              <a:spLocks noChangeShapeType="1"/>
            </p:cNvSpPr>
            <p:nvPr/>
          </p:nvSpPr>
          <p:spPr bwMode="auto">
            <a:xfrm>
              <a:off x="5935662" y="5716862"/>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09"/>
            <p:cNvSpPr>
              <a:spLocks noChangeShapeType="1"/>
            </p:cNvSpPr>
            <p:nvPr/>
          </p:nvSpPr>
          <p:spPr bwMode="auto">
            <a:xfrm>
              <a:off x="5945187" y="5545412"/>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10"/>
            <p:cNvSpPr>
              <a:spLocks noChangeShapeType="1"/>
            </p:cNvSpPr>
            <p:nvPr/>
          </p:nvSpPr>
          <p:spPr bwMode="auto">
            <a:xfrm>
              <a:off x="5945187" y="5373962"/>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Text Box 112"/>
            <p:cNvSpPr txBox="1">
              <a:spLocks noChangeArrowheads="1"/>
            </p:cNvSpPr>
            <p:nvPr/>
          </p:nvSpPr>
          <p:spPr bwMode="auto">
            <a:xfrm rot="16200000">
              <a:off x="6087269" y="479373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000000"/>
                  </a:solidFill>
                  <a:cs typeface="Times New Roman" pitchFamily="18" charset="0"/>
                </a:rPr>
                <a:t>• • • •</a:t>
              </a:r>
              <a:endParaRPr lang="en-US" dirty="0">
                <a:solidFill>
                  <a:srgbClr val="000000"/>
                </a:solidFill>
              </a:endParaRPr>
            </a:p>
          </p:txBody>
        </p:sp>
      </p:grpSp>
      <p:sp>
        <p:nvSpPr>
          <p:cNvPr id="31767" name="Line 113"/>
          <p:cNvSpPr>
            <a:spLocks noChangeShapeType="1"/>
          </p:cNvSpPr>
          <p:nvPr/>
        </p:nvSpPr>
        <p:spPr bwMode="auto">
          <a:xfrm flipV="1">
            <a:off x="6107112" y="5871899"/>
            <a:ext cx="285750" cy="609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8" name="Line 114"/>
          <p:cNvSpPr>
            <a:spLocks noChangeShapeType="1"/>
          </p:cNvSpPr>
          <p:nvPr/>
        </p:nvSpPr>
        <p:spPr bwMode="auto">
          <a:xfrm flipV="1">
            <a:off x="6259512" y="6024299"/>
            <a:ext cx="285750" cy="457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69" name="Text Box 115"/>
          <p:cNvSpPr txBox="1">
            <a:spLocks noChangeArrowheads="1"/>
          </p:cNvSpPr>
          <p:nvPr/>
        </p:nvSpPr>
        <p:spPr bwMode="auto">
          <a:xfrm>
            <a:off x="7002462" y="5335324"/>
            <a:ext cx="665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200" dirty="0" smtClean="0"/>
              <a:t>|m = 3</a:t>
            </a:r>
            <a:r>
              <a:rPr lang="en-US" sz="1200" dirty="0" smtClean="0">
                <a:sym typeface="Symbol"/>
              </a:rPr>
              <a:t></a:t>
            </a:r>
          </a:p>
          <a:p>
            <a:pPr eaLnBrk="1" hangingPunct="1"/>
            <a:r>
              <a:rPr lang="en-US" sz="1200" dirty="0" smtClean="0"/>
              <a:t>|m = 2</a:t>
            </a:r>
            <a:r>
              <a:rPr lang="en-US" sz="1200" dirty="0" smtClean="0">
                <a:sym typeface="Symbol"/>
              </a:rPr>
              <a:t></a:t>
            </a:r>
          </a:p>
          <a:p>
            <a:pPr eaLnBrk="1" hangingPunct="1"/>
            <a:r>
              <a:rPr lang="en-US" sz="1200" dirty="0" smtClean="0"/>
              <a:t>|m = 1</a:t>
            </a:r>
            <a:r>
              <a:rPr lang="en-US" sz="1200" dirty="0" smtClean="0">
                <a:sym typeface="Symbol"/>
              </a:rPr>
              <a:t></a:t>
            </a:r>
          </a:p>
          <a:p>
            <a:pPr eaLnBrk="1" hangingPunct="1"/>
            <a:r>
              <a:rPr lang="en-US" sz="1200" dirty="0" smtClean="0"/>
              <a:t>|m = 0</a:t>
            </a:r>
            <a:r>
              <a:rPr lang="en-US" sz="1200" dirty="0" smtClean="0">
                <a:sym typeface="Symbol"/>
              </a:rPr>
              <a:t></a:t>
            </a:r>
            <a:endParaRPr lang="en-US" sz="1200" dirty="0">
              <a:solidFill>
                <a:srgbClr val="000000"/>
              </a:solidFill>
            </a:endParaRPr>
          </a:p>
        </p:txBody>
      </p:sp>
      <p:sp>
        <p:nvSpPr>
          <p:cNvPr id="31770" name="Text Box 116"/>
          <p:cNvSpPr txBox="1">
            <a:spLocks noChangeArrowheads="1"/>
          </p:cNvSpPr>
          <p:nvPr/>
        </p:nvSpPr>
        <p:spPr bwMode="auto">
          <a:xfrm>
            <a:off x="63500" y="63500"/>
            <a:ext cx="5029200" cy="95410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sz="2400" dirty="0">
                <a:solidFill>
                  <a:srgbClr val="000000"/>
                </a:solidFill>
              </a:rPr>
              <a:t>A</a:t>
            </a:r>
            <a:r>
              <a:rPr lang="en-US" sz="2400" dirty="0" smtClean="0">
                <a:solidFill>
                  <a:srgbClr val="000000"/>
                </a:solidFill>
              </a:rPr>
              <a:t>tomic ion quantum computation:</a:t>
            </a:r>
          </a:p>
          <a:p>
            <a:pPr algn="ctr" eaLnBrk="1" hangingPunct="1"/>
            <a:r>
              <a:rPr lang="en-US" sz="1600" dirty="0" smtClean="0">
                <a:solidFill>
                  <a:srgbClr val="000000"/>
                </a:solidFill>
              </a:rPr>
              <a:t>J. I. </a:t>
            </a:r>
            <a:r>
              <a:rPr lang="en-US" sz="1600" dirty="0" err="1" smtClean="0">
                <a:solidFill>
                  <a:srgbClr val="000000"/>
                </a:solidFill>
              </a:rPr>
              <a:t>Cirac</a:t>
            </a:r>
            <a:r>
              <a:rPr lang="en-US" sz="1600" dirty="0">
                <a:solidFill>
                  <a:srgbClr val="000000"/>
                </a:solidFill>
              </a:rPr>
              <a:t>,</a:t>
            </a:r>
            <a:r>
              <a:rPr lang="en-US" sz="1600" dirty="0" smtClean="0">
                <a:solidFill>
                  <a:srgbClr val="000000"/>
                </a:solidFill>
              </a:rPr>
              <a:t> P. </a:t>
            </a:r>
            <a:r>
              <a:rPr lang="en-US" sz="1600" dirty="0" err="1" smtClean="0">
                <a:solidFill>
                  <a:srgbClr val="000000"/>
                </a:solidFill>
              </a:rPr>
              <a:t>Zoller</a:t>
            </a:r>
            <a:r>
              <a:rPr lang="en-US" sz="1600" dirty="0" smtClean="0">
                <a:solidFill>
                  <a:srgbClr val="000000"/>
                </a:solidFill>
              </a:rPr>
              <a:t>, Phys. Rev. </a:t>
            </a:r>
            <a:r>
              <a:rPr lang="en-US" sz="1600" dirty="0" err="1" smtClean="0">
                <a:solidFill>
                  <a:srgbClr val="000000"/>
                </a:solidFill>
              </a:rPr>
              <a:t>Lett</a:t>
            </a:r>
            <a:r>
              <a:rPr lang="en-US" sz="1600" dirty="0" smtClean="0">
                <a:solidFill>
                  <a:srgbClr val="000000"/>
                </a:solidFill>
              </a:rPr>
              <a:t>. </a:t>
            </a:r>
            <a:r>
              <a:rPr lang="en-US" sz="1600" b="1" dirty="0" smtClean="0">
                <a:solidFill>
                  <a:srgbClr val="000000"/>
                </a:solidFill>
              </a:rPr>
              <a:t>74</a:t>
            </a:r>
            <a:r>
              <a:rPr lang="en-US" sz="1600" dirty="0" smtClean="0">
                <a:solidFill>
                  <a:srgbClr val="000000"/>
                </a:solidFill>
              </a:rPr>
              <a:t>, 4091 (1995)</a:t>
            </a:r>
          </a:p>
          <a:p>
            <a:pPr algn="ctr" eaLnBrk="1" hangingPunct="1"/>
            <a:r>
              <a:rPr lang="en-US" sz="1600" dirty="0" smtClean="0">
                <a:solidFill>
                  <a:srgbClr val="000000"/>
                </a:solidFill>
              </a:rPr>
              <a:t>(emerged from 1994 </a:t>
            </a:r>
            <a:r>
              <a:rPr lang="en-US" sz="1600" dirty="0" err="1" smtClean="0">
                <a:solidFill>
                  <a:srgbClr val="000000"/>
                </a:solidFill>
              </a:rPr>
              <a:t>ICAP</a:t>
            </a:r>
            <a:r>
              <a:rPr lang="en-US" sz="1600" dirty="0" smtClean="0">
                <a:solidFill>
                  <a:srgbClr val="000000"/>
                </a:solidFill>
              </a:rPr>
              <a:t>, Boulder, CO)</a:t>
            </a:r>
            <a:endParaRPr lang="en-US" sz="1600" dirty="0">
              <a:solidFill>
                <a:srgbClr val="000000"/>
              </a:solidFill>
            </a:endParaRPr>
          </a:p>
        </p:txBody>
      </p:sp>
      <p:sp>
        <p:nvSpPr>
          <p:cNvPr id="159861" name="Text Box 117"/>
          <p:cNvSpPr txBox="1">
            <a:spLocks noChangeArrowheads="1"/>
          </p:cNvSpPr>
          <p:nvPr/>
        </p:nvSpPr>
        <p:spPr bwMode="auto">
          <a:xfrm>
            <a:off x="2133600" y="1431387"/>
            <a:ext cx="31133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dirty="0" smtClean="0">
                <a:solidFill>
                  <a:srgbClr val="FF0000"/>
                </a:solidFill>
              </a:rPr>
              <a:t>2. SPIN </a:t>
            </a:r>
            <a:r>
              <a:rPr lang="en-US" dirty="0">
                <a:solidFill>
                  <a:srgbClr val="FF0000"/>
                </a:solidFill>
                <a:sym typeface="Symbol" pitchFamily="18" charset="2"/>
              </a:rPr>
              <a:t> MOTION MAP</a:t>
            </a:r>
            <a:endParaRPr lang="en-US" dirty="0">
              <a:solidFill>
                <a:srgbClr val="FF0000"/>
              </a:solidFill>
            </a:endParaRPr>
          </a:p>
        </p:txBody>
      </p:sp>
      <p:sp>
        <p:nvSpPr>
          <p:cNvPr id="159862" name="Text Box 118"/>
          <p:cNvSpPr txBox="1">
            <a:spLocks noChangeArrowheads="1"/>
          </p:cNvSpPr>
          <p:nvPr/>
        </p:nvSpPr>
        <p:spPr bwMode="auto">
          <a:xfrm>
            <a:off x="77683" y="1746430"/>
            <a:ext cx="32514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smtClean="0">
                <a:solidFill>
                  <a:srgbClr val="FF0000"/>
                </a:solidFill>
              </a:rPr>
              <a:t>3. SPIN </a:t>
            </a:r>
            <a:r>
              <a:rPr lang="en-US" dirty="0">
                <a:solidFill>
                  <a:srgbClr val="FF0000"/>
                </a:solidFill>
                <a:sym typeface="Symbol" pitchFamily="18" charset="2"/>
              </a:rPr>
              <a:t> MOTION GATE</a:t>
            </a:r>
          </a:p>
        </p:txBody>
      </p:sp>
      <p:pic>
        <p:nvPicPr>
          <p:cNvPr id="1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411" y="68602"/>
            <a:ext cx="1745327" cy="2326564"/>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429"/>
          <a:stretch/>
        </p:blipFill>
        <p:spPr bwMode="auto">
          <a:xfrm>
            <a:off x="5245342" y="63500"/>
            <a:ext cx="1745765" cy="2336769"/>
          </a:xfrm>
          <a:prstGeom prst="rect">
            <a:avLst/>
          </a:prstGeom>
          <a:noFill/>
          <a:ln w="2857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288224" y="2419246"/>
            <a:ext cx="1702883" cy="400110"/>
          </a:xfrm>
          <a:prstGeom prst="rect">
            <a:avLst/>
          </a:prstGeom>
          <a:noFill/>
        </p:spPr>
        <p:txBody>
          <a:bodyPr wrap="square" rtlCol="0">
            <a:spAutoFit/>
          </a:bodyPr>
          <a:lstStyle/>
          <a:p>
            <a:r>
              <a:rPr lang="en-US" dirty="0" smtClean="0"/>
              <a:t>Ignacio </a:t>
            </a:r>
            <a:r>
              <a:rPr lang="en-US" dirty="0" err="1" smtClean="0"/>
              <a:t>Cirac</a:t>
            </a:r>
            <a:endParaRPr lang="en-US" dirty="0"/>
          </a:p>
        </p:txBody>
      </p:sp>
      <p:sp>
        <p:nvSpPr>
          <p:cNvPr id="4" name="TextBox 3"/>
          <p:cNvSpPr txBox="1"/>
          <p:nvPr/>
        </p:nvSpPr>
        <p:spPr>
          <a:xfrm>
            <a:off x="7210899" y="2415365"/>
            <a:ext cx="1510350" cy="400110"/>
          </a:xfrm>
          <a:prstGeom prst="rect">
            <a:avLst/>
          </a:prstGeom>
          <a:noFill/>
        </p:spPr>
        <p:txBody>
          <a:bodyPr wrap="none" rtlCol="0">
            <a:spAutoFit/>
          </a:bodyPr>
          <a:lstStyle/>
          <a:p>
            <a:r>
              <a:rPr lang="en-US" dirty="0" smtClean="0"/>
              <a:t>Peter </a:t>
            </a:r>
            <a:r>
              <a:rPr lang="en-US" dirty="0" err="1" smtClean="0"/>
              <a:t>Zoller</a:t>
            </a:r>
            <a:endParaRPr lang="en-US" dirty="0"/>
          </a:p>
        </p:txBody>
      </p:sp>
      <p:sp>
        <p:nvSpPr>
          <p:cNvPr id="5" name="TextBox 4"/>
          <p:cNvSpPr txBox="1"/>
          <p:nvPr/>
        </p:nvSpPr>
        <p:spPr>
          <a:xfrm>
            <a:off x="3519389" y="5190214"/>
            <a:ext cx="490840" cy="400110"/>
          </a:xfrm>
          <a:prstGeom prst="rect">
            <a:avLst/>
          </a:prstGeom>
          <a:noFill/>
        </p:spPr>
        <p:txBody>
          <a:bodyPr wrap="none" rtlCol="0">
            <a:spAutoFit/>
          </a:bodyPr>
          <a:lstStyle/>
          <a:p>
            <a:r>
              <a:rPr lang="en-US" dirty="0" smtClean="0"/>
              <a:t>|</a:t>
            </a:r>
            <a:r>
              <a:rPr lang="en-US" dirty="0" smtClean="0">
                <a:sym typeface="Symbol"/>
              </a:rPr>
              <a:t></a:t>
            </a:r>
            <a:endParaRPr lang="en-US" dirty="0"/>
          </a:p>
        </p:txBody>
      </p:sp>
      <p:sp>
        <p:nvSpPr>
          <p:cNvPr id="125" name="TextBox 124"/>
          <p:cNvSpPr txBox="1"/>
          <p:nvPr/>
        </p:nvSpPr>
        <p:spPr>
          <a:xfrm>
            <a:off x="3484561" y="6323646"/>
            <a:ext cx="490840" cy="400110"/>
          </a:xfrm>
          <a:prstGeom prst="rect">
            <a:avLst/>
          </a:prstGeom>
          <a:noFill/>
        </p:spPr>
        <p:txBody>
          <a:bodyPr wrap="none" rtlCol="0">
            <a:spAutoFit/>
          </a:bodyPr>
          <a:lstStyle/>
          <a:p>
            <a:r>
              <a:rPr lang="en-US" dirty="0" smtClean="0"/>
              <a:t>|</a:t>
            </a:r>
            <a:r>
              <a:rPr lang="en-US" dirty="0" smtClean="0">
                <a:sym typeface="Symbol"/>
              </a:rPr>
              <a:t></a:t>
            </a:r>
            <a:endParaRPr lang="en-US" dirty="0"/>
          </a:p>
        </p:txBody>
      </p:sp>
      <p:sp>
        <p:nvSpPr>
          <p:cNvPr id="6" name="TextBox 5"/>
          <p:cNvSpPr txBox="1"/>
          <p:nvPr/>
        </p:nvSpPr>
        <p:spPr>
          <a:xfrm>
            <a:off x="8100733" y="5377968"/>
            <a:ext cx="877163" cy="646331"/>
          </a:xfrm>
          <a:prstGeom prst="rect">
            <a:avLst/>
          </a:prstGeom>
          <a:noFill/>
        </p:spPr>
        <p:txBody>
          <a:bodyPr wrap="none" rtlCol="0">
            <a:spAutoFit/>
          </a:bodyPr>
          <a:lstStyle/>
          <a:p>
            <a:r>
              <a:rPr lang="en-US" sz="1800" dirty="0" smtClean="0"/>
              <a:t>“m” for</a:t>
            </a:r>
          </a:p>
          <a:p>
            <a:r>
              <a:rPr lang="en-US" sz="1800" dirty="0" smtClean="0"/>
              <a:t>motion</a:t>
            </a:r>
            <a:endParaRPr lang="en-US" sz="1800" dirty="0"/>
          </a:p>
        </p:txBody>
      </p:sp>
      <p:cxnSp>
        <p:nvCxnSpPr>
          <p:cNvPr id="8" name="Straight Arrow Connector 7"/>
          <p:cNvCxnSpPr/>
          <p:nvPr/>
        </p:nvCxnSpPr>
        <p:spPr>
          <a:xfrm flipH="1">
            <a:off x="7668029" y="5632991"/>
            <a:ext cx="414058" cy="16040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rot="208830">
            <a:off x="3157536" y="5620563"/>
            <a:ext cx="2686050" cy="345659"/>
          </a:xfrm>
          <a:custGeom>
            <a:avLst/>
            <a:gdLst>
              <a:gd name="connsiteX0" fmla="*/ 0 w 2686050"/>
              <a:gd name="connsiteY0" fmla="*/ 345659 h 345659"/>
              <a:gd name="connsiteX1" fmla="*/ 1323975 w 2686050"/>
              <a:gd name="connsiteY1" fmla="*/ 2759 h 345659"/>
              <a:gd name="connsiteX2" fmla="*/ 2686050 w 2686050"/>
              <a:gd name="connsiteY2" fmla="*/ 212309 h 345659"/>
            </a:gdLst>
            <a:ahLst/>
            <a:cxnLst>
              <a:cxn ang="0">
                <a:pos x="connsiteX0" y="connsiteY0"/>
              </a:cxn>
              <a:cxn ang="0">
                <a:pos x="connsiteX1" y="connsiteY1"/>
              </a:cxn>
              <a:cxn ang="0">
                <a:pos x="connsiteX2" y="connsiteY2"/>
              </a:cxn>
            </a:cxnLst>
            <a:rect l="l" t="t" r="r" b="b"/>
            <a:pathLst>
              <a:path w="2686050" h="345659">
                <a:moveTo>
                  <a:pt x="0" y="345659"/>
                </a:moveTo>
                <a:cubicBezTo>
                  <a:pt x="438150" y="185321"/>
                  <a:pt x="876300" y="24984"/>
                  <a:pt x="1323975" y="2759"/>
                </a:cubicBezTo>
                <a:cubicBezTo>
                  <a:pt x="1771650" y="-19466"/>
                  <a:pt x="2228850" y="96421"/>
                  <a:pt x="2686050" y="212309"/>
                </a:cubicBez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926137" y="4707164"/>
            <a:ext cx="1000125" cy="1149036"/>
            <a:chOff x="7374995" y="3950094"/>
            <a:chExt cx="1000125" cy="1149036"/>
          </a:xfrm>
        </p:grpSpPr>
        <p:sp>
          <p:nvSpPr>
            <p:cNvPr id="123" name="Line 108"/>
            <p:cNvSpPr>
              <a:spLocks noChangeShapeType="1"/>
            </p:cNvSpPr>
            <p:nvPr/>
          </p:nvSpPr>
          <p:spPr bwMode="auto">
            <a:xfrm>
              <a:off x="7374995" y="5099130"/>
              <a:ext cx="990600" cy="0"/>
            </a:xfrm>
            <a:prstGeom prst="line">
              <a:avLst/>
            </a:prstGeom>
            <a:noFill/>
            <a:ln w="28575">
              <a:solidFill>
                <a:schemeClr val="bg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 name="Line 109"/>
            <p:cNvSpPr>
              <a:spLocks noChangeShapeType="1"/>
            </p:cNvSpPr>
            <p:nvPr/>
          </p:nvSpPr>
          <p:spPr bwMode="auto">
            <a:xfrm>
              <a:off x="7384520" y="4927680"/>
              <a:ext cx="990600" cy="0"/>
            </a:xfrm>
            <a:prstGeom prst="line">
              <a:avLst/>
            </a:prstGeom>
            <a:noFill/>
            <a:ln w="28575">
              <a:solidFill>
                <a:schemeClr val="bg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Line 110"/>
            <p:cNvSpPr>
              <a:spLocks noChangeShapeType="1"/>
            </p:cNvSpPr>
            <p:nvPr/>
          </p:nvSpPr>
          <p:spPr bwMode="auto">
            <a:xfrm>
              <a:off x="7384520" y="4756230"/>
              <a:ext cx="990600" cy="0"/>
            </a:xfrm>
            <a:prstGeom prst="line">
              <a:avLst/>
            </a:prstGeom>
            <a:noFill/>
            <a:ln w="28575">
              <a:solidFill>
                <a:schemeClr val="bg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Text Box 112"/>
            <p:cNvSpPr txBox="1">
              <a:spLocks noChangeArrowheads="1"/>
            </p:cNvSpPr>
            <p:nvPr/>
          </p:nvSpPr>
          <p:spPr bwMode="auto">
            <a:xfrm rot="16200000">
              <a:off x="7511809" y="4127707"/>
              <a:ext cx="7553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dirty="0">
                  <a:solidFill>
                    <a:srgbClr val="C0C0C0"/>
                  </a:solidFill>
                  <a:cs typeface="Times New Roman" pitchFamily="18" charset="0"/>
                </a:rPr>
                <a:t>• • • •</a:t>
              </a:r>
              <a:endParaRPr lang="en-US" dirty="0">
                <a:solidFill>
                  <a:srgbClr val="C0C0C0"/>
                </a:solidFill>
              </a:endParaRPr>
            </a:p>
          </p:txBody>
        </p:sp>
      </p:grpSp>
      <p:sp>
        <p:nvSpPr>
          <p:cNvPr id="133" name="Line 107"/>
          <p:cNvSpPr>
            <a:spLocks noChangeShapeType="1"/>
          </p:cNvSpPr>
          <p:nvPr/>
        </p:nvSpPr>
        <p:spPr bwMode="auto">
          <a:xfrm>
            <a:off x="5929538" y="5852849"/>
            <a:ext cx="99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p:nvPr/>
        </p:nvSpPr>
        <p:spPr>
          <a:xfrm>
            <a:off x="27665" y="1105803"/>
            <a:ext cx="4778231" cy="400110"/>
          </a:xfrm>
          <a:prstGeom prst="rect">
            <a:avLst/>
          </a:prstGeom>
          <a:noFill/>
        </p:spPr>
        <p:txBody>
          <a:bodyPr wrap="none" rtlCol="0">
            <a:spAutoFit/>
          </a:bodyPr>
          <a:lstStyle/>
          <a:p>
            <a:r>
              <a:rPr lang="en-US" dirty="0" smtClean="0">
                <a:solidFill>
                  <a:srgbClr val="FF0000"/>
                </a:solidFill>
              </a:rPr>
              <a:t>1. START MOTION IN GROUND STATE</a:t>
            </a:r>
            <a:endParaRPr lang="en-US" dirty="0">
              <a:solidFill>
                <a:srgbClr val="FF0000"/>
              </a:solidFill>
            </a:endParaRPr>
          </a:p>
        </p:txBody>
      </p:sp>
      <p:sp>
        <p:nvSpPr>
          <p:cNvPr id="134" name="Line 76"/>
          <p:cNvSpPr>
            <a:spLocks noChangeShapeType="1"/>
          </p:cNvSpPr>
          <p:nvPr/>
        </p:nvSpPr>
        <p:spPr bwMode="auto">
          <a:xfrm>
            <a:off x="1983013" y="5618869"/>
            <a:ext cx="771069" cy="0"/>
          </a:xfrm>
          <a:prstGeom prst="line">
            <a:avLst/>
          </a:prstGeom>
          <a:noFill/>
          <a:ln w="38100">
            <a:solidFill>
              <a:schemeClr val="bg2">
                <a:lumMod val="60000"/>
                <a:lumOff val="40000"/>
              </a:schemeClr>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2863103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59782"/>
                                        </p:tgtEl>
                                        <p:attrNameLst>
                                          <p:attrName>style.visibility</p:attrName>
                                        </p:attrNameLst>
                                      </p:cBhvr>
                                      <p:to>
                                        <p:strVal val="visible"/>
                                      </p:to>
                                    </p:set>
                                    <p:animEffect transition="in" filter="wipe(down)">
                                      <p:cBhvr>
                                        <p:cTn id="16" dur="500"/>
                                        <p:tgtEl>
                                          <p:spTgt spid="159782"/>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59861"/>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134"/>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133"/>
                                        </p:tgtEl>
                                        <p:attrNameLst>
                                          <p:attrName>style.visibility</p:attrName>
                                        </p:attrNameLst>
                                      </p:cBhvr>
                                      <p:to>
                                        <p:strVal val="visible"/>
                                      </p:to>
                                    </p:set>
                                  </p:childTnLst>
                                </p:cTn>
                              </p:par>
                            </p:childTnLst>
                          </p:cTn>
                        </p:par>
                        <p:par>
                          <p:cTn id="30" fill="hold">
                            <p:stCondLst>
                              <p:cond delay="1500"/>
                            </p:stCondLst>
                            <p:childTnLst>
                              <p:par>
                                <p:cTn id="31" presetID="1" presetClass="exit" presetSubtype="0" fill="hold" grpId="1" nodeType="afterEffect">
                                  <p:stCondLst>
                                    <p:cond delay="1000"/>
                                  </p:stCondLst>
                                  <p:childTnLst>
                                    <p:set>
                                      <p:cBhvr>
                                        <p:cTn id="32" dur="1" fill="hold">
                                          <p:stCondLst>
                                            <p:cond delay="0"/>
                                          </p:stCondLst>
                                        </p:cTn>
                                        <p:tgtEl>
                                          <p:spTgt spid="159782"/>
                                        </p:tgtEl>
                                        <p:attrNameLst>
                                          <p:attrName>style.visibility</p:attrName>
                                        </p:attrNameLst>
                                      </p:cBhvr>
                                      <p:to>
                                        <p:strVal val="hidden"/>
                                      </p:to>
                                    </p:set>
                                  </p:childTnLst>
                                </p:cTn>
                              </p:par>
                            </p:childTnLst>
                          </p:cTn>
                        </p:par>
                        <p:par>
                          <p:cTn id="33" fill="hold">
                            <p:stCondLst>
                              <p:cond delay="2500"/>
                            </p:stCondLst>
                            <p:childTnLst>
                              <p:par>
                                <p:cTn id="34" presetID="1" presetClass="exit" presetSubtype="0" fill="hold" grpId="1" nodeType="after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9783"/>
                                        </p:tgtEl>
                                        <p:attrNameLst>
                                          <p:attrName>style.visibility</p:attrName>
                                        </p:attrNameLst>
                                      </p:cBhvr>
                                      <p:to>
                                        <p:strVal val="visible"/>
                                      </p:to>
                                    </p:set>
                                    <p:animEffect transition="in" filter="wipe(left)">
                                      <p:cBhvr>
                                        <p:cTn id="40" dur="500"/>
                                        <p:tgtEl>
                                          <p:spTgt spid="159783"/>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598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82" grpId="0" animBg="1"/>
      <p:bldP spid="159782" grpId="1" animBg="1"/>
      <p:bldP spid="159783" grpId="0" animBg="1"/>
      <p:bldP spid="159861" grpId="0"/>
      <p:bldP spid="159862" grpId="0"/>
      <p:bldP spid="9" grpId="0" animBg="1"/>
      <p:bldP spid="9" grpId="1" animBg="1"/>
      <p:bldP spid="133" grpId="0" animBg="1"/>
      <p:bldP spid="13" grpId="0"/>
      <p:bldP spid="1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ne 5"/>
          <p:cNvSpPr>
            <a:spLocks noChangeShapeType="1"/>
          </p:cNvSpPr>
          <p:nvPr/>
        </p:nvSpPr>
        <p:spPr bwMode="auto">
          <a:xfrm flipH="1">
            <a:off x="3810000" y="2578617"/>
            <a:ext cx="802834" cy="1459983"/>
          </a:xfrm>
          <a:prstGeom prst="line">
            <a:avLst/>
          </a:prstGeom>
          <a:noFill/>
          <a:ln w="38100">
            <a:solidFill>
              <a:srgbClr val="CC66FF"/>
            </a:solidFill>
            <a:round/>
            <a:headEnd/>
            <a:tailEnd type="triangle" w="med" len="med"/>
          </a:ln>
          <a:effectLst/>
        </p:spPr>
        <p:txBody>
          <a:bodyPr/>
          <a:lstStyle/>
          <a:p>
            <a:endParaRPr lang="en-US" sz="2400">
              <a:solidFill>
                <a:srgbClr val="000000"/>
              </a:solidFill>
              <a:latin typeface="Arial"/>
            </a:endParaRPr>
          </a:p>
        </p:txBody>
      </p:sp>
      <p:sp>
        <p:nvSpPr>
          <p:cNvPr id="63" name="Text Box 117"/>
          <p:cNvSpPr txBox="1">
            <a:spLocks noChangeArrowheads="1"/>
          </p:cNvSpPr>
          <p:nvPr/>
        </p:nvSpPr>
        <p:spPr bwMode="auto">
          <a:xfrm>
            <a:off x="547621" y="414486"/>
            <a:ext cx="2803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dirty="0">
                <a:solidFill>
                  <a:srgbClr val="FF0000"/>
                </a:solidFill>
              </a:rPr>
              <a:t>SPIN </a:t>
            </a:r>
            <a:r>
              <a:rPr lang="en-US" dirty="0">
                <a:solidFill>
                  <a:srgbClr val="FF0000"/>
                </a:solidFill>
                <a:sym typeface="Symbol" pitchFamily="18" charset="2"/>
              </a:rPr>
              <a:t> MOTION MAP</a:t>
            </a:r>
            <a:endParaRPr lang="en-US" dirty="0">
              <a:solidFill>
                <a:srgbClr val="FF0000"/>
              </a:solidFill>
            </a:endParaRPr>
          </a:p>
        </p:txBody>
      </p:sp>
      <p:sp>
        <p:nvSpPr>
          <p:cNvPr id="7" name="TextBox 6"/>
          <p:cNvSpPr txBox="1"/>
          <p:nvPr/>
        </p:nvSpPr>
        <p:spPr>
          <a:xfrm>
            <a:off x="4786193" y="3001640"/>
            <a:ext cx="1342034" cy="400110"/>
          </a:xfrm>
          <a:prstGeom prst="rect">
            <a:avLst/>
          </a:prstGeom>
          <a:noFill/>
        </p:spPr>
        <p:txBody>
          <a:bodyPr wrap="none" rtlCol="0">
            <a:spAutoFit/>
          </a:bodyPr>
          <a:lstStyle/>
          <a:p>
            <a:r>
              <a:rPr lang="en-US" dirty="0" smtClean="0">
                <a:solidFill>
                  <a:srgbClr val="000000"/>
                </a:solidFill>
                <a:sym typeface="Symbol"/>
              </a:rPr>
              <a:t>“ - pulse”</a:t>
            </a:r>
            <a:endParaRPr lang="en-US" dirty="0">
              <a:solidFill>
                <a:srgbClr val="000000"/>
              </a:solidFill>
            </a:endParaRPr>
          </a:p>
        </p:txBody>
      </p:sp>
      <p:sp>
        <p:nvSpPr>
          <p:cNvPr id="43" name="Line 4"/>
          <p:cNvSpPr>
            <a:spLocks noChangeShapeType="1"/>
          </p:cNvSpPr>
          <p:nvPr/>
        </p:nvSpPr>
        <p:spPr bwMode="auto">
          <a:xfrm>
            <a:off x="2183025" y="2033134"/>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44" name="Line 3"/>
          <p:cNvSpPr>
            <a:spLocks noChangeShapeType="1"/>
          </p:cNvSpPr>
          <p:nvPr/>
        </p:nvSpPr>
        <p:spPr bwMode="auto">
          <a:xfrm>
            <a:off x="1306725" y="3328534"/>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cxnSp>
        <p:nvCxnSpPr>
          <p:cNvPr id="45" name="Straight Connector 44"/>
          <p:cNvCxnSpPr/>
          <p:nvPr/>
        </p:nvCxnSpPr>
        <p:spPr>
          <a:xfrm>
            <a:off x="2993025" y="4175095"/>
            <a:ext cx="11213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993024" y="4023903"/>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978591" y="3867318"/>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93025" y="3707609"/>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993025" y="3552676"/>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414878" y="3264739"/>
            <a:ext cx="261610" cy="246221"/>
          </a:xfrm>
          <a:prstGeom prst="rect">
            <a:avLst/>
          </a:prstGeom>
          <a:noFill/>
        </p:spPr>
        <p:txBody>
          <a:bodyPr wrap="none" rtlCol="0">
            <a:spAutoFit/>
          </a:bodyPr>
          <a:lstStyle/>
          <a:p>
            <a:r>
              <a:rPr lang="en-US" sz="1000" dirty="0" smtClean="0">
                <a:solidFill>
                  <a:srgbClr val="000000"/>
                </a:solidFill>
              </a:rPr>
              <a:t>●</a:t>
            </a:r>
            <a:endParaRPr lang="en-US" sz="1000" dirty="0">
              <a:solidFill>
                <a:srgbClr val="000000"/>
              </a:solidFill>
            </a:endParaRPr>
          </a:p>
        </p:txBody>
      </p:sp>
      <p:sp>
        <p:nvSpPr>
          <p:cNvPr id="51" name="TextBox 50"/>
          <p:cNvSpPr txBox="1"/>
          <p:nvPr/>
        </p:nvSpPr>
        <p:spPr>
          <a:xfrm>
            <a:off x="3414878" y="3001640"/>
            <a:ext cx="261610" cy="246221"/>
          </a:xfrm>
          <a:prstGeom prst="rect">
            <a:avLst/>
          </a:prstGeom>
          <a:noFill/>
        </p:spPr>
        <p:txBody>
          <a:bodyPr wrap="none" rtlCol="0">
            <a:spAutoFit/>
          </a:bodyPr>
          <a:lstStyle/>
          <a:p>
            <a:r>
              <a:rPr lang="en-US" sz="1000" dirty="0" smtClean="0">
                <a:solidFill>
                  <a:srgbClr val="000000"/>
                </a:solidFill>
              </a:rPr>
              <a:t>●</a:t>
            </a:r>
            <a:endParaRPr lang="en-US" sz="1000" dirty="0">
              <a:solidFill>
                <a:srgbClr val="000000"/>
              </a:solidFill>
            </a:endParaRPr>
          </a:p>
        </p:txBody>
      </p:sp>
      <p:sp>
        <p:nvSpPr>
          <p:cNvPr id="52" name="TextBox 51"/>
          <p:cNvSpPr txBox="1"/>
          <p:nvPr/>
        </p:nvSpPr>
        <p:spPr>
          <a:xfrm>
            <a:off x="3414878" y="3140140"/>
            <a:ext cx="261610" cy="246221"/>
          </a:xfrm>
          <a:prstGeom prst="rect">
            <a:avLst/>
          </a:prstGeom>
          <a:noFill/>
        </p:spPr>
        <p:txBody>
          <a:bodyPr wrap="none" rtlCol="0">
            <a:spAutoFit/>
          </a:bodyPr>
          <a:lstStyle/>
          <a:p>
            <a:r>
              <a:rPr lang="en-US" sz="1000" dirty="0" smtClean="0">
                <a:solidFill>
                  <a:srgbClr val="000000"/>
                </a:solidFill>
              </a:rPr>
              <a:t>●</a:t>
            </a:r>
            <a:endParaRPr lang="en-US" sz="1000" dirty="0">
              <a:solidFill>
                <a:srgbClr val="000000"/>
              </a:solidFill>
            </a:endParaRPr>
          </a:p>
        </p:txBody>
      </p:sp>
      <p:cxnSp>
        <p:nvCxnSpPr>
          <p:cNvPr id="53" name="Straight Connector 52"/>
          <p:cNvCxnSpPr/>
          <p:nvPr/>
        </p:nvCxnSpPr>
        <p:spPr>
          <a:xfrm>
            <a:off x="1831807" y="3387849"/>
            <a:ext cx="933843" cy="7872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916325" y="3124750"/>
            <a:ext cx="1062266" cy="123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847582" y="2581955"/>
            <a:ext cx="11213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860837" y="2430763"/>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846404" y="2274178"/>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860838" y="2114469"/>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860838" y="1959536"/>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282691" y="1671599"/>
            <a:ext cx="261610" cy="246221"/>
          </a:xfrm>
          <a:prstGeom prst="rect">
            <a:avLst/>
          </a:prstGeom>
          <a:noFill/>
        </p:spPr>
        <p:txBody>
          <a:bodyPr wrap="none" rtlCol="0">
            <a:spAutoFit/>
          </a:bodyPr>
          <a:lstStyle/>
          <a:p>
            <a:r>
              <a:rPr lang="en-US" sz="1000" dirty="0" smtClean="0">
                <a:solidFill>
                  <a:srgbClr val="000000"/>
                </a:solidFill>
              </a:rPr>
              <a:t>●</a:t>
            </a:r>
            <a:endParaRPr lang="en-US" sz="1000" dirty="0">
              <a:solidFill>
                <a:srgbClr val="000000"/>
              </a:solidFill>
            </a:endParaRPr>
          </a:p>
        </p:txBody>
      </p:sp>
      <p:sp>
        <p:nvSpPr>
          <p:cNvPr id="69" name="TextBox 68"/>
          <p:cNvSpPr txBox="1"/>
          <p:nvPr/>
        </p:nvSpPr>
        <p:spPr>
          <a:xfrm>
            <a:off x="4282691" y="1408500"/>
            <a:ext cx="261610" cy="246221"/>
          </a:xfrm>
          <a:prstGeom prst="rect">
            <a:avLst/>
          </a:prstGeom>
          <a:noFill/>
        </p:spPr>
        <p:txBody>
          <a:bodyPr wrap="none" rtlCol="0">
            <a:spAutoFit/>
          </a:bodyPr>
          <a:lstStyle/>
          <a:p>
            <a:r>
              <a:rPr lang="en-US" sz="1000" dirty="0" smtClean="0">
                <a:solidFill>
                  <a:srgbClr val="000000"/>
                </a:solidFill>
              </a:rPr>
              <a:t>●</a:t>
            </a:r>
            <a:endParaRPr lang="en-US" sz="1000" dirty="0">
              <a:solidFill>
                <a:srgbClr val="000000"/>
              </a:solidFill>
            </a:endParaRPr>
          </a:p>
        </p:txBody>
      </p:sp>
      <p:sp>
        <p:nvSpPr>
          <p:cNvPr id="79" name="TextBox 78"/>
          <p:cNvSpPr txBox="1"/>
          <p:nvPr/>
        </p:nvSpPr>
        <p:spPr>
          <a:xfrm>
            <a:off x="4282691" y="1547000"/>
            <a:ext cx="261610" cy="246221"/>
          </a:xfrm>
          <a:prstGeom prst="rect">
            <a:avLst/>
          </a:prstGeom>
          <a:noFill/>
        </p:spPr>
        <p:txBody>
          <a:bodyPr wrap="none" rtlCol="0">
            <a:spAutoFit/>
          </a:bodyPr>
          <a:lstStyle/>
          <a:p>
            <a:r>
              <a:rPr lang="en-US" sz="1000" dirty="0" smtClean="0">
                <a:solidFill>
                  <a:srgbClr val="000000"/>
                </a:solidFill>
              </a:rPr>
              <a:t>●</a:t>
            </a:r>
            <a:endParaRPr lang="en-US" sz="1000" dirty="0">
              <a:solidFill>
                <a:srgbClr val="000000"/>
              </a:solidFill>
            </a:endParaRPr>
          </a:p>
        </p:txBody>
      </p:sp>
      <p:cxnSp>
        <p:nvCxnSpPr>
          <p:cNvPr id="80" name="Straight Connector 79"/>
          <p:cNvCxnSpPr/>
          <p:nvPr/>
        </p:nvCxnSpPr>
        <p:spPr>
          <a:xfrm>
            <a:off x="2707522" y="2114469"/>
            <a:ext cx="925941" cy="467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707522" y="1531611"/>
            <a:ext cx="1083964" cy="427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ight Brace 82"/>
          <p:cNvSpPr/>
          <p:nvPr/>
        </p:nvSpPr>
        <p:spPr>
          <a:xfrm>
            <a:off x="5412082" y="1267876"/>
            <a:ext cx="294974" cy="14783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84" name="TextBox 83"/>
          <p:cNvSpPr txBox="1"/>
          <p:nvPr/>
        </p:nvSpPr>
        <p:spPr>
          <a:xfrm>
            <a:off x="5807869" y="1810541"/>
            <a:ext cx="2864887" cy="400110"/>
          </a:xfrm>
          <a:prstGeom prst="rect">
            <a:avLst/>
          </a:prstGeom>
          <a:noFill/>
        </p:spPr>
        <p:txBody>
          <a:bodyPr wrap="none" rtlCol="0">
            <a:spAutoFit/>
          </a:bodyPr>
          <a:lstStyle/>
          <a:p>
            <a:r>
              <a:rPr lang="en-US" dirty="0" smtClean="0">
                <a:solidFill>
                  <a:srgbClr val="000000"/>
                </a:solidFill>
              </a:rPr>
              <a:t>quantized motion levels</a:t>
            </a:r>
            <a:endParaRPr lang="en-US" dirty="0">
              <a:solidFill>
                <a:srgbClr val="000000"/>
              </a:solidFill>
            </a:endParaRPr>
          </a:p>
        </p:txBody>
      </p:sp>
      <p:sp>
        <p:nvSpPr>
          <p:cNvPr id="96" name="TextBox 95"/>
          <p:cNvSpPr txBox="1"/>
          <p:nvPr/>
        </p:nvSpPr>
        <p:spPr>
          <a:xfrm>
            <a:off x="4968929" y="2412140"/>
            <a:ext cx="607859" cy="292388"/>
          </a:xfrm>
          <a:prstGeom prst="rect">
            <a:avLst/>
          </a:prstGeom>
          <a:noFill/>
        </p:spPr>
        <p:txBody>
          <a:bodyPr wrap="none" rtlCol="0">
            <a:spAutoFit/>
          </a:bodyPr>
          <a:lstStyle/>
          <a:p>
            <a:r>
              <a:rPr lang="en-US" sz="1300" dirty="0" smtClean="0">
                <a:solidFill>
                  <a:srgbClr val="000000"/>
                </a:solidFill>
              </a:rPr>
              <a:t>m = 0</a:t>
            </a:r>
            <a:endParaRPr lang="en-US" sz="1300" dirty="0">
              <a:solidFill>
                <a:srgbClr val="000000"/>
              </a:solidFill>
            </a:endParaRPr>
          </a:p>
        </p:txBody>
      </p:sp>
      <p:sp>
        <p:nvSpPr>
          <p:cNvPr id="97" name="TextBox 96"/>
          <p:cNvSpPr txBox="1"/>
          <p:nvPr/>
        </p:nvSpPr>
        <p:spPr>
          <a:xfrm>
            <a:off x="4968929" y="1954102"/>
            <a:ext cx="607859" cy="292388"/>
          </a:xfrm>
          <a:prstGeom prst="rect">
            <a:avLst/>
          </a:prstGeom>
          <a:noFill/>
        </p:spPr>
        <p:txBody>
          <a:bodyPr wrap="none" rtlCol="0">
            <a:spAutoFit/>
          </a:bodyPr>
          <a:lstStyle/>
          <a:p>
            <a:r>
              <a:rPr lang="en-US" sz="1300" dirty="0" smtClean="0">
                <a:solidFill>
                  <a:srgbClr val="000000"/>
                </a:solidFill>
              </a:rPr>
              <a:t>m = 3</a:t>
            </a:r>
            <a:endParaRPr lang="en-US" sz="1300" dirty="0">
              <a:solidFill>
                <a:srgbClr val="000000"/>
              </a:solidFill>
            </a:endParaRPr>
          </a:p>
        </p:txBody>
      </p:sp>
      <p:sp>
        <p:nvSpPr>
          <p:cNvPr id="98" name="TextBox 97"/>
          <p:cNvSpPr txBox="1"/>
          <p:nvPr/>
        </p:nvSpPr>
        <p:spPr>
          <a:xfrm>
            <a:off x="4968929" y="2267700"/>
            <a:ext cx="607859" cy="292388"/>
          </a:xfrm>
          <a:prstGeom prst="rect">
            <a:avLst/>
          </a:prstGeom>
          <a:noFill/>
        </p:spPr>
        <p:txBody>
          <a:bodyPr wrap="none" rtlCol="0">
            <a:spAutoFit/>
          </a:bodyPr>
          <a:lstStyle/>
          <a:p>
            <a:r>
              <a:rPr lang="en-US" sz="1300" dirty="0">
                <a:solidFill>
                  <a:srgbClr val="000000"/>
                </a:solidFill>
              </a:rPr>
              <a:t>m</a:t>
            </a:r>
            <a:r>
              <a:rPr lang="en-US" sz="1300" dirty="0" smtClean="0">
                <a:solidFill>
                  <a:srgbClr val="000000"/>
                </a:solidFill>
              </a:rPr>
              <a:t> = 1</a:t>
            </a:r>
            <a:endParaRPr lang="en-US" sz="1300" dirty="0">
              <a:solidFill>
                <a:srgbClr val="000000"/>
              </a:solidFill>
            </a:endParaRPr>
          </a:p>
        </p:txBody>
      </p:sp>
      <p:sp>
        <p:nvSpPr>
          <p:cNvPr id="99" name="TextBox 98"/>
          <p:cNvSpPr txBox="1"/>
          <p:nvPr/>
        </p:nvSpPr>
        <p:spPr>
          <a:xfrm>
            <a:off x="4968929" y="2104363"/>
            <a:ext cx="607859" cy="292388"/>
          </a:xfrm>
          <a:prstGeom prst="rect">
            <a:avLst/>
          </a:prstGeom>
          <a:noFill/>
        </p:spPr>
        <p:txBody>
          <a:bodyPr wrap="none" rtlCol="0">
            <a:spAutoFit/>
          </a:bodyPr>
          <a:lstStyle/>
          <a:p>
            <a:r>
              <a:rPr lang="en-US" sz="1300" dirty="0">
                <a:solidFill>
                  <a:srgbClr val="000000"/>
                </a:solidFill>
              </a:rPr>
              <a:t>m</a:t>
            </a:r>
            <a:r>
              <a:rPr lang="en-US" sz="1300" dirty="0" smtClean="0">
                <a:solidFill>
                  <a:srgbClr val="000000"/>
                </a:solidFill>
              </a:rPr>
              <a:t> = 2</a:t>
            </a:r>
            <a:endParaRPr lang="en-US" sz="1300" dirty="0">
              <a:solidFill>
                <a:srgbClr val="000000"/>
              </a:solidFill>
            </a:endParaRPr>
          </a:p>
        </p:txBody>
      </p:sp>
      <p:sp>
        <p:nvSpPr>
          <p:cNvPr id="100" name="TextBox 99"/>
          <p:cNvSpPr txBox="1"/>
          <p:nvPr/>
        </p:nvSpPr>
        <p:spPr>
          <a:xfrm>
            <a:off x="4968929" y="1784455"/>
            <a:ext cx="607859" cy="292388"/>
          </a:xfrm>
          <a:prstGeom prst="rect">
            <a:avLst/>
          </a:prstGeom>
          <a:noFill/>
        </p:spPr>
        <p:txBody>
          <a:bodyPr wrap="none" rtlCol="0">
            <a:spAutoFit/>
          </a:bodyPr>
          <a:lstStyle/>
          <a:p>
            <a:r>
              <a:rPr lang="en-US" sz="1300" dirty="0" smtClean="0">
                <a:solidFill>
                  <a:srgbClr val="000000"/>
                </a:solidFill>
              </a:rPr>
              <a:t>m = 4</a:t>
            </a:r>
            <a:endParaRPr lang="en-US" sz="1300" dirty="0">
              <a:solidFill>
                <a:srgbClr val="000000"/>
              </a:solidFill>
            </a:endParaRPr>
          </a:p>
        </p:txBody>
      </p:sp>
      <p:sp>
        <p:nvSpPr>
          <p:cNvPr id="101" name="TextBox 100"/>
          <p:cNvSpPr txBox="1"/>
          <p:nvPr/>
        </p:nvSpPr>
        <p:spPr>
          <a:xfrm>
            <a:off x="4178334" y="4011689"/>
            <a:ext cx="607859" cy="292388"/>
          </a:xfrm>
          <a:prstGeom prst="rect">
            <a:avLst/>
          </a:prstGeom>
          <a:noFill/>
        </p:spPr>
        <p:txBody>
          <a:bodyPr wrap="none" rtlCol="0">
            <a:spAutoFit/>
          </a:bodyPr>
          <a:lstStyle/>
          <a:p>
            <a:r>
              <a:rPr lang="en-US" sz="1300" dirty="0" smtClean="0">
                <a:solidFill>
                  <a:srgbClr val="000000"/>
                </a:solidFill>
              </a:rPr>
              <a:t>m = 0</a:t>
            </a:r>
            <a:endParaRPr lang="en-US" sz="1300" dirty="0">
              <a:solidFill>
                <a:srgbClr val="000000"/>
              </a:solidFill>
            </a:endParaRPr>
          </a:p>
        </p:txBody>
      </p:sp>
      <p:sp>
        <p:nvSpPr>
          <p:cNvPr id="102" name="TextBox 101"/>
          <p:cNvSpPr txBox="1"/>
          <p:nvPr/>
        </p:nvSpPr>
        <p:spPr>
          <a:xfrm>
            <a:off x="4178334" y="3553651"/>
            <a:ext cx="607859" cy="292388"/>
          </a:xfrm>
          <a:prstGeom prst="rect">
            <a:avLst/>
          </a:prstGeom>
          <a:noFill/>
        </p:spPr>
        <p:txBody>
          <a:bodyPr wrap="none" rtlCol="0">
            <a:spAutoFit/>
          </a:bodyPr>
          <a:lstStyle/>
          <a:p>
            <a:r>
              <a:rPr lang="en-US" sz="1300" dirty="0" smtClean="0">
                <a:solidFill>
                  <a:srgbClr val="000000"/>
                </a:solidFill>
              </a:rPr>
              <a:t>m = 3</a:t>
            </a:r>
            <a:endParaRPr lang="en-US" sz="1300" dirty="0">
              <a:solidFill>
                <a:srgbClr val="000000"/>
              </a:solidFill>
            </a:endParaRPr>
          </a:p>
        </p:txBody>
      </p:sp>
      <p:sp>
        <p:nvSpPr>
          <p:cNvPr id="103" name="TextBox 102"/>
          <p:cNvSpPr txBox="1"/>
          <p:nvPr/>
        </p:nvSpPr>
        <p:spPr>
          <a:xfrm>
            <a:off x="4178334" y="3867249"/>
            <a:ext cx="607859" cy="292388"/>
          </a:xfrm>
          <a:prstGeom prst="rect">
            <a:avLst/>
          </a:prstGeom>
          <a:noFill/>
        </p:spPr>
        <p:txBody>
          <a:bodyPr wrap="none" rtlCol="0">
            <a:spAutoFit/>
          </a:bodyPr>
          <a:lstStyle/>
          <a:p>
            <a:r>
              <a:rPr lang="en-US" sz="1300" dirty="0">
                <a:solidFill>
                  <a:srgbClr val="000000"/>
                </a:solidFill>
              </a:rPr>
              <a:t>m</a:t>
            </a:r>
            <a:r>
              <a:rPr lang="en-US" sz="1300" dirty="0" smtClean="0">
                <a:solidFill>
                  <a:srgbClr val="000000"/>
                </a:solidFill>
              </a:rPr>
              <a:t> = 1</a:t>
            </a:r>
            <a:endParaRPr lang="en-US" sz="1300" dirty="0">
              <a:solidFill>
                <a:srgbClr val="000000"/>
              </a:solidFill>
            </a:endParaRPr>
          </a:p>
        </p:txBody>
      </p:sp>
      <p:sp>
        <p:nvSpPr>
          <p:cNvPr id="104" name="TextBox 103"/>
          <p:cNvSpPr txBox="1"/>
          <p:nvPr/>
        </p:nvSpPr>
        <p:spPr>
          <a:xfrm>
            <a:off x="4178334" y="3703912"/>
            <a:ext cx="607859" cy="292388"/>
          </a:xfrm>
          <a:prstGeom prst="rect">
            <a:avLst/>
          </a:prstGeom>
          <a:noFill/>
        </p:spPr>
        <p:txBody>
          <a:bodyPr wrap="none" rtlCol="0">
            <a:spAutoFit/>
          </a:bodyPr>
          <a:lstStyle/>
          <a:p>
            <a:r>
              <a:rPr lang="en-US" sz="1300" dirty="0">
                <a:solidFill>
                  <a:srgbClr val="000000"/>
                </a:solidFill>
              </a:rPr>
              <a:t>m</a:t>
            </a:r>
            <a:r>
              <a:rPr lang="en-US" sz="1300" dirty="0" smtClean="0">
                <a:solidFill>
                  <a:srgbClr val="000000"/>
                </a:solidFill>
              </a:rPr>
              <a:t> = 2</a:t>
            </a:r>
            <a:endParaRPr lang="en-US" sz="1300" dirty="0">
              <a:solidFill>
                <a:srgbClr val="000000"/>
              </a:solidFill>
            </a:endParaRPr>
          </a:p>
        </p:txBody>
      </p:sp>
      <p:sp>
        <p:nvSpPr>
          <p:cNvPr id="105" name="TextBox 104"/>
          <p:cNvSpPr txBox="1"/>
          <p:nvPr/>
        </p:nvSpPr>
        <p:spPr>
          <a:xfrm>
            <a:off x="4178334" y="3384004"/>
            <a:ext cx="607859" cy="292388"/>
          </a:xfrm>
          <a:prstGeom prst="rect">
            <a:avLst/>
          </a:prstGeom>
          <a:noFill/>
        </p:spPr>
        <p:txBody>
          <a:bodyPr wrap="none" rtlCol="0">
            <a:spAutoFit/>
          </a:bodyPr>
          <a:lstStyle/>
          <a:p>
            <a:r>
              <a:rPr lang="en-US" sz="1300" dirty="0" smtClean="0">
                <a:solidFill>
                  <a:srgbClr val="000000"/>
                </a:solidFill>
              </a:rPr>
              <a:t>m = 4</a:t>
            </a:r>
            <a:endParaRPr lang="en-US" sz="1300" dirty="0">
              <a:solidFill>
                <a:srgbClr val="000000"/>
              </a:solidFill>
            </a:endParaRPr>
          </a:p>
        </p:txBody>
      </p:sp>
      <p:sp>
        <p:nvSpPr>
          <p:cNvPr id="106" name="Rectangle 105"/>
          <p:cNvSpPr/>
          <p:nvPr/>
        </p:nvSpPr>
        <p:spPr>
          <a:xfrm>
            <a:off x="1593176" y="1826601"/>
            <a:ext cx="479618" cy="400110"/>
          </a:xfrm>
          <a:prstGeom prst="rect">
            <a:avLst/>
          </a:prstGeom>
        </p:spPr>
        <p:txBody>
          <a:bodyPr wrap="none">
            <a:spAutoFit/>
          </a:bodyPr>
          <a:lstStyle/>
          <a:p>
            <a:r>
              <a:rPr lang="en-US" dirty="0" smtClean="0">
                <a:solidFill>
                  <a:srgbClr val="000000"/>
                </a:solidFill>
              </a:rPr>
              <a:t>|1</a:t>
            </a:r>
            <a:r>
              <a:rPr lang="en-US" dirty="0" smtClean="0">
                <a:solidFill>
                  <a:srgbClr val="000000"/>
                </a:solidFill>
                <a:sym typeface="Symbol"/>
              </a:rPr>
              <a:t></a:t>
            </a:r>
            <a:endParaRPr lang="en-US" dirty="0">
              <a:solidFill>
                <a:srgbClr val="000000"/>
              </a:solidFill>
            </a:endParaRPr>
          </a:p>
        </p:txBody>
      </p:sp>
      <p:sp>
        <p:nvSpPr>
          <p:cNvPr id="107" name="Rectangle 106"/>
          <p:cNvSpPr/>
          <p:nvPr/>
        </p:nvSpPr>
        <p:spPr>
          <a:xfrm>
            <a:off x="726990" y="3096321"/>
            <a:ext cx="479618" cy="400110"/>
          </a:xfrm>
          <a:prstGeom prst="rect">
            <a:avLst/>
          </a:prstGeom>
        </p:spPr>
        <p:txBody>
          <a:bodyPr wrap="none">
            <a:spAutoFit/>
          </a:bodyPr>
          <a:lstStyle/>
          <a:p>
            <a:r>
              <a:rPr lang="en-US" dirty="0" smtClean="0">
                <a:solidFill>
                  <a:srgbClr val="000000"/>
                </a:solidFill>
              </a:rPr>
              <a:t>|0</a:t>
            </a:r>
            <a:r>
              <a:rPr lang="en-US" dirty="0" smtClean="0">
                <a:solidFill>
                  <a:srgbClr val="000000"/>
                </a:solidFill>
                <a:sym typeface="Symbol"/>
              </a:rPr>
              <a:t></a:t>
            </a:r>
            <a:endParaRPr lang="en-US" dirty="0">
              <a:solidFill>
                <a:srgbClr val="000000"/>
              </a:solidFill>
            </a:endParaRPr>
          </a:p>
        </p:txBody>
      </p:sp>
      <p:cxnSp>
        <p:nvCxnSpPr>
          <p:cNvPr id="112" name="Straight Connector 111"/>
          <p:cNvCxnSpPr/>
          <p:nvPr/>
        </p:nvCxnSpPr>
        <p:spPr>
          <a:xfrm>
            <a:off x="3847582" y="2583163"/>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978590" y="4180158"/>
            <a:ext cx="11213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993025" y="4011689"/>
            <a:ext cx="112134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1831807" y="4594921"/>
            <a:ext cx="2268131" cy="400110"/>
          </a:xfrm>
          <a:prstGeom prst="rect">
            <a:avLst/>
          </a:prstGeom>
        </p:spPr>
        <p:txBody>
          <a:bodyPr wrap="square">
            <a:spAutoFit/>
          </a:bodyPr>
          <a:lstStyle/>
          <a:p>
            <a:r>
              <a:rPr lang="en-US" dirty="0" smtClean="0">
                <a:solidFill>
                  <a:srgbClr val="000000"/>
                </a:solidFill>
              </a:rPr>
              <a:t>(</a:t>
            </a:r>
            <a:r>
              <a:rPr lang="en-US" dirty="0" smtClean="0">
                <a:solidFill>
                  <a:srgbClr val="000000"/>
                </a:solidFill>
                <a:sym typeface="Symbol"/>
              </a:rPr>
              <a:t></a:t>
            </a:r>
            <a:r>
              <a:rPr lang="en-US" dirty="0" smtClean="0">
                <a:solidFill>
                  <a:srgbClr val="000000"/>
                </a:solidFill>
              </a:rPr>
              <a:t>|0</a:t>
            </a:r>
            <a:r>
              <a:rPr lang="en-US" dirty="0" smtClean="0">
                <a:solidFill>
                  <a:srgbClr val="000000"/>
                </a:solidFill>
                <a:sym typeface="Symbol"/>
              </a:rPr>
              <a:t> + </a:t>
            </a:r>
            <a:r>
              <a:rPr lang="en-US" dirty="0" smtClean="0">
                <a:solidFill>
                  <a:srgbClr val="000000"/>
                </a:solidFill>
              </a:rPr>
              <a:t>|1</a:t>
            </a:r>
            <a:r>
              <a:rPr lang="en-US" dirty="0" smtClean="0">
                <a:solidFill>
                  <a:srgbClr val="000000"/>
                </a:solidFill>
                <a:sym typeface="Symbol"/>
              </a:rPr>
              <a:t>) </a:t>
            </a:r>
            <a:r>
              <a:rPr lang="en-US" dirty="0" smtClean="0">
                <a:solidFill>
                  <a:srgbClr val="000000"/>
                </a:solidFill>
              </a:rPr>
              <a:t>|m=0</a:t>
            </a:r>
            <a:r>
              <a:rPr lang="en-US" dirty="0" smtClean="0">
                <a:solidFill>
                  <a:srgbClr val="000000"/>
                </a:solidFill>
                <a:sym typeface="Symbol"/>
              </a:rPr>
              <a:t> </a:t>
            </a:r>
            <a:endParaRPr lang="en-US" dirty="0">
              <a:solidFill>
                <a:srgbClr val="000000"/>
              </a:solidFill>
            </a:endParaRPr>
          </a:p>
        </p:txBody>
      </p:sp>
      <p:sp>
        <p:nvSpPr>
          <p:cNvPr id="3" name="TextBox 2"/>
          <p:cNvSpPr txBox="1"/>
          <p:nvPr/>
        </p:nvSpPr>
        <p:spPr>
          <a:xfrm>
            <a:off x="4027706" y="4594921"/>
            <a:ext cx="2951449" cy="400110"/>
          </a:xfrm>
          <a:prstGeom prst="rect">
            <a:avLst/>
          </a:prstGeom>
          <a:noFill/>
        </p:spPr>
        <p:txBody>
          <a:bodyPr wrap="none" rtlCol="0">
            <a:spAutoFit/>
          </a:bodyPr>
          <a:lstStyle/>
          <a:p>
            <a:r>
              <a:rPr lang="en-US" dirty="0">
                <a:solidFill>
                  <a:srgbClr val="000000"/>
                </a:solidFill>
                <a:sym typeface="Symbol"/>
              </a:rPr>
              <a:t> </a:t>
            </a:r>
            <a:r>
              <a:rPr lang="en-US" dirty="0">
                <a:solidFill>
                  <a:srgbClr val="000000"/>
                </a:solidFill>
              </a:rPr>
              <a:t>|0</a:t>
            </a:r>
            <a:r>
              <a:rPr lang="en-US" dirty="0">
                <a:solidFill>
                  <a:srgbClr val="000000"/>
                </a:solidFill>
                <a:sym typeface="Symbol"/>
              </a:rPr>
              <a:t> </a:t>
            </a:r>
            <a:r>
              <a:rPr lang="en-US" dirty="0" smtClean="0">
                <a:solidFill>
                  <a:srgbClr val="000000"/>
                </a:solidFill>
                <a:sym typeface="Symbol"/>
              </a:rPr>
              <a:t>(</a:t>
            </a:r>
            <a:r>
              <a:rPr lang="en-US" dirty="0" smtClean="0">
                <a:solidFill>
                  <a:srgbClr val="000000"/>
                </a:solidFill>
              </a:rPr>
              <a:t>|</a:t>
            </a:r>
            <a:r>
              <a:rPr lang="en-US" dirty="0">
                <a:solidFill>
                  <a:srgbClr val="000000"/>
                </a:solidFill>
              </a:rPr>
              <a:t>m=0</a:t>
            </a:r>
            <a:r>
              <a:rPr lang="en-US" dirty="0">
                <a:solidFill>
                  <a:srgbClr val="000000"/>
                </a:solidFill>
                <a:sym typeface="Symbol"/>
              </a:rPr>
              <a:t> + </a:t>
            </a:r>
            <a:r>
              <a:rPr lang="en-US" dirty="0" smtClean="0">
                <a:solidFill>
                  <a:srgbClr val="000000"/>
                </a:solidFill>
                <a:sym typeface="Symbol"/>
              </a:rPr>
              <a:t></a:t>
            </a:r>
            <a:r>
              <a:rPr lang="en-US" dirty="0" smtClean="0">
                <a:solidFill>
                  <a:srgbClr val="000000"/>
                </a:solidFill>
              </a:rPr>
              <a:t>|</a:t>
            </a:r>
            <a:r>
              <a:rPr lang="en-US" dirty="0">
                <a:solidFill>
                  <a:srgbClr val="000000"/>
                </a:solidFill>
              </a:rPr>
              <a:t>m=1</a:t>
            </a:r>
            <a:r>
              <a:rPr lang="en-US" dirty="0">
                <a:solidFill>
                  <a:srgbClr val="000000"/>
                </a:solidFill>
                <a:sym typeface="Symbol"/>
              </a:rPr>
              <a:t></a:t>
            </a:r>
            <a:r>
              <a:rPr lang="en-US" dirty="0" smtClean="0">
                <a:solidFill>
                  <a:srgbClr val="000000"/>
                </a:solidFill>
                <a:sym typeface="Symbol"/>
              </a:rPr>
              <a:t>)</a:t>
            </a:r>
            <a:endParaRPr lang="en-US" dirty="0">
              <a:solidFill>
                <a:srgbClr val="000000"/>
              </a:solidFill>
            </a:endParaRPr>
          </a:p>
        </p:txBody>
      </p:sp>
      <p:grpSp>
        <p:nvGrpSpPr>
          <p:cNvPr id="4" name="Group 3"/>
          <p:cNvGrpSpPr/>
          <p:nvPr/>
        </p:nvGrpSpPr>
        <p:grpSpPr>
          <a:xfrm>
            <a:off x="6111494" y="-308828"/>
            <a:ext cx="2339469" cy="2139894"/>
            <a:chOff x="5936364" y="-308828"/>
            <a:chExt cx="2514600" cy="2438400"/>
          </a:xfrm>
        </p:grpSpPr>
        <p:grpSp>
          <p:nvGrpSpPr>
            <p:cNvPr id="120" name="Group 43"/>
            <p:cNvGrpSpPr>
              <a:grpSpLocks/>
            </p:cNvGrpSpPr>
            <p:nvPr/>
          </p:nvGrpSpPr>
          <p:grpSpPr bwMode="auto">
            <a:xfrm>
              <a:off x="6053839" y="399197"/>
              <a:ext cx="2397125" cy="846138"/>
              <a:chOff x="470" y="1231"/>
              <a:chExt cx="2453" cy="840"/>
            </a:xfrm>
          </p:grpSpPr>
          <p:sp>
            <p:nvSpPr>
              <p:cNvPr id="121" name="Oval 44"/>
              <p:cNvSpPr>
                <a:spLocks noChangeArrowheads="1"/>
              </p:cNvSpPr>
              <p:nvPr/>
            </p:nvSpPr>
            <p:spPr bwMode="auto">
              <a:xfrm>
                <a:off x="494" y="1243"/>
                <a:ext cx="101"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22" name="Rectangle 45"/>
              <p:cNvSpPr>
                <a:spLocks noChangeArrowheads="1"/>
              </p:cNvSpPr>
              <p:nvPr/>
            </p:nvSpPr>
            <p:spPr bwMode="auto">
              <a:xfrm>
                <a:off x="541" y="1243"/>
                <a:ext cx="467" cy="25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25" name="Freeform 46"/>
              <p:cNvSpPr>
                <a:spLocks/>
              </p:cNvSpPr>
              <p:nvPr/>
            </p:nvSpPr>
            <p:spPr bwMode="auto">
              <a:xfrm>
                <a:off x="529" y="1231"/>
                <a:ext cx="491" cy="274"/>
              </a:xfrm>
              <a:custGeom>
                <a:avLst/>
                <a:gdLst>
                  <a:gd name="T0" fmla="*/ 12 w 491"/>
                  <a:gd name="T1" fmla="*/ 0 h 274"/>
                  <a:gd name="T2" fmla="*/ 6 w 491"/>
                  <a:gd name="T3" fmla="*/ 0 h 274"/>
                  <a:gd name="T4" fmla="*/ 6 w 491"/>
                  <a:gd name="T5" fmla="*/ 0 h 274"/>
                  <a:gd name="T6" fmla="*/ 6 w 491"/>
                  <a:gd name="T7" fmla="*/ 6 h 274"/>
                  <a:gd name="T8" fmla="*/ 0 w 491"/>
                  <a:gd name="T9" fmla="*/ 6 h 274"/>
                  <a:gd name="T10" fmla="*/ 0 w 491"/>
                  <a:gd name="T11" fmla="*/ 6 h 274"/>
                  <a:gd name="T12" fmla="*/ 0 w 491"/>
                  <a:gd name="T13" fmla="*/ 12 h 274"/>
                  <a:gd name="T14" fmla="*/ 0 w 491"/>
                  <a:gd name="T15" fmla="*/ 262 h 274"/>
                  <a:gd name="T16" fmla="*/ 0 w 491"/>
                  <a:gd name="T17" fmla="*/ 268 h 274"/>
                  <a:gd name="T18" fmla="*/ 0 w 491"/>
                  <a:gd name="T19" fmla="*/ 268 h 274"/>
                  <a:gd name="T20" fmla="*/ 6 w 491"/>
                  <a:gd name="T21" fmla="*/ 268 h 274"/>
                  <a:gd name="T22" fmla="*/ 6 w 491"/>
                  <a:gd name="T23" fmla="*/ 274 h 274"/>
                  <a:gd name="T24" fmla="*/ 6 w 491"/>
                  <a:gd name="T25" fmla="*/ 274 h 274"/>
                  <a:gd name="T26" fmla="*/ 485 w 491"/>
                  <a:gd name="T27" fmla="*/ 274 h 274"/>
                  <a:gd name="T28" fmla="*/ 485 w 491"/>
                  <a:gd name="T29" fmla="*/ 274 h 274"/>
                  <a:gd name="T30" fmla="*/ 491 w 491"/>
                  <a:gd name="T31" fmla="*/ 268 h 274"/>
                  <a:gd name="T32" fmla="*/ 491 w 491"/>
                  <a:gd name="T33" fmla="*/ 268 h 274"/>
                  <a:gd name="T34" fmla="*/ 491 w 491"/>
                  <a:gd name="T35" fmla="*/ 268 h 274"/>
                  <a:gd name="T36" fmla="*/ 491 w 491"/>
                  <a:gd name="T37" fmla="*/ 262 h 274"/>
                  <a:gd name="T38" fmla="*/ 491 w 491"/>
                  <a:gd name="T39" fmla="*/ 12 h 274"/>
                  <a:gd name="T40" fmla="*/ 491 w 491"/>
                  <a:gd name="T41" fmla="*/ 6 h 274"/>
                  <a:gd name="T42" fmla="*/ 491 w 491"/>
                  <a:gd name="T43" fmla="*/ 6 h 274"/>
                  <a:gd name="T44" fmla="*/ 491 w 491"/>
                  <a:gd name="T45" fmla="*/ 6 h 274"/>
                  <a:gd name="T46" fmla="*/ 485 w 491"/>
                  <a:gd name="T47" fmla="*/ 0 h 274"/>
                  <a:gd name="T48" fmla="*/ 485 w 491"/>
                  <a:gd name="T49" fmla="*/ 0 h 274"/>
                  <a:gd name="T50" fmla="*/ 479 w 491"/>
                  <a:gd name="T51" fmla="*/ 0 h 274"/>
                  <a:gd name="T52" fmla="*/ 12 w 491"/>
                  <a:gd name="T53" fmla="*/ 0 h 274"/>
                  <a:gd name="T54" fmla="*/ 12 w 491"/>
                  <a:gd name="T55" fmla="*/ 24 h 274"/>
                  <a:gd name="T56" fmla="*/ 479 w 491"/>
                  <a:gd name="T57" fmla="*/ 24 h 274"/>
                  <a:gd name="T58" fmla="*/ 467 w 491"/>
                  <a:gd name="T59" fmla="*/ 12 h 274"/>
                  <a:gd name="T60" fmla="*/ 467 w 491"/>
                  <a:gd name="T61" fmla="*/ 262 h 274"/>
                  <a:gd name="T62" fmla="*/ 479 w 491"/>
                  <a:gd name="T63" fmla="*/ 250 h 274"/>
                  <a:gd name="T64" fmla="*/ 12 w 491"/>
                  <a:gd name="T65" fmla="*/ 250 h 274"/>
                  <a:gd name="T66" fmla="*/ 24 w 491"/>
                  <a:gd name="T67" fmla="*/ 262 h 274"/>
                  <a:gd name="T68" fmla="*/ 24 w 491"/>
                  <a:gd name="T69" fmla="*/ 12 h 274"/>
                  <a:gd name="T70" fmla="*/ 12 w 491"/>
                  <a:gd name="T71" fmla="*/ 24 h 274"/>
                  <a:gd name="T72" fmla="*/ 12 w 491"/>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1"/>
                  <a:gd name="T112" fmla="*/ 0 h 274"/>
                  <a:gd name="T113" fmla="*/ 491 w 491"/>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1" h="274">
                    <a:moveTo>
                      <a:pt x="12" y="0"/>
                    </a:moveTo>
                    <a:lnTo>
                      <a:pt x="6" y="0"/>
                    </a:lnTo>
                    <a:lnTo>
                      <a:pt x="6" y="6"/>
                    </a:lnTo>
                    <a:lnTo>
                      <a:pt x="0" y="6"/>
                    </a:lnTo>
                    <a:lnTo>
                      <a:pt x="0" y="12"/>
                    </a:lnTo>
                    <a:lnTo>
                      <a:pt x="0" y="262"/>
                    </a:lnTo>
                    <a:lnTo>
                      <a:pt x="0" y="268"/>
                    </a:lnTo>
                    <a:lnTo>
                      <a:pt x="6" y="268"/>
                    </a:lnTo>
                    <a:lnTo>
                      <a:pt x="6" y="274"/>
                    </a:lnTo>
                    <a:lnTo>
                      <a:pt x="485" y="274"/>
                    </a:lnTo>
                    <a:lnTo>
                      <a:pt x="491" y="268"/>
                    </a:lnTo>
                    <a:lnTo>
                      <a:pt x="491" y="262"/>
                    </a:lnTo>
                    <a:lnTo>
                      <a:pt x="491" y="12"/>
                    </a:lnTo>
                    <a:lnTo>
                      <a:pt x="491" y="6"/>
                    </a:lnTo>
                    <a:lnTo>
                      <a:pt x="485" y="0"/>
                    </a:lnTo>
                    <a:lnTo>
                      <a:pt x="479" y="0"/>
                    </a:lnTo>
                    <a:lnTo>
                      <a:pt x="12" y="0"/>
                    </a:lnTo>
                    <a:lnTo>
                      <a:pt x="12" y="24"/>
                    </a:lnTo>
                    <a:lnTo>
                      <a:pt x="479" y="24"/>
                    </a:lnTo>
                    <a:lnTo>
                      <a:pt x="467" y="12"/>
                    </a:lnTo>
                    <a:lnTo>
                      <a:pt x="467" y="262"/>
                    </a:lnTo>
                    <a:lnTo>
                      <a:pt x="479" y="250"/>
                    </a:lnTo>
                    <a:lnTo>
                      <a:pt x="12" y="250"/>
                    </a:lnTo>
                    <a:lnTo>
                      <a:pt x="24" y="262"/>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26" name="Oval 47"/>
              <p:cNvSpPr>
                <a:spLocks noChangeArrowheads="1"/>
              </p:cNvSpPr>
              <p:nvPr/>
            </p:nvSpPr>
            <p:spPr bwMode="auto">
              <a:xfrm>
                <a:off x="517" y="1249"/>
                <a:ext cx="48" cy="238"/>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27" name="Oval 48"/>
              <p:cNvSpPr>
                <a:spLocks noChangeArrowheads="1"/>
              </p:cNvSpPr>
              <p:nvPr/>
            </p:nvSpPr>
            <p:spPr bwMode="auto">
              <a:xfrm>
                <a:off x="960" y="1243"/>
                <a:ext cx="102"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28" name="Oval 49"/>
              <p:cNvSpPr>
                <a:spLocks noChangeArrowheads="1"/>
              </p:cNvSpPr>
              <p:nvPr/>
            </p:nvSpPr>
            <p:spPr bwMode="auto">
              <a:xfrm>
                <a:off x="1038" y="1243"/>
                <a:ext cx="96"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29" name="Rectangle 50"/>
              <p:cNvSpPr>
                <a:spLocks noChangeArrowheads="1"/>
              </p:cNvSpPr>
              <p:nvPr/>
            </p:nvSpPr>
            <p:spPr bwMode="auto">
              <a:xfrm>
                <a:off x="1086" y="1243"/>
                <a:ext cx="1244" cy="250"/>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30" name="Freeform 51"/>
              <p:cNvSpPr>
                <a:spLocks/>
              </p:cNvSpPr>
              <p:nvPr/>
            </p:nvSpPr>
            <p:spPr bwMode="auto">
              <a:xfrm>
                <a:off x="1074" y="1231"/>
                <a:ext cx="1268" cy="274"/>
              </a:xfrm>
              <a:custGeom>
                <a:avLst/>
                <a:gdLst>
                  <a:gd name="T0" fmla="*/ 12 w 1268"/>
                  <a:gd name="T1" fmla="*/ 0 h 274"/>
                  <a:gd name="T2" fmla="*/ 6 w 1268"/>
                  <a:gd name="T3" fmla="*/ 0 h 274"/>
                  <a:gd name="T4" fmla="*/ 6 w 1268"/>
                  <a:gd name="T5" fmla="*/ 0 h 274"/>
                  <a:gd name="T6" fmla="*/ 6 w 1268"/>
                  <a:gd name="T7" fmla="*/ 6 h 274"/>
                  <a:gd name="T8" fmla="*/ 0 w 1268"/>
                  <a:gd name="T9" fmla="*/ 6 h 274"/>
                  <a:gd name="T10" fmla="*/ 0 w 1268"/>
                  <a:gd name="T11" fmla="*/ 6 h 274"/>
                  <a:gd name="T12" fmla="*/ 0 w 1268"/>
                  <a:gd name="T13" fmla="*/ 12 h 274"/>
                  <a:gd name="T14" fmla="*/ 0 w 1268"/>
                  <a:gd name="T15" fmla="*/ 262 h 274"/>
                  <a:gd name="T16" fmla="*/ 0 w 1268"/>
                  <a:gd name="T17" fmla="*/ 268 h 274"/>
                  <a:gd name="T18" fmla="*/ 0 w 1268"/>
                  <a:gd name="T19" fmla="*/ 268 h 274"/>
                  <a:gd name="T20" fmla="*/ 6 w 1268"/>
                  <a:gd name="T21" fmla="*/ 268 h 274"/>
                  <a:gd name="T22" fmla="*/ 6 w 1268"/>
                  <a:gd name="T23" fmla="*/ 274 h 274"/>
                  <a:gd name="T24" fmla="*/ 6 w 1268"/>
                  <a:gd name="T25" fmla="*/ 274 h 274"/>
                  <a:gd name="T26" fmla="*/ 1262 w 1268"/>
                  <a:gd name="T27" fmla="*/ 274 h 274"/>
                  <a:gd name="T28" fmla="*/ 1262 w 1268"/>
                  <a:gd name="T29" fmla="*/ 274 h 274"/>
                  <a:gd name="T30" fmla="*/ 1268 w 1268"/>
                  <a:gd name="T31" fmla="*/ 268 h 274"/>
                  <a:gd name="T32" fmla="*/ 1268 w 1268"/>
                  <a:gd name="T33" fmla="*/ 268 h 274"/>
                  <a:gd name="T34" fmla="*/ 1268 w 1268"/>
                  <a:gd name="T35" fmla="*/ 268 h 274"/>
                  <a:gd name="T36" fmla="*/ 1268 w 1268"/>
                  <a:gd name="T37" fmla="*/ 262 h 274"/>
                  <a:gd name="T38" fmla="*/ 1268 w 1268"/>
                  <a:gd name="T39" fmla="*/ 12 h 274"/>
                  <a:gd name="T40" fmla="*/ 1268 w 1268"/>
                  <a:gd name="T41" fmla="*/ 6 h 274"/>
                  <a:gd name="T42" fmla="*/ 1268 w 1268"/>
                  <a:gd name="T43" fmla="*/ 6 h 274"/>
                  <a:gd name="T44" fmla="*/ 1268 w 1268"/>
                  <a:gd name="T45" fmla="*/ 6 h 274"/>
                  <a:gd name="T46" fmla="*/ 1262 w 1268"/>
                  <a:gd name="T47" fmla="*/ 0 h 274"/>
                  <a:gd name="T48" fmla="*/ 1262 w 1268"/>
                  <a:gd name="T49" fmla="*/ 0 h 274"/>
                  <a:gd name="T50" fmla="*/ 1256 w 1268"/>
                  <a:gd name="T51" fmla="*/ 0 h 274"/>
                  <a:gd name="T52" fmla="*/ 12 w 1268"/>
                  <a:gd name="T53" fmla="*/ 0 h 274"/>
                  <a:gd name="T54" fmla="*/ 12 w 1268"/>
                  <a:gd name="T55" fmla="*/ 24 h 274"/>
                  <a:gd name="T56" fmla="*/ 1256 w 1268"/>
                  <a:gd name="T57" fmla="*/ 24 h 274"/>
                  <a:gd name="T58" fmla="*/ 1244 w 1268"/>
                  <a:gd name="T59" fmla="*/ 12 h 274"/>
                  <a:gd name="T60" fmla="*/ 1244 w 1268"/>
                  <a:gd name="T61" fmla="*/ 262 h 274"/>
                  <a:gd name="T62" fmla="*/ 1256 w 1268"/>
                  <a:gd name="T63" fmla="*/ 250 h 274"/>
                  <a:gd name="T64" fmla="*/ 12 w 1268"/>
                  <a:gd name="T65" fmla="*/ 250 h 274"/>
                  <a:gd name="T66" fmla="*/ 24 w 1268"/>
                  <a:gd name="T67" fmla="*/ 262 h 274"/>
                  <a:gd name="T68" fmla="*/ 24 w 1268"/>
                  <a:gd name="T69" fmla="*/ 12 h 274"/>
                  <a:gd name="T70" fmla="*/ 12 w 1268"/>
                  <a:gd name="T71" fmla="*/ 24 h 274"/>
                  <a:gd name="T72" fmla="*/ 12 w 1268"/>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8"/>
                  <a:gd name="T112" fmla="*/ 0 h 274"/>
                  <a:gd name="T113" fmla="*/ 1268 w 1268"/>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8" h="274">
                    <a:moveTo>
                      <a:pt x="12" y="0"/>
                    </a:moveTo>
                    <a:lnTo>
                      <a:pt x="6" y="0"/>
                    </a:lnTo>
                    <a:lnTo>
                      <a:pt x="6" y="6"/>
                    </a:lnTo>
                    <a:lnTo>
                      <a:pt x="0" y="6"/>
                    </a:lnTo>
                    <a:lnTo>
                      <a:pt x="0" y="12"/>
                    </a:lnTo>
                    <a:lnTo>
                      <a:pt x="0" y="262"/>
                    </a:lnTo>
                    <a:lnTo>
                      <a:pt x="0" y="268"/>
                    </a:lnTo>
                    <a:lnTo>
                      <a:pt x="6" y="268"/>
                    </a:lnTo>
                    <a:lnTo>
                      <a:pt x="6" y="274"/>
                    </a:lnTo>
                    <a:lnTo>
                      <a:pt x="1262" y="274"/>
                    </a:lnTo>
                    <a:lnTo>
                      <a:pt x="1268" y="268"/>
                    </a:lnTo>
                    <a:lnTo>
                      <a:pt x="1268" y="262"/>
                    </a:lnTo>
                    <a:lnTo>
                      <a:pt x="1268" y="12"/>
                    </a:lnTo>
                    <a:lnTo>
                      <a:pt x="1268" y="6"/>
                    </a:lnTo>
                    <a:lnTo>
                      <a:pt x="1262" y="0"/>
                    </a:lnTo>
                    <a:lnTo>
                      <a:pt x="1256" y="0"/>
                    </a:lnTo>
                    <a:lnTo>
                      <a:pt x="12" y="0"/>
                    </a:lnTo>
                    <a:lnTo>
                      <a:pt x="12" y="24"/>
                    </a:lnTo>
                    <a:lnTo>
                      <a:pt x="1256" y="24"/>
                    </a:lnTo>
                    <a:lnTo>
                      <a:pt x="1244" y="12"/>
                    </a:lnTo>
                    <a:lnTo>
                      <a:pt x="1244" y="262"/>
                    </a:lnTo>
                    <a:lnTo>
                      <a:pt x="1256" y="250"/>
                    </a:lnTo>
                    <a:lnTo>
                      <a:pt x="12" y="250"/>
                    </a:lnTo>
                    <a:lnTo>
                      <a:pt x="24" y="262"/>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31" name="Oval 52"/>
              <p:cNvSpPr>
                <a:spLocks noChangeArrowheads="1"/>
              </p:cNvSpPr>
              <p:nvPr/>
            </p:nvSpPr>
            <p:spPr bwMode="auto">
              <a:xfrm>
                <a:off x="1062" y="1249"/>
                <a:ext cx="48" cy="238"/>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32" name="Oval 53"/>
              <p:cNvSpPr>
                <a:spLocks noChangeArrowheads="1"/>
              </p:cNvSpPr>
              <p:nvPr/>
            </p:nvSpPr>
            <p:spPr bwMode="auto">
              <a:xfrm>
                <a:off x="2276" y="1243"/>
                <a:ext cx="102" cy="2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33" name="Oval 54"/>
              <p:cNvSpPr>
                <a:spLocks noChangeArrowheads="1"/>
              </p:cNvSpPr>
              <p:nvPr/>
            </p:nvSpPr>
            <p:spPr bwMode="auto">
              <a:xfrm>
                <a:off x="2354" y="124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34" name="Rectangle 55"/>
              <p:cNvSpPr>
                <a:spLocks noChangeArrowheads="1"/>
              </p:cNvSpPr>
              <p:nvPr/>
            </p:nvSpPr>
            <p:spPr bwMode="auto">
              <a:xfrm>
                <a:off x="2402" y="1249"/>
                <a:ext cx="473" cy="244"/>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35" name="Freeform 56"/>
              <p:cNvSpPr>
                <a:spLocks/>
              </p:cNvSpPr>
              <p:nvPr/>
            </p:nvSpPr>
            <p:spPr bwMode="auto">
              <a:xfrm>
                <a:off x="2390" y="1237"/>
                <a:ext cx="497" cy="268"/>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36" name="Oval 57"/>
              <p:cNvSpPr>
                <a:spLocks noChangeArrowheads="1"/>
              </p:cNvSpPr>
              <p:nvPr/>
            </p:nvSpPr>
            <p:spPr bwMode="auto">
              <a:xfrm>
                <a:off x="2378" y="1255"/>
                <a:ext cx="54" cy="232"/>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37" name="Oval 58"/>
              <p:cNvSpPr>
                <a:spLocks noChangeArrowheads="1"/>
              </p:cNvSpPr>
              <p:nvPr/>
            </p:nvSpPr>
            <p:spPr bwMode="auto">
              <a:xfrm>
                <a:off x="2821" y="124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38" name="Oval 59"/>
              <p:cNvSpPr>
                <a:spLocks noChangeArrowheads="1"/>
              </p:cNvSpPr>
              <p:nvPr/>
            </p:nvSpPr>
            <p:spPr bwMode="auto">
              <a:xfrm>
                <a:off x="470" y="1809"/>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39" name="Rectangle 60"/>
              <p:cNvSpPr>
                <a:spLocks noChangeArrowheads="1"/>
              </p:cNvSpPr>
              <p:nvPr/>
            </p:nvSpPr>
            <p:spPr bwMode="auto">
              <a:xfrm>
                <a:off x="517" y="1809"/>
                <a:ext cx="467" cy="244"/>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40" name="Freeform 61"/>
              <p:cNvSpPr>
                <a:spLocks/>
              </p:cNvSpPr>
              <p:nvPr/>
            </p:nvSpPr>
            <p:spPr bwMode="auto">
              <a:xfrm>
                <a:off x="506" y="1797"/>
                <a:ext cx="490" cy="268"/>
              </a:xfrm>
              <a:custGeom>
                <a:avLst/>
                <a:gdLst>
                  <a:gd name="T0" fmla="*/ 11 w 490"/>
                  <a:gd name="T1" fmla="*/ 0 h 268"/>
                  <a:gd name="T2" fmla="*/ 5 w 490"/>
                  <a:gd name="T3" fmla="*/ 0 h 268"/>
                  <a:gd name="T4" fmla="*/ 5 w 490"/>
                  <a:gd name="T5" fmla="*/ 6 h 268"/>
                  <a:gd name="T6" fmla="*/ 0 w 490"/>
                  <a:gd name="T7" fmla="*/ 6 h 268"/>
                  <a:gd name="T8" fmla="*/ 0 w 490"/>
                  <a:gd name="T9" fmla="*/ 12 h 268"/>
                  <a:gd name="T10" fmla="*/ 0 w 490"/>
                  <a:gd name="T11" fmla="*/ 256 h 268"/>
                  <a:gd name="T12" fmla="*/ 0 w 490"/>
                  <a:gd name="T13" fmla="*/ 262 h 268"/>
                  <a:gd name="T14" fmla="*/ 5 w 490"/>
                  <a:gd name="T15" fmla="*/ 268 h 268"/>
                  <a:gd name="T16" fmla="*/ 5 w 490"/>
                  <a:gd name="T17" fmla="*/ 268 h 268"/>
                  <a:gd name="T18" fmla="*/ 11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1 w 490"/>
                  <a:gd name="T41" fmla="*/ 0 h 268"/>
                  <a:gd name="T42" fmla="*/ 11 w 490"/>
                  <a:gd name="T43" fmla="*/ 24 h 268"/>
                  <a:gd name="T44" fmla="*/ 478 w 490"/>
                  <a:gd name="T45" fmla="*/ 24 h 268"/>
                  <a:gd name="T46" fmla="*/ 466 w 490"/>
                  <a:gd name="T47" fmla="*/ 12 h 268"/>
                  <a:gd name="T48" fmla="*/ 466 w 490"/>
                  <a:gd name="T49" fmla="*/ 256 h 268"/>
                  <a:gd name="T50" fmla="*/ 478 w 490"/>
                  <a:gd name="T51" fmla="*/ 245 h 268"/>
                  <a:gd name="T52" fmla="*/ 11 w 490"/>
                  <a:gd name="T53" fmla="*/ 245 h 268"/>
                  <a:gd name="T54" fmla="*/ 23 w 490"/>
                  <a:gd name="T55" fmla="*/ 256 h 268"/>
                  <a:gd name="T56" fmla="*/ 23 w 490"/>
                  <a:gd name="T57" fmla="*/ 12 h 268"/>
                  <a:gd name="T58" fmla="*/ 11 w 490"/>
                  <a:gd name="T59" fmla="*/ 24 h 268"/>
                  <a:gd name="T60" fmla="*/ 11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1" y="0"/>
                    </a:moveTo>
                    <a:lnTo>
                      <a:pt x="5" y="0"/>
                    </a:lnTo>
                    <a:lnTo>
                      <a:pt x="5" y="6"/>
                    </a:lnTo>
                    <a:lnTo>
                      <a:pt x="0" y="6"/>
                    </a:lnTo>
                    <a:lnTo>
                      <a:pt x="0" y="12"/>
                    </a:lnTo>
                    <a:lnTo>
                      <a:pt x="0" y="256"/>
                    </a:lnTo>
                    <a:lnTo>
                      <a:pt x="0" y="262"/>
                    </a:lnTo>
                    <a:lnTo>
                      <a:pt x="5" y="268"/>
                    </a:lnTo>
                    <a:lnTo>
                      <a:pt x="11" y="268"/>
                    </a:lnTo>
                    <a:lnTo>
                      <a:pt x="478" y="268"/>
                    </a:lnTo>
                    <a:lnTo>
                      <a:pt x="484" y="268"/>
                    </a:lnTo>
                    <a:lnTo>
                      <a:pt x="490" y="268"/>
                    </a:lnTo>
                    <a:lnTo>
                      <a:pt x="490" y="262"/>
                    </a:lnTo>
                    <a:lnTo>
                      <a:pt x="490" y="256"/>
                    </a:lnTo>
                    <a:lnTo>
                      <a:pt x="490" y="12"/>
                    </a:lnTo>
                    <a:lnTo>
                      <a:pt x="490" y="6"/>
                    </a:lnTo>
                    <a:lnTo>
                      <a:pt x="484" y="0"/>
                    </a:lnTo>
                    <a:lnTo>
                      <a:pt x="478" y="0"/>
                    </a:lnTo>
                    <a:lnTo>
                      <a:pt x="11" y="0"/>
                    </a:lnTo>
                    <a:lnTo>
                      <a:pt x="11" y="24"/>
                    </a:lnTo>
                    <a:lnTo>
                      <a:pt x="478" y="24"/>
                    </a:lnTo>
                    <a:lnTo>
                      <a:pt x="466" y="12"/>
                    </a:lnTo>
                    <a:lnTo>
                      <a:pt x="466" y="256"/>
                    </a:lnTo>
                    <a:lnTo>
                      <a:pt x="478" y="245"/>
                    </a:lnTo>
                    <a:lnTo>
                      <a:pt x="11" y="245"/>
                    </a:lnTo>
                    <a:lnTo>
                      <a:pt x="23" y="256"/>
                    </a:lnTo>
                    <a:lnTo>
                      <a:pt x="23" y="12"/>
                    </a:lnTo>
                    <a:lnTo>
                      <a:pt x="11" y="24"/>
                    </a:lnTo>
                    <a:lnTo>
                      <a:pt x="11" y="0"/>
                    </a:lnTo>
                    <a:close/>
                  </a:path>
                </a:pathLst>
              </a:custGeom>
              <a:solidFill>
                <a:srgbClr val="000000"/>
              </a:solidFill>
              <a:ln w="9525">
                <a:noFill/>
                <a:round/>
                <a:headEnd/>
                <a:tailEnd/>
              </a:ln>
            </p:spPr>
            <p:txBody>
              <a:bodyPr/>
              <a:lstStyle/>
              <a:p>
                <a:endParaRPr lang="en-US">
                  <a:solidFill>
                    <a:srgbClr val="000000"/>
                  </a:solidFill>
                </a:endParaRPr>
              </a:p>
            </p:txBody>
          </p:sp>
          <p:sp>
            <p:nvSpPr>
              <p:cNvPr id="141" name="Oval 62"/>
              <p:cNvSpPr>
                <a:spLocks noChangeArrowheads="1"/>
              </p:cNvSpPr>
              <p:nvPr/>
            </p:nvSpPr>
            <p:spPr bwMode="auto">
              <a:xfrm>
                <a:off x="494" y="1815"/>
                <a:ext cx="47" cy="232"/>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42" name="Oval 63"/>
              <p:cNvSpPr>
                <a:spLocks noChangeArrowheads="1"/>
              </p:cNvSpPr>
              <p:nvPr/>
            </p:nvSpPr>
            <p:spPr bwMode="auto">
              <a:xfrm>
                <a:off x="936" y="180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43" name="Oval 64"/>
              <p:cNvSpPr>
                <a:spLocks noChangeArrowheads="1"/>
              </p:cNvSpPr>
              <p:nvPr/>
            </p:nvSpPr>
            <p:spPr bwMode="auto">
              <a:xfrm>
                <a:off x="1008" y="180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44" name="Rectangle 65"/>
              <p:cNvSpPr>
                <a:spLocks noChangeArrowheads="1"/>
              </p:cNvSpPr>
              <p:nvPr/>
            </p:nvSpPr>
            <p:spPr bwMode="auto">
              <a:xfrm>
                <a:off x="1062" y="1809"/>
                <a:ext cx="1244" cy="244"/>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45" name="Freeform 66"/>
              <p:cNvSpPr>
                <a:spLocks/>
              </p:cNvSpPr>
              <p:nvPr/>
            </p:nvSpPr>
            <p:spPr bwMode="auto">
              <a:xfrm>
                <a:off x="1050" y="1797"/>
                <a:ext cx="1268" cy="268"/>
              </a:xfrm>
              <a:custGeom>
                <a:avLst/>
                <a:gdLst>
                  <a:gd name="T0" fmla="*/ 12 w 1268"/>
                  <a:gd name="T1" fmla="*/ 0 h 268"/>
                  <a:gd name="T2" fmla="*/ 6 w 1268"/>
                  <a:gd name="T3" fmla="*/ 0 h 268"/>
                  <a:gd name="T4" fmla="*/ 6 w 1268"/>
                  <a:gd name="T5" fmla="*/ 6 h 268"/>
                  <a:gd name="T6" fmla="*/ 0 w 1268"/>
                  <a:gd name="T7" fmla="*/ 6 h 268"/>
                  <a:gd name="T8" fmla="*/ 0 w 1268"/>
                  <a:gd name="T9" fmla="*/ 12 h 268"/>
                  <a:gd name="T10" fmla="*/ 0 w 1268"/>
                  <a:gd name="T11" fmla="*/ 256 h 268"/>
                  <a:gd name="T12" fmla="*/ 0 w 1268"/>
                  <a:gd name="T13" fmla="*/ 262 h 268"/>
                  <a:gd name="T14" fmla="*/ 6 w 1268"/>
                  <a:gd name="T15" fmla="*/ 268 h 268"/>
                  <a:gd name="T16" fmla="*/ 6 w 1268"/>
                  <a:gd name="T17" fmla="*/ 268 h 268"/>
                  <a:gd name="T18" fmla="*/ 12 w 1268"/>
                  <a:gd name="T19" fmla="*/ 268 h 268"/>
                  <a:gd name="T20" fmla="*/ 1256 w 1268"/>
                  <a:gd name="T21" fmla="*/ 268 h 268"/>
                  <a:gd name="T22" fmla="*/ 1262 w 1268"/>
                  <a:gd name="T23" fmla="*/ 268 h 268"/>
                  <a:gd name="T24" fmla="*/ 1268 w 1268"/>
                  <a:gd name="T25" fmla="*/ 268 h 268"/>
                  <a:gd name="T26" fmla="*/ 1268 w 1268"/>
                  <a:gd name="T27" fmla="*/ 262 h 268"/>
                  <a:gd name="T28" fmla="*/ 1268 w 1268"/>
                  <a:gd name="T29" fmla="*/ 256 h 268"/>
                  <a:gd name="T30" fmla="*/ 1268 w 1268"/>
                  <a:gd name="T31" fmla="*/ 12 h 268"/>
                  <a:gd name="T32" fmla="*/ 1268 w 1268"/>
                  <a:gd name="T33" fmla="*/ 6 h 268"/>
                  <a:gd name="T34" fmla="*/ 1268 w 1268"/>
                  <a:gd name="T35" fmla="*/ 6 h 268"/>
                  <a:gd name="T36" fmla="*/ 1262 w 1268"/>
                  <a:gd name="T37" fmla="*/ 0 h 268"/>
                  <a:gd name="T38" fmla="*/ 1256 w 1268"/>
                  <a:gd name="T39" fmla="*/ 0 h 268"/>
                  <a:gd name="T40" fmla="*/ 12 w 1268"/>
                  <a:gd name="T41" fmla="*/ 0 h 268"/>
                  <a:gd name="T42" fmla="*/ 12 w 1268"/>
                  <a:gd name="T43" fmla="*/ 24 h 268"/>
                  <a:gd name="T44" fmla="*/ 1256 w 1268"/>
                  <a:gd name="T45" fmla="*/ 24 h 268"/>
                  <a:gd name="T46" fmla="*/ 1244 w 1268"/>
                  <a:gd name="T47" fmla="*/ 12 h 268"/>
                  <a:gd name="T48" fmla="*/ 1244 w 1268"/>
                  <a:gd name="T49" fmla="*/ 256 h 268"/>
                  <a:gd name="T50" fmla="*/ 1256 w 1268"/>
                  <a:gd name="T51" fmla="*/ 245 h 268"/>
                  <a:gd name="T52" fmla="*/ 12 w 1268"/>
                  <a:gd name="T53" fmla="*/ 245 h 268"/>
                  <a:gd name="T54" fmla="*/ 24 w 1268"/>
                  <a:gd name="T55" fmla="*/ 256 h 268"/>
                  <a:gd name="T56" fmla="*/ 24 w 1268"/>
                  <a:gd name="T57" fmla="*/ 12 h 268"/>
                  <a:gd name="T58" fmla="*/ 12 w 1268"/>
                  <a:gd name="T59" fmla="*/ 24 h 268"/>
                  <a:gd name="T60" fmla="*/ 12 w 1268"/>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8"/>
                  <a:gd name="T94" fmla="*/ 0 h 268"/>
                  <a:gd name="T95" fmla="*/ 1268 w 1268"/>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8" h="268">
                    <a:moveTo>
                      <a:pt x="12" y="0"/>
                    </a:moveTo>
                    <a:lnTo>
                      <a:pt x="6" y="0"/>
                    </a:lnTo>
                    <a:lnTo>
                      <a:pt x="6" y="6"/>
                    </a:lnTo>
                    <a:lnTo>
                      <a:pt x="0" y="6"/>
                    </a:lnTo>
                    <a:lnTo>
                      <a:pt x="0" y="12"/>
                    </a:lnTo>
                    <a:lnTo>
                      <a:pt x="0" y="256"/>
                    </a:lnTo>
                    <a:lnTo>
                      <a:pt x="0" y="262"/>
                    </a:lnTo>
                    <a:lnTo>
                      <a:pt x="6" y="268"/>
                    </a:lnTo>
                    <a:lnTo>
                      <a:pt x="12" y="268"/>
                    </a:lnTo>
                    <a:lnTo>
                      <a:pt x="1256" y="268"/>
                    </a:lnTo>
                    <a:lnTo>
                      <a:pt x="1262" y="268"/>
                    </a:lnTo>
                    <a:lnTo>
                      <a:pt x="1268" y="268"/>
                    </a:lnTo>
                    <a:lnTo>
                      <a:pt x="1268" y="262"/>
                    </a:lnTo>
                    <a:lnTo>
                      <a:pt x="1268" y="256"/>
                    </a:lnTo>
                    <a:lnTo>
                      <a:pt x="1268" y="12"/>
                    </a:lnTo>
                    <a:lnTo>
                      <a:pt x="1268" y="6"/>
                    </a:lnTo>
                    <a:lnTo>
                      <a:pt x="1262" y="0"/>
                    </a:lnTo>
                    <a:lnTo>
                      <a:pt x="1256" y="0"/>
                    </a:lnTo>
                    <a:lnTo>
                      <a:pt x="12" y="0"/>
                    </a:lnTo>
                    <a:lnTo>
                      <a:pt x="12" y="24"/>
                    </a:lnTo>
                    <a:lnTo>
                      <a:pt x="1256" y="24"/>
                    </a:lnTo>
                    <a:lnTo>
                      <a:pt x="1244" y="12"/>
                    </a:lnTo>
                    <a:lnTo>
                      <a:pt x="1244" y="256"/>
                    </a:lnTo>
                    <a:lnTo>
                      <a:pt x="1256" y="245"/>
                    </a:lnTo>
                    <a:lnTo>
                      <a:pt x="12" y="245"/>
                    </a:lnTo>
                    <a:lnTo>
                      <a:pt x="24" y="256"/>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46" name="Oval 67"/>
              <p:cNvSpPr>
                <a:spLocks noChangeArrowheads="1"/>
              </p:cNvSpPr>
              <p:nvPr/>
            </p:nvSpPr>
            <p:spPr bwMode="auto">
              <a:xfrm>
                <a:off x="1038" y="1815"/>
                <a:ext cx="48" cy="232"/>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47" name="Oval 68"/>
              <p:cNvSpPr>
                <a:spLocks noChangeArrowheads="1"/>
              </p:cNvSpPr>
              <p:nvPr/>
            </p:nvSpPr>
            <p:spPr bwMode="auto">
              <a:xfrm>
                <a:off x="2252" y="1809"/>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48" name="Oval 69"/>
              <p:cNvSpPr>
                <a:spLocks noChangeArrowheads="1"/>
              </p:cNvSpPr>
              <p:nvPr/>
            </p:nvSpPr>
            <p:spPr bwMode="auto">
              <a:xfrm>
                <a:off x="2330" y="1815"/>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49" name="Rectangle 70"/>
              <p:cNvSpPr>
                <a:spLocks noChangeArrowheads="1"/>
              </p:cNvSpPr>
              <p:nvPr/>
            </p:nvSpPr>
            <p:spPr bwMode="auto">
              <a:xfrm>
                <a:off x="2378" y="1815"/>
                <a:ext cx="473" cy="244"/>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50" name="Freeform 71"/>
              <p:cNvSpPr>
                <a:spLocks/>
              </p:cNvSpPr>
              <p:nvPr/>
            </p:nvSpPr>
            <p:spPr bwMode="auto">
              <a:xfrm>
                <a:off x="2366" y="1803"/>
                <a:ext cx="497" cy="268"/>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51" name="Oval 72"/>
              <p:cNvSpPr>
                <a:spLocks noChangeArrowheads="1"/>
              </p:cNvSpPr>
              <p:nvPr/>
            </p:nvSpPr>
            <p:spPr bwMode="auto">
              <a:xfrm>
                <a:off x="2354" y="1815"/>
                <a:ext cx="48" cy="238"/>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53" name="Oval 73"/>
              <p:cNvSpPr>
                <a:spLocks noChangeArrowheads="1"/>
              </p:cNvSpPr>
              <p:nvPr/>
            </p:nvSpPr>
            <p:spPr bwMode="auto">
              <a:xfrm>
                <a:off x="2797" y="1815"/>
                <a:ext cx="102"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54" name="Freeform 74"/>
              <p:cNvSpPr>
                <a:spLocks/>
              </p:cNvSpPr>
              <p:nvPr/>
            </p:nvSpPr>
            <p:spPr bwMode="auto">
              <a:xfrm>
                <a:off x="1110" y="1648"/>
                <a:ext cx="107" cy="107"/>
              </a:xfrm>
              <a:custGeom>
                <a:avLst/>
                <a:gdLst>
                  <a:gd name="T0" fmla="*/ 54 w 107"/>
                  <a:gd name="T1" fmla="*/ 0 h 107"/>
                  <a:gd name="T2" fmla="*/ 42 w 107"/>
                  <a:gd name="T3" fmla="*/ 0 h 107"/>
                  <a:gd name="T4" fmla="*/ 30 w 107"/>
                  <a:gd name="T5" fmla="*/ 6 h 107"/>
                  <a:gd name="T6" fmla="*/ 18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8 w 107"/>
                  <a:gd name="T19" fmla="*/ 90 h 107"/>
                  <a:gd name="T20" fmla="*/ 30 w 107"/>
                  <a:gd name="T21" fmla="*/ 101 h 107"/>
                  <a:gd name="T22" fmla="*/ 42 w 107"/>
                  <a:gd name="T23" fmla="*/ 107 h 107"/>
                  <a:gd name="T24" fmla="*/ 66 w 107"/>
                  <a:gd name="T25" fmla="*/ 107 h 107"/>
                  <a:gd name="T26" fmla="*/ 84 w 107"/>
                  <a:gd name="T27" fmla="*/ 101 h 107"/>
                  <a:gd name="T28" fmla="*/ 90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90 w 107"/>
                  <a:gd name="T41" fmla="*/ 18 h 107"/>
                  <a:gd name="T42" fmla="*/ 84 w 107"/>
                  <a:gd name="T43" fmla="*/ 6 h 107"/>
                  <a:gd name="T44" fmla="*/ 66 w 107"/>
                  <a:gd name="T45" fmla="*/ 0 h 107"/>
                  <a:gd name="T46" fmla="*/ 54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1" y="84"/>
                    </a:lnTo>
                    <a:lnTo>
                      <a:pt x="107" y="66"/>
                    </a:lnTo>
                    <a:lnTo>
                      <a:pt x="107" y="54"/>
                    </a:lnTo>
                    <a:lnTo>
                      <a:pt x="107" y="42"/>
                    </a:lnTo>
                    <a:lnTo>
                      <a:pt x="101" y="24"/>
                    </a:lnTo>
                    <a:lnTo>
                      <a:pt x="90" y="18"/>
                    </a:lnTo>
                    <a:lnTo>
                      <a:pt x="84" y="6"/>
                    </a:lnTo>
                    <a:lnTo>
                      <a:pt x="66" y="0"/>
                    </a:lnTo>
                    <a:lnTo>
                      <a:pt x="54" y="0"/>
                    </a:lnTo>
                    <a:close/>
                  </a:path>
                </a:pathLst>
              </a:custGeom>
              <a:solidFill>
                <a:schemeClr val="accent2"/>
              </a:solidFill>
              <a:ln w="9525">
                <a:noFill/>
                <a:round/>
                <a:headEnd/>
                <a:tailEnd/>
              </a:ln>
            </p:spPr>
            <p:txBody>
              <a:bodyPr/>
              <a:lstStyle/>
              <a:p>
                <a:endParaRPr lang="en-US">
                  <a:solidFill>
                    <a:srgbClr val="000000"/>
                  </a:solidFill>
                </a:endParaRPr>
              </a:p>
            </p:txBody>
          </p:sp>
          <p:sp>
            <p:nvSpPr>
              <p:cNvPr id="155" name="Freeform 75"/>
              <p:cNvSpPr>
                <a:spLocks/>
              </p:cNvSpPr>
              <p:nvPr/>
            </p:nvSpPr>
            <p:spPr bwMode="auto">
              <a:xfrm>
                <a:off x="1325"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w="9525">
                <a:noFill/>
                <a:round/>
                <a:headEnd/>
                <a:tailEnd/>
              </a:ln>
            </p:spPr>
            <p:txBody>
              <a:bodyPr/>
              <a:lstStyle/>
              <a:p>
                <a:endParaRPr lang="en-US">
                  <a:solidFill>
                    <a:srgbClr val="000000"/>
                  </a:solidFill>
                </a:endParaRPr>
              </a:p>
            </p:txBody>
          </p:sp>
          <p:sp>
            <p:nvSpPr>
              <p:cNvPr id="156" name="Freeform 76"/>
              <p:cNvSpPr>
                <a:spLocks/>
              </p:cNvSpPr>
              <p:nvPr/>
            </p:nvSpPr>
            <p:spPr bwMode="auto">
              <a:xfrm>
                <a:off x="1541" y="1648"/>
                <a:ext cx="107" cy="107"/>
              </a:xfrm>
              <a:custGeom>
                <a:avLst/>
                <a:gdLst>
                  <a:gd name="T0" fmla="*/ 53 w 107"/>
                  <a:gd name="T1" fmla="*/ 0 h 107"/>
                  <a:gd name="T2" fmla="*/ 41 w 107"/>
                  <a:gd name="T3" fmla="*/ 0 h 107"/>
                  <a:gd name="T4" fmla="*/ 29 w 107"/>
                  <a:gd name="T5" fmla="*/ 6 h 107"/>
                  <a:gd name="T6" fmla="*/ 17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7 w 107"/>
                  <a:gd name="T19" fmla="*/ 90 h 107"/>
                  <a:gd name="T20" fmla="*/ 29 w 107"/>
                  <a:gd name="T21" fmla="*/ 101 h 107"/>
                  <a:gd name="T22" fmla="*/ 41 w 107"/>
                  <a:gd name="T23" fmla="*/ 107 h 107"/>
                  <a:gd name="T24" fmla="*/ 65 w 107"/>
                  <a:gd name="T25" fmla="*/ 107 h 107"/>
                  <a:gd name="T26" fmla="*/ 83 w 107"/>
                  <a:gd name="T27" fmla="*/ 101 h 107"/>
                  <a:gd name="T28" fmla="*/ 89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89 w 107"/>
                  <a:gd name="T41" fmla="*/ 18 h 107"/>
                  <a:gd name="T42" fmla="*/ 83 w 107"/>
                  <a:gd name="T43" fmla="*/ 6 h 107"/>
                  <a:gd name="T44" fmla="*/ 65 w 107"/>
                  <a:gd name="T45" fmla="*/ 0 h 107"/>
                  <a:gd name="T46" fmla="*/ 53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3" y="0"/>
                    </a:moveTo>
                    <a:lnTo>
                      <a:pt x="41" y="0"/>
                    </a:lnTo>
                    <a:lnTo>
                      <a:pt x="29" y="6"/>
                    </a:lnTo>
                    <a:lnTo>
                      <a:pt x="17" y="18"/>
                    </a:lnTo>
                    <a:lnTo>
                      <a:pt x="6" y="24"/>
                    </a:lnTo>
                    <a:lnTo>
                      <a:pt x="0" y="42"/>
                    </a:lnTo>
                    <a:lnTo>
                      <a:pt x="0" y="54"/>
                    </a:lnTo>
                    <a:lnTo>
                      <a:pt x="0" y="66"/>
                    </a:lnTo>
                    <a:lnTo>
                      <a:pt x="6" y="84"/>
                    </a:lnTo>
                    <a:lnTo>
                      <a:pt x="17" y="90"/>
                    </a:lnTo>
                    <a:lnTo>
                      <a:pt x="29" y="101"/>
                    </a:lnTo>
                    <a:lnTo>
                      <a:pt x="41" y="107"/>
                    </a:lnTo>
                    <a:lnTo>
                      <a:pt x="65" y="107"/>
                    </a:lnTo>
                    <a:lnTo>
                      <a:pt x="83" y="101"/>
                    </a:lnTo>
                    <a:lnTo>
                      <a:pt x="89" y="90"/>
                    </a:lnTo>
                    <a:lnTo>
                      <a:pt x="101" y="84"/>
                    </a:lnTo>
                    <a:lnTo>
                      <a:pt x="107" y="66"/>
                    </a:lnTo>
                    <a:lnTo>
                      <a:pt x="107" y="54"/>
                    </a:lnTo>
                    <a:lnTo>
                      <a:pt x="107" y="42"/>
                    </a:lnTo>
                    <a:lnTo>
                      <a:pt x="101" y="24"/>
                    </a:lnTo>
                    <a:lnTo>
                      <a:pt x="89" y="18"/>
                    </a:lnTo>
                    <a:lnTo>
                      <a:pt x="83" y="6"/>
                    </a:lnTo>
                    <a:lnTo>
                      <a:pt x="65" y="0"/>
                    </a:lnTo>
                    <a:lnTo>
                      <a:pt x="53" y="0"/>
                    </a:lnTo>
                    <a:close/>
                  </a:path>
                </a:pathLst>
              </a:custGeom>
              <a:solidFill>
                <a:schemeClr val="accent2"/>
              </a:solidFill>
              <a:ln w="9525">
                <a:noFill/>
                <a:round/>
                <a:headEnd/>
                <a:tailEnd/>
              </a:ln>
            </p:spPr>
            <p:txBody>
              <a:bodyPr/>
              <a:lstStyle/>
              <a:p>
                <a:endParaRPr lang="en-US">
                  <a:solidFill>
                    <a:srgbClr val="000000"/>
                  </a:solidFill>
                </a:endParaRPr>
              </a:p>
            </p:txBody>
          </p:sp>
          <p:sp>
            <p:nvSpPr>
              <p:cNvPr id="157" name="Freeform 77"/>
              <p:cNvSpPr>
                <a:spLocks/>
              </p:cNvSpPr>
              <p:nvPr/>
            </p:nvSpPr>
            <p:spPr bwMode="auto">
              <a:xfrm>
                <a:off x="1756"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w="9525">
                <a:noFill/>
                <a:round/>
                <a:headEnd/>
                <a:tailEnd/>
              </a:ln>
            </p:spPr>
            <p:txBody>
              <a:bodyPr/>
              <a:lstStyle/>
              <a:p>
                <a:endParaRPr lang="en-US">
                  <a:solidFill>
                    <a:srgbClr val="000000"/>
                  </a:solidFill>
                </a:endParaRPr>
              </a:p>
            </p:txBody>
          </p:sp>
          <p:sp>
            <p:nvSpPr>
              <p:cNvPr id="158" name="Freeform 78"/>
              <p:cNvSpPr>
                <a:spLocks/>
              </p:cNvSpPr>
              <p:nvPr/>
            </p:nvSpPr>
            <p:spPr bwMode="auto">
              <a:xfrm>
                <a:off x="1971"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w="9525">
                <a:noFill/>
                <a:round/>
                <a:headEnd/>
                <a:tailEnd/>
              </a:ln>
            </p:spPr>
            <p:txBody>
              <a:bodyPr/>
              <a:lstStyle/>
              <a:p>
                <a:endParaRPr lang="en-US">
                  <a:solidFill>
                    <a:srgbClr val="000000"/>
                  </a:solidFill>
                </a:endParaRPr>
              </a:p>
            </p:txBody>
          </p:sp>
        </p:grpSp>
        <p:sp>
          <p:nvSpPr>
            <p:cNvPr id="159" name="AutoShape 79"/>
            <p:cNvSpPr>
              <a:spLocks noChangeArrowheads="1"/>
            </p:cNvSpPr>
            <p:nvPr/>
          </p:nvSpPr>
          <p:spPr bwMode="auto">
            <a:xfrm rot="18860846">
              <a:off x="6107814" y="840522"/>
              <a:ext cx="2438400" cy="139700"/>
            </a:xfrm>
            <a:prstGeom prst="homePlate">
              <a:avLst>
                <a:gd name="adj" fmla="val 436364"/>
              </a:avLst>
            </a:prstGeom>
            <a:solidFill>
              <a:srgbClr val="3399FF">
                <a:alpha val="50195"/>
              </a:srgbClr>
            </a:solidFill>
            <a:ln w="9525">
              <a:solidFill>
                <a:schemeClr val="tx1"/>
              </a:solidFill>
              <a:miter lim="800000"/>
              <a:headEnd/>
              <a:tailEnd/>
            </a:ln>
          </p:spPr>
          <p:txBody>
            <a:bodyPr wrap="none" anchor="ctr"/>
            <a:lstStyle/>
            <a:p>
              <a:endParaRPr lang="en-US">
                <a:solidFill>
                  <a:srgbClr val="000000"/>
                </a:solidFill>
              </a:endParaRPr>
            </a:p>
          </p:txBody>
        </p:sp>
        <p:grpSp>
          <p:nvGrpSpPr>
            <p:cNvPr id="160" name="Group 80"/>
            <p:cNvGrpSpPr>
              <a:grpSpLocks/>
            </p:cNvGrpSpPr>
            <p:nvPr/>
          </p:nvGrpSpPr>
          <p:grpSpPr bwMode="auto">
            <a:xfrm>
              <a:off x="5960177" y="500797"/>
              <a:ext cx="2366963" cy="276225"/>
              <a:chOff x="374" y="1332"/>
              <a:chExt cx="2423" cy="274"/>
            </a:xfrm>
          </p:grpSpPr>
          <p:sp>
            <p:nvSpPr>
              <p:cNvPr id="161" name="Oval 81"/>
              <p:cNvSpPr>
                <a:spLocks noChangeArrowheads="1"/>
              </p:cNvSpPr>
              <p:nvPr/>
            </p:nvSpPr>
            <p:spPr bwMode="auto">
              <a:xfrm>
                <a:off x="374" y="1344"/>
                <a:ext cx="96"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62" name="Rectangle 82"/>
              <p:cNvSpPr>
                <a:spLocks noChangeArrowheads="1"/>
              </p:cNvSpPr>
              <p:nvPr/>
            </p:nvSpPr>
            <p:spPr bwMode="auto">
              <a:xfrm>
                <a:off x="422" y="1344"/>
                <a:ext cx="466" cy="244"/>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63" name="Freeform 83"/>
              <p:cNvSpPr>
                <a:spLocks/>
              </p:cNvSpPr>
              <p:nvPr/>
            </p:nvSpPr>
            <p:spPr bwMode="auto">
              <a:xfrm>
                <a:off x="410" y="1332"/>
                <a:ext cx="490" cy="268"/>
              </a:xfrm>
              <a:custGeom>
                <a:avLst/>
                <a:gdLst>
                  <a:gd name="T0" fmla="*/ 12 w 490"/>
                  <a:gd name="T1" fmla="*/ 0 h 268"/>
                  <a:gd name="T2" fmla="*/ 6 w 490"/>
                  <a:gd name="T3" fmla="*/ 0 h 268"/>
                  <a:gd name="T4" fmla="*/ 6 w 490"/>
                  <a:gd name="T5" fmla="*/ 6 h 268"/>
                  <a:gd name="T6" fmla="*/ 0 w 490"/>
                  <a:gd name="T7" fmla="*/ 6 h 268"/>
                  <a:gd name="T8" fmla="*/ 0 w 490"/>
                  <a:gd name="T9" fmla="*/ 12 h 268"/>
                  <a:gd name="T10" fmla="*/ 0 w 490"/>
                  <a:gd name="T11" fmla="*/ 256 h 268"/>
                  <a:gd name="T12" fmla="*/ 0 w 490"/>
                  <a:gd name="T13" fmla="*/ 262 h 268"/>
                  <a:gd name="T14" fmla="*/ 6 w 490"/>
                  <a:gd name="T15" fmla="*/ 268 h 268"/>
                  <a:gd name="T16" fmla="*/ 6 w 490"/>
                  <a:gd name="T17" fmla="*/ 268 h 268"/>
                  <a:gd name="T18" fmla="*/ 12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2 w 490"/>
                  <a:gd name="T41" fmla="*/ 0 h 268"/>
                  <a:gd name="T42" fmla="*/ 12 w 490"/>
                  <a:gd name="T43" fmla="*/ 24 h 268"/>
                  <a:gd name="T44" fmla="*/ 478 w 490"/>
                  <a:gd name="T45" fmla="*/ 24 h 268"/>
                  <a:gd name="T46" fmla="*/ 466 w 490"/>
                  <a:gd name="T47" fmla="*/ 12 h 268"/>
                  <a:gd name="T48" fmla="*/ 466 w 490"/>
                  <a:gd name="T49" fmla="*/ 256 h 268"/>
                  <a:gd name="T50" fmla="*/ 478 w 490"/>
                  <a:gd name="T51" fmla="*/ 245 h 268"/>
                  <a:gd name="T52" fmla="*/ 12 w 490"/>
                  <a:gd name="T53" fmla="*/ 245 h 268"/>
                  <a:gd name="T54" fmla="*/ 24 w 490"/>
                  <a:gd name="T55" fmla="*/ 256 h 268"/>
                  <a:gd name="T56" fmla="*/ 24 w 490"/>
                  <a:gd name="T57" fmla="*/ 12 h 268"/>
                  <a:gd name="T58" fmla="*/ 12 w 490"/>
                  <a:gd name="T59" fmla="*/ 24 h 268"/>
                  <a:gd name="T60" fmla="*/ 12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2" y="0"/>
                    </a:moveTo>
                    <a:lnTo>
                      <a:pt x="6" y="0"/>
                    </a:lnTo>
                    <a:lnTo>
                      <a:pt x="6" y="6"/>
                    </a:lnTo>
                    <a:lnTo>
                      <a:pt x="0" y="6"/>
                    </a:lnTo>
                    <a:lnTo>
                      <a:pt x="0" y="12"/>
                    </a:lnTo>
                    <a:lnTo>
                      <a:pt x="0" y="256"/>
                    </a:lnTo>
                    <a:lnTo>
                      <a:pt x="0" y="262"/>
                    </a:lnTo>
                    <a:lnTo>
                      <a:pt x="6" y="268"/>
                    </a:lnTo>
                    <a:lnTo>
                      <a:pt x="12" y="268"/>
                    </a:lnTo>
                    <a:lnTo>
                      <a:pt x="478" y="268"/>
                    </a:lnTo>
                    <a:lnTo>
                      <a:pt x="484" y="268"/>
                    </a:lnTo>
                    <a:lnTo>
                      <a:pt x="490" y="268"/>
                    </a:lnTo>
                    <a:lnTo>
                      <a:pt x="490" y="262"/>
                    </a:lnTo>
                    <a:lnTo>
                      <a:pt x="490" y="256"/>
                    </a:lnTo>
                    <a:lnTo>
                      <a:pt x="490" y="12"/>
                    </a:lnTo>
                    <a:lnTo>
                      <a:pt x="490" y="6"/>
                    </a:lnTo>
                    <a:lnTo>
                      <a:pt x="484" y="0"/>
                    </a:lnTo>
                    <a:lnTo>
                      <a:pt x="478" y="0"/>
                    </a:lnTo>
                    <a:lnTo>
                      <a:pt x="12" y="0"/>
                    </a:lnTo>
                    <a:lnTo>
                      <a:pt x="12" y="24"/>
                    </a:lnTo>
                    <a:lnTo>
                      <a:pt x="478" y="24"/>
                    </a:lnTo>
                    <a:lnTo>
                      <a:pt x="466" y="12"/>
                    </a:lnTo>
                    <a:lnTo>
                      <a:pt x="466" y="256"/>
                    </a:lnTo>
                    <a:lnTo>
                      <a:pt x="478" y="245"/>
                    </a:lnTo>
                    <a:lnTo>
                      <a:pt x="12" y="245"/>
                    </a:lnTo>
                    <a:lnTo>
                      <a:pt x="24" y="256"/>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64" name="Oval 84"/>
              <p:cNvSpPr>
                <a:spLocks noChangeArrowheads="1"/>
              </p:cNvSpPr>
              <p:nvPr/>
            </p:nvSpPr>
            <p:spPr bwMode="auto">
              <a:xfrm>
                <a:off x="398" y="1350"/>
                <a:ext cx="48" cy="233"/>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65" name="Oval 85"/>
              <p:cNvSpPr>
                <a:spLocks noChangeArrowheads="1"/>
              </p:cNvSpPr>
              <p:nvPr/>
            </p:nvSpPr>
            <p:spPr bwMode="auto">
              <a:xfrm>
                <a:off x="841" y="1344"/>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66" name="Oval 86"/>
              <p:cNvSpPr>
                <a:spLocks noChangeArrowheads="1"/>
              </p:cNvSpPr>
              <p:nvPr/>
            </p:nvSpPr>
            <p:spPr bwMode="auto">
              <a:xfrm>
                <a:off x="912" y="1344"/>
                <a:ext cx="96"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67" name="Rectangle 87"/>
              <p:cNvSpPr>
                <a:spLocks noChangeArrowheads="1"/>
              </p:cNvSpPr>
              <p:nvPr/>
            </p:nvSpPr>
            <p:spPr bwMode="auto">
              <a:xfrm>
                <a:off x="960" y="1344"/>
                <a:ext cx="1245" cy="244"/>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68" name="Freeform 88"/>
              <p:cNvSpPr>
                <a:spLocks/>
              </p:cNvSpPr>
              <p:nvPr/>
            </p:nvSpPr>
            <p:spPr bwMode="auto">
              <a:xfrm>
                <a:off x="948" y="1332"/>
                <a:ext cx="1269" cy="268"/>
              </a:xfrm>
              <a:custGeom>
                <a:avLst/>
                <a:gdLst>
                  <a:gd name="T0" fmla="*/ 12 w 1269"/>
                  <a:gd name="T1" fmla="*/ 0 h 268"/>
                  <a:gd name="T2" fmla="*/ 6 w 1269"/>
                  <a:gd name="T3" fmla="*/ 0 h 268"/>
                  <a:gd name="T4" fmla="*/ 6 w 1269"/>
                  <a:gd name="T5" fmla="*/ 6 h 268"/>
                  <a:gd name="T6" fmla="*/ 0 w 1269"/>
                  <a:gd name="T7" fmla="*/ 6 h 268"/>
                  <a:gd name="T8" fmla="*/ 0 w 1269"/>
                  <a:gd name="T9" fmla="*/ 12 h 268"/>
                  <a:gd name="T10" fmla="*/ 0 w 1269"/>
                  <a:gd name="T11" fmla="*/ 256 h 268"/>
                  <a:gd name="T12" fmla="*/ 0 w 1269"/>
                  <a:gd name="T13" fmla="*/ 262 h 268"/>
                  <a:gd name="T14" fmla="*/ 6 w 1269"/>
                  <a:gd name="T15" fmla="*/ 268 h 268"/>
                  <a:gd name="T16" fmla="*/ 6 w 1269"/>
                  <a:gd name="T17" fmla="*/ 268 h 268"/>
                  <a:gd name="T18" fmla="*/ 12 w 1269"/>
                  <a:gd name="T19" fmla="*/ 268 h 268"/>
                  <a:gd name="T20" fmla="*/ 1257 w 1269"/>
                  <a:gd name="T21" fmla="*/ 268 h 268"/>
                  <a:gd name="T22" fmla="*/ 1263 w 1269"/>
                  <a:gd name="T23" fmla="*/ 268 h 268"/>
                  <a:gd name="T24" fmla="*/ 1269 w 1269"/>
                  <a:gd name="T25" fmla="*/ 268 h 268"/>
                  <a:gd name="T26" fmla="*/ 1269 w 1269"/>
                  <a:gd name="T27" fmla="*/ 262 h 268"/>
                  <a:gd name="T28" fmla="*/ 1269 w 1269"/>
                  <a:gd name="T29" fmla="*/ 256 h 268"/>
                  <a:gd name="T30" fmla="*/ 1269 w 1269"/>
                  <a:gd name="T31" fmla="*/ 12 h 268"/>
                  <a:gd name="T32" fmla="*/ 1269 w 1269"/>
                  <a:gd name="T33" fmla="*/ 6 h 268"/>
                  <a:gd name="T34" fmla="*/ 1269 w 1269"/>
                  <a:gd name="T35" fmla="*/ 6 h 268"/>
                  <a:gd name="T36" fmla="*/ 1263 w 1269"/>
                  <a:gd name="T37" fmla="*/ 0 h 268"/>
                  <a:gd name="T38" fmla="*/ 1257 w 1269"/>
                  <a:gd name="T39" fmla="*/ 0 h 268"/>
                  <a:gd name="T40" fmla="*/ 12 w 1269"/>
                  <a:gd name="T41" fmla="*/ 0 h 268"/>
                  <a:gd name="T42" fmla="*/ 12 w 1269"/>
                  <a:gd name="T43" fmla="*/ 24 h 268"/>
                  <a:gd name="T44" fmla="*/ 1257 w 1269"/>
                  <a:gd name="T45" fmla="*/ 24 h 268"/>
                  <a:gd name="T46" fmla="*/ 1245 w 1269"/>
                  <a:gd name="T47" fmla="*/ 12 h 268"/>
                  <a:gd name="T48" fmla="*/ 1245 w 1269"/>
                  <a:gd name="T49" fmla="*/ 256 h 268"/>
                  <a:gd name="T50" fmla="*/ 1257 w 1269"/>
                  <a:gd name="T51" fmla="*/ 245 h 268"/>
                  <a:gd name="T52" fmla="*/ 12 w 1269"/>
                  <a:gd name="T53" fmla="*/ 245 h 268"/>
                  <a:gd name="T54" fmla="*/ 24 w 1269"/>
                  <a:gd name="T55" fmla="*/ 256 h 268"/>
                  <a:gd name="T56" fmla="*/ 24 w 1269"/>
                  <a:gd name="T57" fmla="*/ 12 h 268"/>
                  <a:gd name="T58" fmla="*/ 12 w 1269"/>
                  <a:gd name="T59" fmla="*/ 24 h 268"/>
                  <a:gd name="T60" fmla="*/ 12 w 1269"/>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8"/>
                  <a:gd name="T95" fmla="*/ 1269 w 1269"/>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8">
                    <a:moveTo>
                      <a:pt x="12" y="0"/>
                    </a:moveTo>
                    <a:lnTo>
                      <a:pt x="6" y="0"/>
                    </a:lnTo>
                    <a:lnTo>
                      <a:pt x="6" y="6"/>
                    </a:lnTo>
                    <a:lnTo>
                      <a:pt x="0" y="6"/>
                    </a:lnTo>
                    <a:lnTo>
                      <a:pt x="0" y="12"/>
                    </a:lnTo>
                    <a:lnTo>
                      <a:pt x="0" y="256"/>
                    </a:lnTo>
                    <a:lnTo>
                      <a:pt x="0" y="262"/>
                    </a:lnTo>
                    <a:lnTo>
                      <a:pt x="6" y="268"/>
                    </a:lnTo>
                    <a:lnTo>
                      <a:pt x="12" y="268"/>
                    </a:lnTo>
                    <a:lnTo>
                      <a:pt x="1257" y="268"/>
                    </a:lnTo>
                    <a:lnTo>
                      <a:pt x="1263" y="268"/>
                    </a:lnTo>
                    <a:lnTo>
                      <a:pt x="1269" y="268"/>
                    </a:lnTo>
                    <a:lnTo>
                      <a:pt x="1269" y="262"/>
                    </a:lnTo>
                    <a:lnTo>
                      <a:pt x="1269" y="256"/>
                    </a:lnTo>
                    <a:lnTo>
                      <a:pt x="1269" y="12"/>
                    </a:lnTo>
                    <a:lnTo>
                      <a:pt x="1269" y="6"/>
                    </a:lnTo>
                    <a:lnTo>
                      <a:pt x="1263" y="0"/>
                    </a:lnTo>
                    <a:lnTo>
                      <a:pt x="1257" y="0"/>
                    </a:lnTo>
                    <a:lnTo>
                      <a:pt x="12" y="0"/>
                    </a:lnTo>
                    <a:lnTo>
                      <a:pt x="12" y="24"/>
                    </a:lnTo>
                    <a:lnTo>
                      <a:pt x="1257" y="24"/>
                    </a:lnTo>
                    <a:lnTo>
                      <a:pt x="1245" y="12"/>
                    </a:lnTo>
                    <a:lnTo>
                      <a:pt x="1245" y="256"/>
                    </a:lnTo>
                    <a:lnTo>
                      <a:pt x="1257" y="245"/>
                    </a:lnTo>
                    <a:lnTo>
                      <a:pt x="12" y="245"/>
                    </a:lnTo>
                    <a:lnTo>
                      <a:pt x="24" y="256"/>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69" name="Oval 89"/>
              <p:cNvSpPr>
                <a:spLocks noChangeArrowheads="1"/>
              </p:cNvSpPr>
              <p:nvPr/>
            </p:nvSpPr>
            <p:spPr bwMode="auto">
              <a:xfrm>
                <a:off x="936" y="1350"/>
                <a:ext cx="48" cy="233"/>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70" name="Oval 90"/>
              <p:cNvSpPr>
                <a:spLocks noChangeArrowheads="1"/>
              </p:cNvSpPr>
              <p:nvPr/>
            </p:nvSpPr>
            <p:spPr bwMode="auto">
              <a:xfrm>
                <a:off x="2157" y="1344"/>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71" name="Oval 91"/>
              <p:cNvSpPr>
                <a:spLocks noChangeArrowheads="1"/>
              </p:cNvSpPr>
              <p:nvPr/>
            </p:nvSpPr>
            <p:spPr bwMode="auto">
              <a:xfrm>
                <a:off x="2235" y="1350"/>
                <a:ext cx="95"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72" name="Rectangle 92"/>
              <p:cNvSpPr>
                <a:spLocks noChangeArrowheads="1"/>
              </p:cNvSpPr>
              <p:nvPr/>
            </p:nvSpPr>
            <p:spPr bwMode="auto">
              <a:xfrm>
                <a:off x="2282" y="1350"/>
                <a:ext cx="467" cy="244"/>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73" name="Freeform 93"/>
              <p:cNvSpPr>
                <a:spLocks/>
              </p:cNvSpPr>
              <p:nvPr/>
            </p:nvSpPr>
            <p:spPr bwMode="auto">
              <a:xfrm>
                <a:off x="2270" y="1338"/>
                <a:ext cx="491" cy="268"/>
              </a:xfrm>
              <a:custGeom>
                <a:avLst/>
                <a:gdLst>
                  <a:gd name="T0" fmla="*/ 12 w 491"/>
                  <a:gd name="T1" fmla="*/ 0 h 268"/>
                  <a:gd name="T2" fmla="*/ 6 w 491"/>
                  <a:gd name="T3" fmla="*/ 0 h 268"/>
                  <a:gd name="T4" fmla="*/ 6 w 491"/>
                  <a:gd name="T5" fmla="*/ 6 h 268"/>
                  <a:gd name="T6" fmla="*/ 0 w 491"/>
                  <a:gd name="T7" fmla="*/ 6 h 268"/>
                  <a:gd name="T8" fmla="*/ 0 w 491"/>
                  <a:gd name="T9" fmla="*/ 12 h 268"/>
                  <a:gd name="T10" fmla="*/ 0 w 491"/>
                  <a:gd name="T11" fmla="*/ 256 h 268"/>
                  <a:gd name="T12" fmla="*/ 0 w 491"/>
                  <a:gd name="T13" fmla="*/ 262 h 268"/>
                  <a:gd name="T14" fmla="*/ 6 w 491"/>
                  <a:gd name="T15" fmla="*/ 268 h 268"/>
                  <a:gd name="T16" fmla="*/ 6 w 491"/>
                  <a:gd name="T17" fmla="*/ 268 h 268"/>
                  <a:gd name="T18" fmla="*/ 12 w 491"/>
                  <a:gd name="T19" fmla="*/ 268 h 268"/>
                  <a:gd name="T20" fmla="*/ 479 w 491"/>
                  <a:gd name="T21" fmla="*/ 268 h 268"/>
                  <a:gd name="T22" fmla="*/ 485 w 491"/>
                  <a:gd name="T23" fmla="*/ 268 h 268"/>
                  <a:gd name="T24" fmla="*/ 491 w 491"/>
                  <a:gd name="T25" fmla="*/ 268 h 268"/>
                  <a:gd name="T26" fmla="*/ 491 w 491"/>
                  <a:gd name="T27" fmla="*/ 262 h 268"/>
                  <a:gd name="T28" fmla="*/ 491 w 491"/>
                  <a:gd name="T29" fmla="*/ 256 h 268"/>
                  <a:gd name="T30" fmla="*/ 491 w 491"/>
                  <a:gd name="T31" fmla="*/ 12 h 268"/>
                  <a:gd name="T32" fmla="*/ 491 w 491"/>
                  <a:gd name="T33" fmla="*/ 6 h 268"/>
                  <a:gd name="T34" fmla="*/ 491 w 491"/>
                  <a:gd name="T35" fmla="*/ 6 h 268"/>
                  <a:gd name="T36" fmla="*/ 485 w 491"/>
                  <a:gd name="T37" fmla="*/ 0 h 268"/>
                  <a:gd name="T38" fmla="*/ 479 w 491"/>
                  <a:gd name="T39" fmla="*/ 0 h 268"/>
                  <a:gd name="T40" fmla="*/ 12 w 491"/>
                  <a:gd name="T41" fmla="*/ 0 h 268"/>
                  <a:gd name="T42" fmla="*/ 12 w 491"/>
                  <a:gd name="T43" fmla="*/ 24 h 268"/>
                  <a:gd name="T44" fmla="*/ 479 w 491"/>
                  <a:gd name="T45" fmla="*/ 24 h 268"/>
                  <a:gd name="T46" fmla="*/ 467 w 491"/>
                  <a:gd name="T47" fmla="*/ 12 h 268"/>
                  <a:gd name="T48" fmla="*/ 467 w 491"/>
                  <a:gd name="T49" fmla="*/ 256 h 268"/>
                  <a:gd name="T50" fmla="*/ 479 w 491"/>
                  <a:gd name="T51" fmla="*/ 245 h 268"/>
                  <a:gd name="T52" fmla="*/ 12 w 491"/>
                  <a:gd name="T53" fmla="*/ 245 h 268"/>
                  <a:gd name="T54" fmla="*/ 24 w 491"/>
                  <a:gd name="T55" fmla="*/ 256 h 268"/>
                  <a:gd name="T56" fmla="*/ 24 w 491"/>
                  <a:gd name="T57" fmla="*/ 12 h 268"/>
                  <a:gd name="T58" fmla="*/ 12 w 491"/>
                  <a:gd name="T59" fmla="*/ 24 h 268"/>
                  <a:gd name="T60" fmla="*/ 12 w 491"/>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8"/>
                  <a:gd name="T95" fmla="*/ 491 w 491"/>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8">
                    <a:moveTo>
                      <a:pt x="12" y="0"/>
                    </a:moveTo>
                    <a:lnTo>
                      <a:pt x="6" y="0"/>
                    </a:lnTo>
                    <a:lnTo>
                      <a:pt x="6" y="6"/>
                    </a:lnTo>
                    <a:lnTo>
                      <a:pt x="0" y="6"/>
                    </a:lnTo>
                    <a:lnTo>
                      <a:pt x="0" y="12"/>
                    </a:lnTo>
                    <a:lnTo>
                      <a:pt x="0" y="256"/>
                    </a:lnTo>
                    <a:lnTo>
                      <a:pt x="0" y="262"/>
                    </a:lnTo>
                    <a:lnTo>
                      <a:pt x="6" y="268"/>
                    </a:lnTo>
                    <a:lnTo>
                      <a:pt x="12" y="268"/>
                    </a:lnTo>
                    <a:lnTo>
                      <a:pt x="479" y="268"/>
                    </a:lnTo>
                    <a:lnTo>
                      <a:pt x="485" y="268"/>
                    </a:lnTo>
                    <a:lnTo>
                      <a:pt x="491" y="268"/>
                    </a:lnTo>
                    <a:lnTo>
                      <a:pt x="491" y="262"/>
                    </a:lnTo>
                    <a:lnTo>
                      <a:pt x="491" y="256"/>
                    </a:lnTo>
                    <a:lnTo>
                      <a:pt x="491" y="12"/>
                    </a:lnTo>
                    <a:lnTo>
                      <a:pt x="491" y="6"/>
                    </a:lnTo>
                    <a:lnTo>
                      <a:pt x="485" y="0"/>
                    </a:lnTo>
                    <a:lnTo>
                      <a:pt x="479" y="0"/>
                    </a:lnTo>
                    <a:lnTo>
                      <a:pt x="12" y="0"/>
                    </a:lnTo>
                    <a:lnTo>
                      <a:pt x="12" y="24"/>
                    </a:lnTo>
                    <a:lnTo>
                      <a:pt x="479" y="24"/>
                    </a:lnTo>
                    <a:lnTo>
                      <a:pt x="467" y="12"/>
                    </a:lnTo>
                    <a:lnTo>
                      <a:pt x="467" y="256"/>
                    </a:lnTo>
                    <a:lnTo>
                      <a:pt x="479" y="245"/>
                    </a:lnTo>
                    <a:lnTo>
                      <a:pt x="12" y="245"/>
                    </a:lnTo>
                    <a:lnTo>
                      <a:pt x="24" y="256"/>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74" name="Oval 94"/>
              <p:cNvSpPr>
                <a:spLocks noChangeArrowheads="1"/>
              </p:cNvSpPr>
              <p:nvPr/>
            </p:nvSpPr>
            <p:spPr bwMode="auto">
              <a:xfrm>
                <a:off x="2258" y="1356"/>
                <a:ext cx="48" cy="227"/>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75" name="Oval 95"/>
              <p:cNvSpPr>
                <a:spLocks noChangeArrowheads="1"/>
              </p:cNvSpPr>
              <p:nvPr/>
            </p:nvSpPr>
            <p:spPr bwMode="auto">
              <a:xfrm>
                <a:off x="2701" y="1350"/>
                <a:ext cx="96" cy="244"/>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grpSp>
        <p:grpSp>
          <p:nvGrpSpPr>
            <p:cNvPr id="176" name="Group 96"/>
            <p:cNvGrpSpPr>
              <a:grpSpLocks/>
            </p:cNvGrpSpPr>
            <p:nvPr/>
          </p:nvGrpSpPr>
          <p:grpSpPr bwMode="auto">
            <a:xfrm>
              <a:off x="5936364" y="1064360"/>
              <a:ext cx="2368550" cy="276225"/>
              <a:chOff x="350" y="1892"/>
              <a:chExt cx="2423" cy="275"/>
            </a:xfrm>
          </p:grpSpPr>
          <p:sp>
            <p:nvSpPr>
              <p:cNvPr id="177" name="Oval 97"/>
              <p:cNvSpPr>
                <a:spLocks noChangeArrowheads="1"/>
              </p:cNvSpPr>
              <p:nvPr/>
            </p:nvSpPr>
            <p:spPr bwMode="auto">
              <a:xfrm>
                <a:off x="350" y="1904"/>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78" name="Rectangle 98"/>
              <p:cNvSpPr>
                <a:spLocks noChangeArrowheads="1"/>
              </p:cNvSpPr>
              <p:nvPr/>
            </p:nvSpPr>
            <p:spPr bwMode="auto">
              <a:xfrm>
                <a:off x="398" y="1904"/>
                <a:ext cx="466" cy="245"/>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79" name="Freeform 99"/>
              <p:cNvSpPr>
                <a:spLocks/>
              </p:cNvSpPr>
              <p:nvPr/>
            </p:nvSpPr>
            <p:spPr bwMode="auto">
              <a:xfrm>
                <a:off x="386" y="1892"/>
                <a:ext cx="490" cy="269"/>
              </a:xfrm>
              <a:custGeom>
                <a:avLst/>
                <a:gdLst>
                  <a:gd name="T0" fmla="*/ 12 w 490"/>
                  <a:gd name="T1" fmla="*/ 0 h 269"/>
                  <a:gd name="T2" fmla="*/ 6 w 490"/>
                  <a:gd name="T3" fmla="*/ 0 h 269"/>
                  <a:gd name="T4" fmla="*/ 6 w 490"/>
                  <a:gd name="T5" fmla="*/ 6 h 269"/>
                  <a:gd name="T6" fmla="*/ 0 w 490"/>
                  <a:gd name="T7" fmla="*/ 6 h 269"/>
                  <a:gd name="T8" fmla="*/ 0 w 490"/>
                  <a:gd name="T9" fmla="*/ 12 h 269"/>
                  <a:gd name="T10" fmla="*/ 0 w 490"/>
                  <a:gd name="T11" fmla="*/ 257 h 269"/>
                  <a:gd name="T12" fmla="*/ 0 w 490"/>
                  <a:gd name="T13" fmla="*/ 263 h 269"/>
                  <a:gd name="T14" fmla="*/ 6 w 490"/>
                  <a:gd name="T15" fmla="*/ 269 h 269"/>
                  <a:gd name="T16" fmla="*/ 6 w 490"/>
                  <a:gd name="T17" fmla="*/ 269 h 269"/>
                  <a:gd name="T18" fmla="*/ 12 w 490"/>
                  <a:gd name="T19" fmla="*/ 269 h 269"/>
                  <a:gd name="T20" fmla="*/ 478 w 490"/>
                  <a:gd name="T21" fmla="*/ 269 h 269"/>
                  <a:gd name="T22" fmla="*/ 484 w 490"/>
                  <a:gd name="T23" fmla="*/ 269 h 269"/>
                  <a:gd name="T24" fmla="*/ 490 w 490"/>
                  <a:gd name="T25" fmla="*/ 269 h 269"/>
                  <a:gd name="T26" fmla="*/ 490 w 490"/>
                  <a:gd name="T27" fmla="*/ 263 h 269"/>
                  <a:gd name="T28" fmla="*/ 490 w 490"/>
                  <a:gd name="T29" fmla="*/ 257 h 269"/>
                  <a:gd name="T30" fmla="*/ 490 w 490"/>
                  <a:gd name="T31" fmla="*/ 12 h 269"/>
                  <a:gd name="T32" fmla="*/ 490 w 490"/>
                  <a:gd name="T33" fmla="*/ 6 h 269"/>
                  <a:gd name="T34" fmla="*/ 490 w 490"/>
                  <a:gd name="T35" fmla="*/ 6 h 269"/>
                  <a:gd name="T36" fmla="*/ 484 w 490"/>
                  <a:gd name="T37" fmla="*/ 0 h 269"/>
                  <a:gd name="T38" fmla="*/ 478 w 490"/>
                  <a:gd name="T39" fmla="*/ 0 h 269"/>
                  <a:gd name="T40" fmla="*/ 12 w 490"/>
                  <a:gd name="T41" fmla="*/ 0 h 269"/>
                  <a:gd name="T42" fmla="*/ 12 w 490"/>
                  <a:gd name="T43" fmla="*/ 24 h 269"/>
                  <a:gd name="T44" fmla="*/ 478 w 490"/>
                  <a:gd name="T45" fmla="*/ 24 h 269"/>
                  <a:gd name="T46" fmla="*/ 467 w 490"/>
                  <a:gd name="T47" fmla="*/ 12 h 269"/>
                  <a:gd name="T48" fmla="*/ 467 w 490"/>
                  <a:gd name="T49" fmla="*/ 257 h 269"/>
                  <a:gd name="T50" fmla="*/ 478 w 490"/>
                  <a:gd name="T51" fmla="*/ 245 h 269"/>
                  <a:gd name="T52" fmla="*/ 12 w 490"/>
                  <a:gd name="T53" fmla="*/ 245 h 269"/>
                  <a:gd name="T54" fmla="*/ 24 w 490"/>
                  <a:gd name="T55" fmla="*/ 257 h 269"/>
                  <a:gd name="T56" fmla="*/ 24 w 490"/>
                  <a:gd name="T57" fmla="*/ 12 h 269"/>
                  <a:gd name="T58" fmla="*/ 12 w 490"/>
                  <a:gd name="T59" fmla="*/ 24 h 269"/>
                  <a:gd name="T60" fmla="*/ 12 w 490"/>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9"/>
                  <a:gd name="T95" fmla="*/ 490 w 490"/>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9">
                    <a:moveTo>
                      <a:pt x="12" y="0"/>
                    </a:moveTo>
                    <a:lnTo>
                      <a:pt x="6" y="0"/>
                    </a:lnTo>
                    <a:lnTo>
                      <a:pt x="6" y="6"/>
                    </a:lnTo>
                    <a:lnTo>
                      <a:pt x="0" y="6"/>
                    </a:lnTo>
                    <a:lnTo>
                      <a:pt x="0" y="12"/>
                    </a:lnTo>
                    <a:lnTo>
                      <a:pt x="0" y="257"/>
                    </a:lnTo>
                    <a:lnTo>
                      <a:pt x="0" y="263"/>
                    </a:lnTo>
                    <a:lnTo>
                      <a:pt x="6" y="269"/>
                    </a:lnTo>
                    <a:lnTo>
                      <a:pt x="12" y="269"/>
                    </a:lnTo>
                    <a:lnTo>
                      <a:pt x="478" y="269"/>
                    </a:lnTo>
                    <a:lnTo>
                      <a:pt x="484" y="269"/>
                    </a:lnTo>
                    <a:lnTo>
                      <a:pt x="490" y="269"/>
                    </a:lnTo>
                    <a:lnTo>
                      <a:pt x="490" y="263"/>
                    </a:lnTo>
                    <a:lnTo>
                      <a:pt x="490" y="257"/>
                    </a:lnTo>
                    <a:lnTo>
                      <a:pt x="490" y="12"/>
                    </a:lnTo>
                    <a:lnTo>
                      <a:pt x="490" y="6"/>
                    </a:lnTo>
                    <a:lnTo>
                      <a:pt x="484" y="0"/>
                    </a:lnTo>
                    <a:lnTo>
                      <a:pt x="478" y="0"/>
                    </a:lnTo>
                    <a:lnTo>
                      <a:pt x="12" y="0"/>
                    </a:lnTo>
                    <a:lnTo>
                      <a:pt x="12" y="24"/>
                    </a:lnTo>
                    <a:lnTo>
                      <a:pt x="478" y="24"/>
                    </a:lnTo>
                    <a:lnTo>
                      <a:pt x="467" y="12"/>
                    </a:lnTo>
                    <a:lnTo>
                      <a:pt x="467" y="257"/>
                    </a:lnTo>
                    <a:lnTo>
                      <a:pt x="478" y="245"/>
                    </a:lnTo>
                    <a:lnTo>
                      <a:pt x="12" y="245"/>
                    </a:lnTo>
                    <a:lnTo>
                      <a:pt x="24" y="257"/>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80" name="Oval 100"/>
              <p:cNvSpPr>
                <a:spLocks noChangeArrowheads="1"/>
              </p:cNvSpPr>
              <p:nvPr/>
            </p:nvSpPr>
            <p:spPr bwMode="auto">
              <a:xfrm>
                <a:off x="374" y="1910"/>
                <a:ext cx="48" cy="233"/>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81" name="Oval 101"/>
              <p:cNvSpPr>
                <a:spLocks noChangeArrowheads="1"/>
              </p:cNvSpPr>
              <p:nvPr/>
            </p:nvSpPr>
            <p:spPr bwMode="auto">
              <a:xfrm>
                <a:off x="817" y="1904"/>
                <a:ext cx="95"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82" name="Oval 102"/>
              <p:cNvSpPr>
                <a:spLocks noChangeArrowheads="1"/>
              </p:cNvSpPr>
              <p:nvPr/>
            </p:nvSpPr>
            <p:spPr bwMode="auto">
              <a:xfrm>
                <a:off x="888" y="1904"/>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83" name="Rectangle 103"/>
              <p:cNvSpPr>
                <a:spLocks noChangeArrowheads="1"/>
              </p:cNvSpPr>
              <p:nvPr/>
            </p:nvSpPr>
            <p:spPr bwMode="auto">
              <a:xfrm>
                <a:off x="936" y="1904"/>
                <a:ext cx="1245" cy="245"/>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84" name="Freeform 104"/>
              <p:cNvSpPr>
                <a:spLocks/>
              </p:cNvSpPr>
              <p:nvPr/>
            </p:nvSpPr>
            <p:spPr bwMode="auto">
              <a:xfrm>
                <a:off x="924" y="1892"/>
                <a:ext cx="1269" cy="269"/>
              </a:xfrm>
              <a:custGeom>
                <a:avLst/>
                <a:gdLst>
                  <a:gd name="T0" fmla="*/ 12 w 1269"/>
                  <a:gd name="T1" fmla="*/ 0 h 269"/>
                  <a:gd name="T2" fmla="*/ 6 w 1269"/>
                  <a:gd name="T3" fmla="*/ 0 h 269"/>
                  <a:gd name="T4" fmla="*/ 6 w 1269"/>
                  <a:gd name="T5" fmla="*/ 6 h 269"/>
                  <a:gd name="T6" fmla="*/ 0 w 1269"/>
                  <a:gd name="T7" fmla="*/ 6 h 269"/>
                  <a:gd name="T8" fmla="*/ 0 w 1269"/>
                  <a:gd name="T9" fmla="*/ 12 h 269"/>
                  <a:gd name="T10" fmla="*/ 0 w 1269"/>
                  <a:gd name="T11" fmla="*/ 257 h 269"/>
                  <a:gd name="T12" fmla="*/ 0 w 1269"/>
                  <a:gd name="T13" fmla="*/ 263 h 269"/>
                  <a:gd name="T14" fmla="*/ 6 w 1269"/>
                  <a:gd name="T15" fmla="*/ 269 h 269"/>
                  <a:gd name="T16" fmla="*/ 6 w 1269"/>
                  <a:gd name="T17" fmla="*/ 269 h 269"/>
                  <a:gd name="T18" fmla="*/ 12 w 1269"/>
                  <a:gd name="T19" fmla="*/ 269 h 269"/>
                  <a:gd name="T20" fmla="*/ 1257 w 1269"/>
                  <a:gd name="T21" fmla="*/ 269 h 269"/>
                  <a:gd name="T22" fmla="*/ 1263 w 1269"/>
                  <a:gd name="T23" fmla="*/ 269 h 269"/>
                  <a:gd name="T24" fmla="*/ 1269 w 1269"/>
                  <a:gd name="T25" fmla="*/ 269 h 269"/>
                  <a:gd name="T26" fmla="*/ 1269 w 1269"/>
                  <a:gd name="T27" fmla="*/ 263 h 269"/>
                  <a:gd name="T28" fmla="*/ 1269 w 1269"/>
                  <a:gd name="T29" fmla="*/ 257 h 269"/>
                  <a:gd name="T30" fmla="*/ 1269 w 1269"/>
                  <a:gd name="T31" fmla="*/ 12 h 269"/>
                  <a:gd name="T32" fmla="*/ 1269 w 1269"/>
                  <a:gd name="T33" fmla="*/ 6 h 269"/>
                  <a:gd name="T34" fmla="*/ 1269 w 1269"/>
                  <a:gd name="T35" fmla="*/ 6 h 269"/>
                  <a:gd name="T36" fmla="*/ 1263 w 1269"/>
                  <a:gd name="T37" fmla="*/ 0 h 269"/>
                  <a:gd name="T38" fmla="*/ 1257 w 1269"/>
                  <a:gd name="T39" fmla="*/ 0 h 269"/>
                  <a:gd name="T40" fmla="*/ 12 w 1269"/>
                  <a:gd name="T41" fmla="*/ 0 h 269"/>
                  <a:gd name="T42" fmla="*/ 12 w 1269"/>
                  <a:gd name="T43" fmla="*/ 24 h 269"/>
                  <a:gd name="T44" fmla="*/ 1257 w 1269"/>
                  <a:gd name="T45" fmla="*/ 24 h 269"/>
                  <a:gd name="T46" fmla="*/ 1245 w 1269"/>
                  <a:gd name="T47" fmla="*/ 12 h 269"/>
                  <a:gd name="T48" fmla="*/ 1245 w 1269"/>
                  <a:gd name="T49" fmla="*/ 257 h 269"/>
                  <a:gd name="T50" fmla="*/ 1257 w 1269"/>
                  <a:gd name="T51" fmla="*/ 245 h 269"/>
                  <a:gd name="T52" fmla="*/ 12 w 1269"/>
                  <a:gd name="T53" fmla="*/ 245 h 269"/>
                  <a:gd name="T54" fmla="*/ 24 w 1269"/>
                  <a:gd name="T55" fmla="*/ 257 h 269"/>
                  <a:gd name="T56" fmla="*/ 24 w 1269"/>
                  <a:gd name="T57" fmla="*/ 12 h 269"/>
                  <a:gd name="T58" fmla="*/ 12 w 1269"/>
                  <a:gd name="T59" fmla="*/ 24 h 269"/>
                  <a:gd name="T60" fmla="*/ 12 w 1269"/>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9"/>
                  <a:gd name="T95" fmla="*/ 1269 w 1269"/>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9">
                    <a:moveTo>
                      <a:pt x="12" y="0"/>
                    </a:moveTo>
                    <a:lnTo>
                      <a:pt x="6" y="0"/>
                    </a:lnTo>
                    <a:lnTo>
                      <a:pt x="6" y="6"/>
                    </a:lnTo>
                    <a:lnTo>
                      <a:pt x="0" y="6"/>
                    </a:lnTo>
                    <a:lnTo>
                      <a:pt x="0" y="12"/>
                    </a:lnTo>
                    <a:lnTo>
                      <a:pt x="0" y="257"/>
                    </a:lnTo>
                    <a:lnTo>
                      <a:pt x="0" y="263"/>
                    </a:lnTo>
                    <a:lnTo>
                      <a:pt x="6" y="269"/>
                    </a:lnTo>
                    <a:lnTo>
                      <a:pt x="12" y="269"/>
                    </a:lnTo>
                    <a:lnTo>
                      <a:pt x="1257" y="269"/>
                    </a:lnTo>
                    <a:lnTo>
                      <a:pt x="1263" y="269"/>
                    </a:lnTo>
                    <a:lnTo>
                      <a:pt x="1269" y="269"/>
                    </a:lnTo>
                    <a:lnTo>
                      <a:pt x="1269" y="263"/>
                    </a:lnTo>
                    <a:lnTo>
                      <a:pt x="1269" y="257"/>
                    </a:lnTo>
                    <a:lnTo>
                      <a:pt x="1269" y="12"/>
                    </a:lnTo>
                    <a:lnTo>
                      <a:pt x="1269" y="6"/>
                    </a:lnTo>
                    <a:lnTo>
                      <a:pt x="1263" y="0"/>
                    </a:lnTo>
                    <a:lnTo>
                      <a:pt x="1257" y="0"/>
                    </a:lnTo>
                    <a:lnTo>
                      <a:pt x="12" y="0"/>
                    </a:lnTo>
                    <a:lnTo>
                      <a:pt x="12" y="24"/>
                    </a:lnTo>
                    <a:lnTo>
                      <a:pt x="1257" y="24"/>
                    </a:lnTo>
                    <a:lnTo>
                      <a:pt x="1245" y="12"/>
                    </a:lnTo>
                    <a:lnTo>
                      <a:pt x="1245" y="257"/>
                    </a:lnTo>
                    <a:lnTo>
                      <a:pt x="1257" y="245"/>
                    </a:lnTo>
                    <a:lnTo>
                      <a:pt x="12" y="245"/>
                    </a:lnTo>
                    <a:lnTo>
                      <a:pt x="24" y="257"/>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85" name="Oval 105"/>
              <p:cNvSpPr>
                <a:spLocks noChangeArrowheads="1"/>
              </p:cNvSpPr>
              <p:nvPr/>
            </p:nvSpPr>
            <p:spPr bwMode="auto">
              <a:xfrm>
                <a:off x="912" y="1910"/>
                <a:ext cx="48" cy="233"/>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86" name="Oval 106"/>
              <p:cNvSpPr>
                <a:spLocks noChangeArrowheads="1"/>
              </p:cNvSpPr>
              <p:nvPr/>
            </p:nvSpPr>
            <p:spPr bwMode="auto">
              <a:xfrm>
                <a:off x="2133" y="1904"/>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87" name="Oval 107"/>
              <p:cNvSpPr>
                <a:spLocks noChangeArrowheads="1"/>
              </p:cNvSpPr>
              <p:nvPr/>
            </p:nvSpPr>
            <p:spPr bwMode="auto">
              <a:xfrm>
                <a:off x="2211" y="1910"/>
                <a:ext cx="95"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88" name="Rectangle 108"/>
              <p:cNvSpPr>
                <a:spLocks noChangeArrowheads="1"/>
              </p:cNvSpPr>
              <p:nvPr/>
            </p:nvSpPr>
            <p:spPr bwMode="auto">
              <a:xfrm>
                <a:off x="2258" y="1910"/>
                <a:ext cx="467" cy="245"/>
              </a:xfrm>
              <a:prstGeom prst="rect">
                <a:avLst/>
              </a:prstGeom>
              <a:solidFill>
                <a:srgbClr val="FFFFFF"/>
              </a:solidFill>
              <a:ln w="9525">
                <a:noFill/>
                <a:miter lim="800000"/>
                <a:headEnd/>
                <a:tailEnd/>
              </a:ln>
            </p:spPr>
            <p:txBody>
              <a:bodyPr/>
              <a:lstStyle/>
              <a:p>
                <a:endParaRPr lang="en-US">
                  <a:solidFill>
                    <a:srgbClr val="000000"/>
                  </a:solidFill>
                </a:endParaRPr>
              </a:p>
            </p:txBody>
          </p:sp>
          <p:sp>
            <p:nvSpPr>
              <p:cNvPr id="189" name="Freeform 109"/>
              <p:cNvSpPr>
                <a:spLocks/>
              </p:cNvSpPr>
              <p:nvPr/>
            </p:nvSpPr>
            <p:spPr bwMode="auto">
              <a:xfrm>
                <a:off x="2246" y="1898"/>
                <a:ext cx="491" cy="269"/>
              </a:xfrm>
              <a:custGeom>
                <a:avLst/>
                <a:gdLst>
                  <a:gd name="T0" fmla="*/ 12 w 491"/>
                  <a:gd name="T1" fmla="*/ 0 h 269"/>
                  <a:gd name="T2" fmla="*/ 6 w 491"/>
                  <a:gd name="T3" fmla="*/ 0 h 269"/>
                  <a:gd name="T4" fmla="*/ 6 w 491"/>
                  <a:gd name="T5" fmla="*/ 6 h 269"/>
                  <a:gd name="T6" fmla="*/ 0 w 491"/>
                  <a:gd name="T7" fmla="*/ 6 h 269"/>
                  <a:gd name="T8" fmla="*/ 0 w 491"/>
                  <a:gd name="T9" fmla="*/ 12 h 269"/>
                  <a:gd name="T10" fmla="*/ 0 w 491"/>
                  <a:gd name="T11" fmla="*/ 257 h 269"/>
                  <a:gd name="T12" fmla="*/ 0 w 491"/>
                  <a:gd name="T13" fmla="*/ 263 h 269"/>
                  <a:gd name="T14" fmla="*/ 6 w 491"/>
                  <a:gd name="T15" fmla="*/ 269 h 269"/>
                  <a:gd name="T16" fmla="*/ 6 w 491"/>
                  <a:gd name="T17" fmla="*/ 269 h 269"/>
                  <a:gd name="T18" fmla="*/ 12 w 491"/>
                  <a:gd name="T19" fmla="*/ 269 h 269"/>
                  <a:gd name="T20" fmla="*/ 479 w 491"/>
                  <a:gd name="T21" fmla="*/ 269 h 269"/>
                  <a:gd name="T22" fmla="*/ 485 w 491"/>
                  <a:gd name="T23" fmla="*/ 269 h 269"/>
                  <a:gd name="T24" fmla="*/ 491 w 491"/>
                  <a:gd name="T25" fmla="*/ 269 h 269"/>
                  <a:gd name="T26" fmla="*/ 491 w 491"/>
                  <a:gd name="T27" fmla="*/ 263 h 269"/>
                  <a:gd name="T28" fmla="*/ 491 w 491"/>
                  <a:gd name="T29" fmla="*/ 257 h 269"/>
                  <a:gd name="T30" fmla="*/ 491 w 491"/>
                  <a:gd name="T31" fmla="*/ 12 h 269"/>
                  <a:gd name="T32" fmla="*/ 491 w 491"/>
                  <a:gd name="T33" fmla="*/ 6 h 269"/>
                  <a:gd name="T34" fmla="*/ 491 w 491"/>
                  <a:gd name="T35" fmla="*/ 6 h 269"/>
                  <a:gd name="T36" fmla="*/ 485 w 491"/>
                  <a:gd name="T37" fmla="*/ 0 h 269"/>
                  <a:gd name="T38" fmla="*/ 479 w 491"/>
                  <a:gd name="T39" fmla="*/ 0 h 269"/>
                  <a:gd name="T40" fmla="*/ 12 w 491"/>
                  <a:gd name="T41" fmla="*/ 0 h 269"/>
                  <a:gd name="T42" fmla="*/ 12 w 491"/>
                  <a:gd name="T43" fmla="*/ 24 h 269"/>
                  <a:gd name="T44" fmla="*/ 479 w 491"/>
                  <a:gd name="T45" fmla="*/ 24 h 269"/>
                  <a:gd name="T46" fmla="*/ 467 w 491"/>
                  <a:gd name="T47" fmla="*/ 12 h 269"/>
                  <a:gd name="T48" fmla="*/ 467 w 491"/>
                  <a:gd name="T49" fmla="*/ 257 h 269"/>
                  <a:gd name="T50" fmla="*/ 479 w 491"/>
                  <a:gd name="T51" fmla="*/ 245 h 269"/>
                  <a:gd name="T52" fmla="*/ 12 w 491"/>
                  <a:gd name="T53" fmla="*/ 245 h 269"/>
                  <a:gd name="T54" fmla="*/ 24 w 491"/>
                  <a:gd name="T55" fmla="*/ 257 h 269"/>
                  <a:gd name="T56" fmla="*/ 24 w 491"/>
                  <a:gd name="T57" fmla="*/ 12 h 269"/>
                  <a:gd name="T58" fmla="*/ 12 w 491"/>
                  <a:gd name="T59" fmla="*/ 24 h 269"/>
                  <a:gd name="T60" fmla="*/ 12 w 491"/>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9"/>
                  <a:gd name="T95" fmla="*/ 491 w 491"/>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9">
                    <a:moveTo>
                      <a:pt x="12" y="0"/>
                    </a:moveTo>
                    <a:lnTo>
                      <a:pt x="6" y="0"/>
                    </a:lnTo>
                    <a:lnTo>
                      <a:pt x="6" y="6"/>
                    </a:lnTo>
                    <a:lnTo>
                      <a:pt x="0" y="6"/>
                    </a:lnTo>
                    <a:lnTo>
                      <a:pt x="0" y="12"/>
                    </a:lnTo>
                    <a:lnTo>
                      <a:pt x="0" y="257"/>
                    </a:lnTo>
                    <a:lnTo>
                      <a:pt x="0" y="263"/>
                    </a:lnTo>
                    <a:lnTo>
                      <a:pt x="6" y="269"/>
                    </a:lnTo>
                    <a:lnTo>
                      <a:pt x="12" y="269"/>
                    </a:lnTo>
                    <a:lnTo>
                      <a:pt x="479" y="269"/>
                    </a:lnTo>
                    <a:lnTo>
                      <a:pt x="485" y="269"/>
                    </a:lnTo>
                    <a:lnTo>
                      <a:pt x="491" y="269"/>
                    </a:lnTo>
                    <a:lnTo>
                      <a:pt x="491" y="263"/>
                    </a:lnTo>
                    <a:lnTo>
                      <a:pt x="491" y="257"/>
                    </a:lnTo>
                    <a:lnTo>
                      <a:pt x="491" y="12"/>
                    </a:lnTo>
                    <a:lnTo>
                      <a:pt x="491" y="6"/>
                    </a:lnTo>
                    <a:lnTo>
                      <a:pt x="485" y="0"/>
                    </a:lnTo>
                    <a:lnTo>
                      <a:pt x="479" y="0"/>
                    </a:lnTo>
                    <a:lnTo>
                      <a:pt x="12" y="0"/>
                    </a:lnTo>
                    <a:lnTo>
                      <a:pt x="12" y="24"/>
                    </a:lnTo>
                    <a:lnTo>
                      <a:pt x="479" y="24"/>
                    </a:lnTo>
                    <a:lnTo>
                      <a:pt x="467" y="12"/>
                    </a:lnTo>
                    <a:lnTo>
                      <a:pt x="467" y="257"/>
                    </a:lnTo>
                    <a:lnTo>
                      <a:pt x="479" y="245"/>
                    </a:lnTo>
                    <a:lnTo>
                      <a:pt x="12" y="245"/>
                    </a:lnTo>
                    <a:lnTo>
                      <a:pt x="24" y="257"/>
                    </a:lnTo>
                    <a:lnTo>
                      <a:pt x="24" y="12"/>
                    </a:lnTo>
                    <a:lnTo>
                      <a:pt x="12" y="24"/>
                    </a:lnTo>
                    <a:lnTo>
                      <a:pt x="12" y="0"/>
                    </a:lnTo>
                    <a:close/>
                  </a:path>
                </a:pathLst>
              </a:custGeom>
              <a:solidFill>
                <a:srgbClr val="000000"/>
              </a:solidFill>
              <a:ln w="9525">
                <a:noFill/>
                <a:round/>
                <a:headEnd/>
                <a:tailEnd/>
              </a:ln>
            </p:spPr>
            <p:txBody>
              <a:bodyPr/>
              <a:lstStyle/>
              <a:p>
                <a:endParaRPr lang="en-US">
                  <a:solidFill>
                    <a:srgbClr val="000000"/>
                  </a:solidFill>
                </a:endParaRPr>
              </a:p>
            </p:txBody>
          </p:sp>
          <p:sp>
            <p:nvSpPr>
              <p:cNvPr id="190" name="Oval 110"/>
              <p:cNvSpPr>
                <a:spLocks noChangeArrowheads="1"/>
              </p:cNvSpPr>
              <p:nvPr/>
            </p:nvSpPr>
            <p:spPr bwMode="auto">
              <a:xfrm>
                <a:off x="2235" y="1916"/>
                <a:ext cx="47" cy="233"/>
              </a:xfrm>
              <a:prstGeom prst="ellipse">
                <a:avLst/>
              </a:prstGeom>
              <a:solidFill>
                <a:srgbClr val="FFFFFF"/>
              </a:solidFill>
              <a:ln w="9525">
                <a:noFill/>
                <a:round/>
                <a:headEnd/>
                <a:tailEnd/>
              </a:ln>
            </p:spPr>
            <p:txBody>
              <a:bodyPr/>
              <a:lstStyle/>
              <a:p>
                <a:endParaRPr lang="en-US">
                  <a:solidFill>
                    <a:srgbClr val="000000"/>
                  </a:solidFill>
                </a:endParaRPr>
              </a:p>
            </p:txBody>
          </p:sp>
          <p:sp>
            <p:nvSpPr>
              <p:cNvPr id="191" name="Oval 111"/>
              <p:cNvSpPr>
                <a:spLocks noChangeArrowheads="1"/>
              </p:cNvSpPr>
              <p:nvPr/>
            </p:nvSpPr>
            <p:spPr bwMode="auto">
              <a:xfrm>
                <a:off x="2677" y="1910"/>
                <a:ext cx="96" cy="24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grpSp>
      </p:grpSp>
      <p:grpSp>
        <p:nvGrpSpPr>
          <p:cNvPr id="5" name="Group 4"/>
          <p:cNvGrpSpPr/>
          <p:nvPr/>
        </p:nvGrpSpPr>
        <p:grpSpPr>
          <a:xfrm>
            <a:off x="1687725" y="5105400"/>
            <a:ext cx="1396536" cy="952560"/>
            <a:chOff x="1687725" y="5105400"/>
            <a:chExt cx="1396536" cy="952560"/>
          </a:xfrm>
        </p:grpSpPr>
        <p:sp>
          <p:nvSpPr>
            <p:cNvPr id="2" name="TextBox 1"/>
            <p:cNvSpPr txBox="1"/>
            <p:nvPr/>
          </p:nvSpPr>
          <p:spPr>
            <a:xfrm>
              <a:off x="1687725" y="5657850"/>
              <a:ext cx="1396536" cy="400110"/>
            </a:xfrm>
            <a:prstGeom prst="rect">
              <a:avLst/>
            </a:prstGeom>
            <a:noFill/>
          </p:spPr>
          <p:txBody>
            <a:bodyPr wrap="none" rtlCol="0">
              <a:spAutoFit/>
            </a:bodyPr>
            <a:lstStyle/>
            <a:p>
              <a:r>
                <a:rPr lang="en-US" dirty="0" smtClean="0">
                  <a:solidFill>
                    <a:srgbClr val="000000"/>
                  </a:solidFill>
                </a:rPr>
                <a:t>initial state</a:t>
              </a:r>
              <a:endParaRPr lang="en-US" dirty="0">
                <a:solidFill>
                  <a:srgbClr val="000000"/>
                </a:solidFill>
              </a:endParaRPr>
            </a:p>
          </p:txBody>
        </p:sp>
        <p:sp>
          <p:nvSpPr>
            <p:cNvPr id="118" name="Line 4"/>
            <p:cNvSpPr>
              <a:spLocks noChangeShapeType="1"/>
            </p:cNvSpPr>
            <p:nvPr/>
          </p:nvSpPr>
          <p:spPr bwMode="auto">
            <a:xfrm flipV="1">
              <a:off x="2447457" y="5105400"/>
              <a:ext cx="636803" cy="552450"/>
            </a:xfrm>
            <a:prstGeom prst="line">
              <a:avLst/>
            </a:prstGeom>
            <a:noFill/>
            <a:ln w="28575">
              <a:solidFill>
                <a:srgbClr val="000000"/>
              </a:solidFill>
              <a:round/>
              <a:headEnd w="lg" len="lg"/>
              <a:tailEnd type="stealth" w="lg" len="lg"/>
            </a:ln>
            <a:effectLst/>
          </p:spPr>
          <p:txBody>
            <a:bodyPr/>
            <a:lstStyle/>
            <a:p>
              <a:pPr fontAlgn="auto">
                <a:spcBef>
                  <a:spcPts val="0"/>
                </a:spcBef>
                <a:spcAft>
                  <a:spcPts val="0"/>
                </a:spcAft>
                <a:defRPr/>
              </a:pPr>
              <a:endParaRPr lang="en-US" sz="1800" kern="0">
                <a:solidFill>
                  <a:srgbClr val="000000"/>
                </a:solidFill>
                <a:latin typeface="Arial"/>
              </a:endParaRPr>
            </a:p>
          </p:txBody>
        </p:sp>
      </p:grpSp>
      <p:grpSp>
        <p:nvGrpSpPr>
          <p:cNvPr id="8" name="Group 7"/>
          <p:cNvGrpSpPr/>
          <p:nvPr/>
        </p:nvGrpSpPr>
        <p:grpSpPr>
          <a:xfrm>
            <a:off x="4505766" y="5105400"/>
            <a:ext cx="3799438" cy="962145"/>
            <a:chOff x="4505766" y="5105400"/>
            <a:chExt cx="3799438" cy="962145"/>
          </a:xfrm>
        </p:grpSpPr>
        <p:sp>
          <p:nvSpPr>
            <p:cNvPr id="6" name="TextBox 5"/>
            <p:cNvSpPr txBox="1"/>
            <p:nvPr/>
          </p:nvSpPr>
          <p:spPr>
            <a:xfrm>
              <a:off x="4505766" y="5667435"/>
              <a:ext cx="3799438" cy="400110"/>
            </a:xfrm>
            <a:prstGeom prst="rect">
              <a:avLst/>
            </a:prstGeom>
            <a:noFill/>
          </p:spPr>
          <p:txBody>
            <a:bodyPr wrap="none" rtlCol="0">
              <a:spAutoFit/>
            </a:bodyPr>
            <a:lstStyle/>
            <a:p>
              <a:r>
                <a:rPr lang="en-US" dirty="0" smtClean="0">
                  <a:solidFill>
                    <a:srgbClr val="000000"/>
                  </a:solidFill>
                </a:rPr>
                <a:t>transfer information onto motion</a:t>
              </a:r>
              <a:endParaRPr lang="en-US" dirty="0">
                <a:solidFill>
                  <a:srgbClr val="000000"/>
                </a:solidFill>
              </a:endParaRPr>
            </a:p>
          </p:txBody>
        </p:sp>
        <p:sp>
          <p:nvSpPr>
            <p:cNvPr id="123" name="Line 4"/>
            <p:cNvSpPr>
              <a:spLocks noChangeShapeType="1"/>
            </p:cNvSpPr>
            <p:nvPr/>
          </p:nvSpPr>
          <p:spPr bwMode="auto">
            <a:xfrm flipH="1" flipV="1">
              <a:off x="5576788" y="5105400"/>
              <a:ext cx="130268" cy="552450"/>
            </a:xfrm>
            <a:prstGeom prst="line">
              <a:avLst/>
            </a:prstGeom>
            <a:noFill/>
            <a:ln w="28575">
              <a:solidFill>
                <a:srgbClr val="000000"/>
              </a:solidFill>
              <a:round/>
              <a:headEnd w="lg" len="lg"/>
              <a:tailEnd type="stealth" w="lg" len="lg"/>
            </a:ln>
            <a:effectLst/>
          </p:spPr>
          <p:txBody>
            <a:bodyPr/>
            <a:lstStyle/>
            <a:p>
              <a:pPr fontAlgn="auto">
                <a:spcBef>
                  <a:spcPts val="0"/>
                </a:spcBef>
                <a:spcAft>
                  <a:spcPts val="0"/>
                </a:spcAft>
                <a:defRPr/>
              </a:pPr>
              <a:endParaRPr lang="en-US" sz="1800" kern="0">
                <a:solidFill>
                  <a:srgbClr val="000000"/>
                </a:solidFill>
                <a:latin typeface="Arial"/>
              </a:endParaRPr>
            </a:p>
          </p:txBody>
        </p:sp>
      </p:grpSp>
    </p:spTree>
    <p:extLst>
      <p:ext uri="{BB962C8B-B14F-4D97-AF65-F5344CB8AC3E}">
        <p14:creationId xmlns:p14="http://schemas.microsoft.com/office/powerpoint/2010/main" val="4280999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1000"/>
                                        <p:tgtEl>
                                          <p:spTgt spid="152"/>
                                        </p:tgtEl>
                                      </p:cBhvr>
                                    </p:animEffect>
                                  </p:childTnLst>
                                </p:cTn>
                              </p:par>
                              <p:par>
                                <p:cTn id="8" presetID="10" presetClass="exit" presetSubtype="0" fill="hold" nodeType="withEffect">
                                  <p:stCondLst>
                                    <p:cond delay="0"/>
                                  </p:stCondLst>
                                  <p:childTnLst>
                                    <p:animEffect transition="out" filter="fade">
                                      <p:cBhvr>
                                        <p:cTn id="9" dur="1000"/>
                                        <p:tgtEl>
                                          <p:spTgt spid="55"/>
                                        </p:tgtEl>
                                      </p:cBhvr>
                                    </p:animEffect>
                                    <p:set>
                                      <p:cBhvr>
                                        <p:cTn id="10" dur="1" fill="hold">
                                          <p:stCondLst>
                                            <p:cond delay="999"/>
                                          </p:stCondLst>
                                        </p:cTn>
                                        <p:tgtEl>
                                          <p:spTgt spid="5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1000"/>
                                        <p:tgtEl>
                                          <p:spTgt spid="116"/>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3" name="Line 5"/>
          <p:cNvSpPr>
            <a:spLocks noChangeShapeType="1"/>
          </p:cNvSpPr>
          <p:nvPr/>
        </p:nvSpPr>
        <p:spPr bwMode="auto">
          <a:xfrm>
            <a:off x="739775" y="5252244"/>
            <a:ext cx="18288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4" name="Line 6"/>
          <p:cNvSpPr>
            <a:spLocks noChangeShapeType="1"/>
          </p:cNvSpPr>
          <p:nvPr/>
        </p:nvSpPr>
        <p:spPr bwMode="auto">
          <a:xfrm>
            <a:off x="739775" y="5557044"/>
            <a:ext cx="1828800" cy="0"/>
          </a:xfrm>
          <a:prstGeom prst="line">
            <a:avLst/>
          </a:prstGeom>
          <a:noFill/>
          <a:ln w="28575">
            <a:solidFill>
              <a:srgbClr val="00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5" name="Text Box 7"/>
          <p:cNvSpPr txBox="1">
            <a:spLocks noChangeArrowheads="1"/>
          </p:cNvSpPr>
          <p:nvPr/>
        </p:nvSpPr>
        <p:spPr bwMode="auto">
          <a:xfrm>
            <a:off x="0" y="5181600"/>
            <a:ext cx="907621"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dirty="0">
                <a:solidFill>
                  <a:srgbClr val="0000CC"/>
                </a:solidFill>
                <a:cs typeface="Times New Roman" pitchFamily="18" charset="0"/>
                <a:sym typeface="Symbol Set SWA" pitchFamily="18" charset="2"/>
              </a:rPr>
              <a:t>aux</a:t>
            </a:r>
            <a:r>
              <a:rPr lang="en-US" altLang="en-US" dirty="0">
                <a:solidFill>
                  <a:srgbClr val="000000"/>
                </a:solidFill>
              </a:rPr>
              <a:t> </a:t>
            </a:r>
          </a:p>
        </p:txBody>
      </p:sp>
      <p:sp>
        <p:nvSpPr>
          <p:cNvPr id="14446" name="Text Box 8"/>
          <p:cNvSpPr txBox="1">
            <a:spLocks noChangeArrowheads="1"/>
          </p:cNvSpPr>
          <p:nvPr/>
        </p:nvSpPr>
        <p:spPr bwMode="auto">
          <a:xfrm>
            <a:off x="2559050" y="5071269"/>
            <a:ext cx="781050" cy="3381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600" dirty="0" smtClean="0">
                <a:solidFill>
                  <a:srgbClr val="0000CC"/>
                </a:solidFill>
                <a:cs typeface="Times New Roman" pitchFamily="18" charset="0"/>
                <a:sym typeface="Symbol Set SWA" pitchFamily="18" charset="2"/>
              </a:rPr>
              <a:t>m=</a:t>
            </a:r>
            <a:r>
              <a:rPr lang="en-US" altLang="en-US" sz="1600" dirty="0" smtClean="0">
                <a:solidFill>
                  <a:srgbClr val="0000CC"/>
                </a:solidFill>
                <a:cs typeface="Times New Roman" pitchFamily="18" charset="0"/>
              </a:rPr>
              <a:t>1</a:t>
            </a:r>
            <a:r>
              <a:rPr lang="en-US" altLang="en-US" sz="1600" dirty="0">
                <a:solidFill>
                  <a:srgbClr val="0000CC"/>
                </a:solidFill>
                <a:cs typeface="Times New Roman" pitchFamily="18" charset="0"/>
                <a:sym typeface="Symbol Set SWA" pitchFamily="18" charset="2"/>
              </a:rPr>
              <a:t></a:t>
            </a:r>
            <a:endParaRPr lang="en-US" altLang="en-US" sz="1600" dirty="0">
              <a:solidFill>
                <a:srgbClr val="0000CC"/>
              </a:solidFill>
              <a:cs typeface="Times New Roman" pitchFamily="18" charset="0"/>
            </a:endParaRPr>
          </a:p>
        </p:txBody>
      </p:sp>
      <p:sp>
        <p:nvSpPr>
          <p:cNvPr id="14447" name="Text Box 9"/>
          <p:cNvSpPr txBox="1">
            <a:spLocks noChangeArrowheads="1"/>
          </p:cNvSpPr>
          <p:nvPr/>
        </p:nvSpPr>
        <p:spPr bwMode="auto">
          <a:xfrm>
            <a:off x="2568575" y="5385594"/>
            <a:ext cx="780983"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600" dirty="0" smtClean="0">
                <a:solidFill>
                  <a:srgbClr val="0000CC"/>
                </a:solidFill>
                <a:cs typeface="Times New Roman" pitchFamily="18" charset="0"/>
                <a:sym typeface="Symbol Set SWA" pitchFamily="18" charset="2"/>
              </a:rPr>
              <a:t>m=</a:t>
            </a:r>
            <a:r>
              <a:rPr lang="en-US" altLang="en-US" sz="1600" dirty="0" smtClean="0">
                <a:solidFill>
                  <a:srgbClr val="0000CC"/>
                </a:solidFill>
                <a:cs typeface="Times New Roman" pitchFamily="18" charset="0"/>
              </a:rPr>
              <a:t>0</a:t>
            </a:r>
            <a:r>
              <a:rPr lang="en-US" altLang="en-US" sz="1600" dirty="0">
                <a:solidFill>
                  <a:srgbClr val="0000CC"/>
                </a:solidFill>
                <a:cs typeface="Times New Roman" pitchFamily="18" charset="0"/>
                <a:sym typeface="Symbol Set SWA" pitchFamily="18" charset="2"/>
              </a:rPr>
              <a:t></a:t>
            </a:r>
            <a:endParaRPr lang="en-US" altLang="en-US" sz="1600" dirty="0">
              <a:solidFill>
                <a:srgbClr val="0000CC"/>
              </a:solidFill>
              <a:cs typeface="Times New Roman" pitchFamily="18" charset="0"/>
            </a:endParaRPr>
          </a:p>
        </p:txBody>
      </p:sp>
      <p:grpSp>
        <p:nvGrpSpPr>
          <p:cNvPr id="14340" name="Group 10"/>
          <p:cNvGrpSpPr>
            <a:grpSpLocks/>
          </p:cNvGrpSpPr>
          <p:nvPr/>
        </p:nvGrpSpPr>
        <p:grpSpPr bwMode="auto">
          <a:xfrm>
            <a:off x="968375" y="2394746"/>
            <a:ext cx="3740150" cy="652463"/>
            <a:chOff x="528" y="1290"/>
            <a:chExt cx="2356" cy="411"/>
          </a:xfrm>
        </p:grpSpPr>
        <p:sp>
          <p:nvSpPr>
            <p:cNvPr id="14438" name="Line 11"/>
            <p:cNvSpPr>
              <a:spLocks noChangeShapeType="1"/>
            </p:cNvSpPr>
            <p:nvPr/>
          </p:nvSpPr>
          <p:spPr bwMode="auto">
            <a:xfrm>
              <a:off x="1192" y="1392"/>
              <a:ext cx="11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9" name="Line 12"/>
            <p:cNvSpPr>
              <a:spLocks noChangeShapeType="1"/>
            </p:cNvSpPr>
            <p:nvPr/>
          </p:nvSpPr>
          <p:spPr bwMode="auto">
            <a:xfrm>
              <a:off x="1192" y="1584"/>
              <a:ext cx="11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40" name="Text Box 13"/>
            <p:cNvSpPr txBox="1">
              <a:spLocks noChangeArrowheads="1"/>
            </p:cNvSpPr>
            <p:nvPr/>
          </p:nvSpPr>
          <p:spPr bwMode="auto">
            <a:xfrm>
              <a:off x="528" y="1344"/>
              <a:ext cx="35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dirty="0" smtClean="0">
                  <a:solidFill>
                    <a:srgbClr val="000000"/>
                  </a:solidFill>
                  <a:cs typeface="Times New Roman" pitchFamily="18" charset="0"/>
                  <a:sym typeface="Symbol Set SWA" pitchFamily="18" charset="2"/>
                </a:rPr>
                <a:t>1</a:t>
              </a:r>
              <a:endParaRPr lang="en-US" altLang="en-US" dirty="0">
                <a:solidFill>
                  <a:srgbClr val="000000"/>
                </a:solidFill>
              </a:endParaRPr>
            </a:p>
          </p:txBody>
        </p:sp>
        <p:sp>
          <p:nvSpPr>
            <p:cNvPr id="14441" name="Text Box 14"/>
            <p:cNvSpPr txBox="1">
              <a:spLocks noChangeArrowheads="1"/>
            </p:cNvSpPr>
            <p:nvPr/>
          </p:nvSpPr>
          <p:spPr bwMode="auto">
            <a:xfrm>
              <a:off x="2386" y="1290"/>
              <a:ext cx="4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600" dirty="0" smtClean="0">
                  <a:solidFill>
                    <a:srgbClr val="000000"/>
                  </a:solidFill>
                  <a:cs typeface="Times New Roman" pitchFamily="18" charset="0"/>
                  <a:sym typeface="Symbol Set SWA" pitchFamily="18" charset="2"/>
                </a:rPr>
                <a:t>m=</a:t>
              </a:r>
              <a:r>
                <a:rPr lang="en-US" altLang="en-US" sz="1600" dirty="0" smtClean="0">
                  <a:solidFill>
                    <a:srgbClr val="000000"/>
                  </a:solidFill>
                  <a:cs typeface="Times New Roman" pitchFamily="18" charset="0"/>
                </a:rPr>
                <a:t>1</a:t>
              </a:r>
              <a:r>
                <a:rPr lang="en-US" altLang="en-US" sz="1600" dirty="0">
                  <a:solidFill>
                    <a:srgbClr val="000000"/>
                  </a:solidFill>
                  <a:cs typeface="Times New Roman" pitchFamily="18" charset="0"/>
                  <a:sym typeface="Symbol Set SWA" pitchFamily="18" charset="2"/>
                </a:rPr>
                <a:t></a:t>
              </a:r>
              <a:endParaRPr lang="en-US" altLang="en-US" sz="1600" dirty="0">
                <a:solidFill>
                  <a:srgbClr val="000000"/>
                </a:solidFill>
                <a:cs typeface="Times New Roman" pitchFamily="18" charset="0"/>
              </a:endParaRPr>
            </a:p>
          </p:txBody>
        </p:sp>
        <p:sp>
          <p:nvSpPr>
            <p:cNvPr id="14442" name="Text Box 15"/>
            <p:cNvSpPr txBox="1">
              <a:spLocks noChangeArrowheads="1"/>
            </p:cNvSpPr>
            <p:nvPr/>
          </p:nvSpPr>
          <p:spPr bwMode="auto">
            <a:xfrm>
              <a:off x="2392" y="1488"/>
              <a:ext cx="4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600" dirty="0" smtClean="0">
                  <a:solidFill>
                    <a:srgbClr val="000000"/>
                  </a:solidFill>
                  <a:cs typeface="Times New Roman" pitchFamily="18" charset="0"/>
                  <a:sym typeface="Symbol Set SWA" pitchFamily="18" charset="2"/>
                </a:rPr>
                <a:t>m=</a:t>
              </a:r>
              <a:r>
                <a:rPr lang="en-US" altLang="en-US" sz="1600" dirty="0" smtClean="0">
                  <a:solidFill>
                    <a:srgbClr val="000000"/>
                  </a:solidFill>
                  <a:cs typeface="Times New Roman" pitchFamily="18" charset="0"/>
                </a:rPr>
                <a:t>0</a:t>
              </a:r>
              <a:r>
                <a:rPr lang="en-US" altLang="en-US" sz="1600" dirty="0">
                  <a:solidFill>
                    <a:srgbClr val="000000"/>
                  </a:solidFill>
                  <a:cs typeface="Times New Roman" pitchFamily="18" charset="0"/>
                  <a:sym typeface="Symbol Set SWA" pitchFamily="18" charset="2"/>
                </a:rPr>
                <a:t></a:t>
              </a:r>
              <a:endParaRPr lang="en-US" altLang="en-US" sz="1600" dirty="0">
                <a:solidFill>
                  <a:srgbClr val="000000"/>
                </a:solidFill>
                <a:cs typeface="Times New Roman" pitchFamily="18" charset="0"/>
              </a:endParaRPr>
            </a:p>
          </p:txBody>
        </p:sp>
      </p:grpSp>
      <p:sp>
        <p:nvSpPr>
          <p:cNvPr id="14341" name="Oval 16"/>
          <p:cNvSpPr>
            <a:spLocks noChangeArrowheads="1"/>
          </p:cNvSpPr>
          <p:nvPr/>
        </p:nvSpPr>
        <p:spPr bwMode="auto">
          <a:xfrm>
            <a:off x="1496219" y="5983606"/>
            <a:ext cx="260350" cy="239712"/>
          </a:xfrm>
          <a:prstGeom prst="ellipse">
            <a:avLst/>
          </a:prstGeom>
          <a:solidFill>
            <a:schemeClr val="accent2"/>
          </a:solidFill>
          <a:ln w="19050">
            <a:solidFill>
              <a:schemeClr val="accent2"/>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42" name="Oval 17"/>
          <p:cNvSpPr>
            <a:spLocks noChangeArrowheads="1"/>
          </p:cNvSpPr>
          <p:nvPr/>
        </p:nvSpPr>
        <p:spPr bwMode="auto">
          <a:xfrm>
            <a:off x="1507331" y="5983606"/>
            <a:ext cx="254000" cy="246062"/>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43" name="Oval 18" descr="Wide downward diagonal"/>
          <p:cNvSpPr>
            <a:spLocks noChangeArrowheads="1"/>
          </p:cNvSpPr>
          <p:nvPr/>
        </p:nvSpPr>
        <p:spPr bwMode="auto">
          <a:xfrm>
            <a:off x="1497806" y="5974081"/>
            <a:ext cx="273050" cy="265112"/>
          </a:xfrm>
          <a:prstGeom prst="ellipse">
            <a:avLst/>
          </a:prstGeom>
          <a:pattFill prst="wdDnDiag">
            <a:fgClr>
              <a:schemeClr val="accent2"/>
            </a:fgClr>
            <a:bgClr>
              <a:srgbClr val="FFFFFF"/>
            </a:bgClr>
          </a:pattFill>
          <a:ln w="19050">
            <a:solidFill>
              <a:schemeClr val="accent2"/>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44" name="Line 19"/>
          <p:cNvSpPr>
            <a:spLocks noChangeShapeType="1"/>
          </p:cNvSpPr>
          <p:nvPr/>
        </p:nvSpPr>
        <p:spPr bwMode="auto">
          <a:xfrm flipH="1" flipV="1">
            <a:off x="3113088" y="3381375"/>
            <a:ext cx="2544762" cy="2562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345" name="Rectangle 20"/>
          <p:cNvSpPr>
            <a:spLocks noChangeArrowheads="1"/>
          </p:cNvSpPr>
          <p:nvPr/>
        </p:nvSpPr>
        <p:spPr bwMode="auto">
          <a:xfrm rot="-2719275">
            <a:off x="4302125" y="2813051"/>
            <a:ext cx="136525" cy="37020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46" name="Oval 21" descr="Wide downward diagonal"/>
          <p:cNvSpPr>
            <a:spLocks noChangeArrowheads="1"/>
          </p:cNvSpPr>
          <p:nvPr/>
        </p:nvSpPr>
        <p:spPr bwMode="auto">
          <a:xfrm>
            <a:off x="2949575" y="2251869"/>
            <a:ext cx="273050" cy="265112"/>
          </a:xfrm>
          <a:prstGeom prst="ellipse">
            <a:avLst/>
          </a:prstGeom>
          <a:pattFill prst="wdDnDiag">
            <a:fgClr>
              <a:schemeClr val="accent2"/>
            </a:fgClr>
            <a:bgClr>
              <a:srgbClr val="FFFFFF"/>
            </a:bgClr>
          </a:pattFill>
          <a:ln w="19050">
            <a:solidFill>
              <a:schemeClr val="accent2"/>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47" name="Oval 22"/>
          <p:cNvSpPr>
            <a:spLocks noChangeArrowheads="1"/>
          </p:cNvSpPr>
          <p:nvPr/>
        </p:nvSpPr>
        <p:spPr bwMode="auto">
          <a:xfrm>
            <a:off x="1486694" y="6307456"/>
            <a:ext cx="260350" cy="239712"/>
          </a:xfrm>
          <a:prstGeom prst="ellipse">
            <a:avLst/>
          </a:prstGeom>
          <a:solidFill>
            <a:schemeClr val="accent2"/>
          </a:solidFill>
          <a:ln w="19050">
            <a:solidFill>
              <a:schemeClr val="accent2"/>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48" name="Oval 23"/>
          <p:cNvSpPr>
            <a:spLocks noChangeArrowheads="1"/>
          </p:cNvSpPr>
          <p:nvPr/>
        </p:nvSpPr>
        <p:spPr bwMode="auto">
          <a:xfrm>
            <a:off x="1497806" y="6307456"/>
            <a:ext cx="254000" cy="246062"/>
          </a:xfrm>
          <a:prstGeom prst="ellipse">
            <a:avLst/>
          </a:prstGeom>
          <a:solidFill>
            <a:schemeClr val="accent2"/>
          </a:solidFill>
          <a:ln w="9525">
            <a:solidFill>
              <a:schemeClr val="tx1"/>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49" name="Oval 24" descr="Wide downward diagonal"/>
          <p:cNvSpPr>
            <a:spLocks noChangeArrowheads="1"/>
          </p:cNvSpPr>
          <p:nvPr/>
        </p:nvSpPr>
        <p:spPr bwMode="auto">
          <a:xfrm>
            <a:off x="1488281" y="6297931"/>
            <a:ext cx="273050" cy="265112"/>
          </a:xfrm>
          <a:prstGeom prst="ellipse">
            <a:avLst/>
          </a:prstGeom>
          <a:pattFill prst="wdDnDiag">
            <a:fgClr>
              <a:schemeClr val="accent2"/>
            </a:fgClr>
            <a:bgClr>
              <a:srgbClr val="FFFFFF"/>
            </a:bgClr>
          </a:pattFill>
          <a:ln w="19050">
            <a:solidFill>
              <a:schemeClr val="accent2"/>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grpSp>
        <p:nvGrpSpPr>
          <p:cNvPr id="14351" name="Group 26"/>
          <p:cNvGrpSpPr>
            <a:grpSpLocks/>
          </p:cNvGrpSpPr>
          <p:nvPr/>
        </p:nvGrpSpPr>
        <p:grpSpPr bwMode="auto">
          <a:xfrm>
            <a:off x="745330" y="6088385"/>
            <a:ext cx="2609850" cy="652463"/>
            <a:chOff x="2928" y="3258"/>
            <a:chExt cx="1644" cy="411"/>
          </a:xfrm>
        </p:grpSpPr>
        <p:sp>
          <p:nvSpPr>
            <p:cNvPr id="14433" name="Line 27"/>
            <p:cNvSpPr>
              <a:spLocks noChangeShapeType="1"/>
            </p:cNvSpPr>
            <p:nvPr/>
          </p:nvSpPr>
          <p:spPr bwMode="auto">
            <a:xfrm>
              <a:off x="2928" y="3372"/>
              <a:ext cx="11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4" name="Line 28"/>
            <p:cNvSpPr>
              <a:spLocks noChangeShapeType="1"/>
            </p:cNvSpPr>
            <p:nvPr/>
          </p:nvSpPr>
          <p:spPr bwMode="auto">
            <a:xfrm>
              <a:off x="2928" y="3564"/>
              <a:ext cx="115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36" name="Text Box 30"/>
            <p:cNvSpPr txBox="1">
              <a:spLocks noChangeArrowheads="1"/>
            </p:cNvSpPr>
            <p:nvPr/>
          </p:nvSpPr>
          <p:spPr bwMode="auto">
            <a:xfrm>
              <a:off x="4074" y="3258"/>
              <a:ext cx="4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600" dirty="0" smtClean="0">
                  <a:solidFill>
                    <a:srgbClr val="000000"/>
                  </a:solidFill>
                  <a:cs typeface="Times New Roman" pitchFamily="18" charset="0"/>
                  <a:sym typeface="Symbol Set SWA" pitchFamily="18" charset="2"/>
                </a:rPr>
                <a:t>m=1</a:t>
              </a:r>
              <a:endParaRPr lang="en-US" altLang="en-US" sz="1600" dirty="0">
                <a:solidFill>
                  <a:srgbClr val="000000"/>
                </a:solidFill>
                <a:cs typeface="Times New Roman" pitchFamily="18" charset="0"/>
              </a:endParaRPr>
            </a:p>
          </p:txBody>
        </p:sp>
        <p:sp>
          <p:nvSpPr>
            <p:cNvPr id="14437" name="Text Box 31"/>
            <p:cNvSpPr txBox="1">
              <a:spLocks noChangeArrowheads="1"/>
            </p:cNvSpPr>
            <p:nvPr/>
          </p:nvSpPr>
          <p:spPr bwMode="auto">
            <a:xfrm>
              <a:off x="4080" y="3456"/>
              <a:ext cx="4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600" dirty="0" smtClean="0">
                  <a:solidFill>
                    <a:srgbClr val="000000"/>
                  </a:solidFill>
                  <a:cs typeface="Times New Roman" pitchFamily="18" charset="0"/>
                  <a:sym typeface="Symbol Set SWA" pitchFamily="18" charset="2"/>
                </a:rPr>
                <a:t>m=</a:t>
              </a:r>
              <a:r>
                <a:rPr lang="en-US" altLang="en-US" sz="1600" dirty="0" smtClean="0">
                  <a:solidFill>
                    <a:srgbClr val="000000"/>
                  </a:solidFill>
                  <a:cs typeface="Times New Roman" pitchFamily="18" charset="0"/>
                </a:rPr>
                <a:t>0</a:t>
              </a:r>
              <a:r>
                <a:rPr lang="en-US" altLang="en-US" sz="1600" dirty="0">
                  <a:solidFill>
                    <a:srgbClr val="000000"/>
                  </a:solidFill>
                  <a:cs typeface="Times New Roman" pitchFamily="18" charset="0"/>
                  <a:sym typeface="Symbol Set SWA" pitchFamily="18" charset="2"/>
                </a:rPr>
                <a:t></a:t>
              </a:r>
              <a:endParaRPr lang="en-US" altLang="en-US" sz="1600" dirty="0">
                <a:solidFill>
                  <a:srgbClr val="000000"/>
                </a:solidFill>
                <a:cs typeface="Times New Roman" pitchFamily="18" charset="0"/>
              </a:endParaRPr>
            </a:p>
          </p:txBody>
        </p:sp>
      </p:grpSp>
      <p:sp>
        <p:nvSpPr>
          <p:cNvPr id="14352" name="Oval 32" descr="Wide downward diagonal"/>
          <p:cNvSpPr>
            <a:spLocks noChangeArrowheads="1"/>
          </p:cNvSpPr>
          <p:nvPr/>
        </p:nvSpPr>
        <p:spPr bwMode="auto">
          <a:xfrm>
            <a:off x="2949575" y="2632869"/>
            <a:ext cx="273050" cy="265112"/>
          </a:xfrm>
          <a:prstGeom prst="ellipse">
            <a:avLst/>
          </a:prstGeom>
          <a:pattFill prst="wdDnDiag">
            <a:fgClr>
              <a:schemeClr val="accent2"/>
            </a:fgClr>
            <a:bgClr>
              <a:srgbClr val="FFFFFF"/>
            </a:bgClr>
          </a:pattFill>
          <a:ln w="19050">
            <a:solidFill>
              <a:schemeClr val="accent2"/>
            </a:solidFill>
            <a:round/>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294945" name="Line 33"/>
          <p:cNvSpPr>
            <a:spLocks noChangeShapeType="1"/>
          </p:cNvSpPr>
          <p:nvPr/>
        </p:nvSpPr>
        <p:spPr bwMode="auto">
          <a:xfrm flipH="1">
            <a:off x="1654175" y="2556669"/>
            <a:ext cx="1066800" cy="2971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94946" name="Line 34"/>
          <p:cNvSpPr>
            <a:spLocks noChangeShapeType="1"/>
          </p:cNvSpPr>
          <p:nvPr/>
        </p:nvSpPr>
        <p:spPr bwMode="auto">
          <a:xfrm flipV="1">
            <a:off x="1806575" y="2556669"/>
            <a:ext cx="1066800" cy="2971800"/>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nvGrpSpPr>
          <p:cNvPr id="14355" name="Group 36"/>
          <p:cNvGrpSpPr>
            <a:grpSpLocks/>
          </p:cNvGrpSpPr>
          <p:nvPr/>
        </p:nvGrpSpPr>
        <p:grpSpPr bwMode="auto">
          <a:xfrm>
            <a:off x="4918075" y="696913"/>
            <a:ext cx="2397125" cy="846137"/>
            <a:chOff x="470" y="1231"/>
            <a:chExt cx="2453" cy="840"/>
          </a:xfrm>
        </p:grpSpPr>
        <p:sp>
          <p:nvSpPr>
            <p:cNvPr id="14398" name="Oval 37"/>
            <p:cNvSpPr>
              <a:spLocks noChangeArrowheads="1"/>
            </p:cNvSpPr>
            <p:nvPr/>
          </p:nvSpPr>
          <p:spPr bwMode="auto">
            <a:xfrm>
              <a:off x="494" y="1243"/>
              <a:ext cx="101" cy="250"/>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99" name="Rectangle 38"/>
            <p:cNvSpPr>
              <a:spLocks noChangeArrowheads="1"/>
            </p:cNvSpPr>
            <p:nvPr/>
          </p:nvSpPr>
          <p:spPr bwMode="auto">
            <a:xfrm>
              <a:off x="541" y="1243"/>
              <a:ext cx="467"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0" name="Freeform 39"/>
            <p:cNvSpPr>
              <a:spLocks/>
            </p:cNvSpPr>
            <p:nvPr/>
          </p:nvSpPr>
          <p:spPr bwMode="auto">
            <a:xfrm>
              <a:off x="529" y="1231"/>
              <a:ext cx="491" cy="274"/>
            </a:xfrm>
            <a:custGeom>
              <a:avLst/>
              <a:gdLst>
                <a:gd name="T0" fmla="*/ 12 w 491"/>
                <a:gd name="T1" fmla="*/ 0 h 274"/>
                <a:gd name="T2" fmla="*/ 6 w 491"/>
                <a:gd name="T3" fmla="*/ 0 h 274"/>
                <a:gd name="T4" fmla="*/ 6 w 491"/>
                <a:gd name="T5" fmla="*/ 0 h 274"/>
                <a:gd name="T6" fmla="*/ 6 w 491"/>
                <a:gd name="T7" fmla="*/ 6 h 274"/>
                <a:gd name="T8" fmla="*/ 0 w 491"/>
                <a:gd name="T9" fmla="*/ 6 h 274"/>
                <a:gd name="T10" fmla="*/ 0 w 491"/>
                <a:gd name="T11" fmla="*/ 6 h 274"/>
                <a:gd name="T12" fmla="*/ 0 w 491"/>
                <a:gd name="T13" fmla="*/ 12 h 274"/>
                <a:gd name="T14" fmla="*/ 0 w 491"/>
                <a:gd name="T15" fmla="*/ 262 h 274"/>
                <a:gd name="T16" fmla="*/ 0 w 491"/>
                <a:gd name="T17" fmla="*/ 268 h 274"/>
                <a:gd name="T18" fmla="*/ 0 w 491"/>
                <a:gd name="T19" fmla="*/ 268 h 274"/>
                <a:gd name="T20" fmla="*/ 6 w 491"/>
                <a:gd name="T21" fmla="*/ 268 h 274"/>
                <a:gd name="T22" fmla="*/ 6 w 491"/>
                <a:gd name="T23" fmla="*/ 274 h 274"/>
                <a:gd name="T24" fmla="*/ 6 w 491"/>
                <a:gd name="T25" fmla="*/ 274 h 274"/>
                <a:gd name="T26" fmla="*/ 485 w 491"/>
                <a:gd name="T27" fmla="*/ 274 h 274"/>
                <a:gd name="T28" fmla="*/ 485 w 491"/>
                <a:gd name="T29" fmla="*/ 274 h 274"/>
                <a:gd name="T30" fmla="*/ 491 w 491"/>
                <a:gd name="T31" fmla="*/ 268 h 274"/>
                <a:gd name="T32" fmla="*/ 491 w 491"/>
                <a:gd name="T33" fmla="*/ 268 h 274"/>
                <a:gd name="T34" fmla="*/ 491 w 491"/>
                <a:gd name="T35" fmla="*/ 268 h 274"/>
                <a:gd name="T36" fmla="*/ 491 w 491"/>
                <a:gd name="T37" fmla="*/ 262 h 274"/>
                <a:gd name="T38" fmla="*/ 491 w 491"/>
                <a:gd name="T39" fmla="*/ 12 h 274"/>
                <a:gd name="T40" fmla="*/ 491 w 491"/>
                <a:gd name="T41" fmla="*/ 6 h 274"/>
                <a:gd name="T42" fmla="*/ 491 w 491"/>
                <a:gd name="T43" fmla="*/ 6 h 274"/>
                <a:gd name="T44" fmla="*/ 491 w 491"/>
                <a:gd name="T45" fmla="*/ 6 h 274"/>
                <a:gd name="T46" fmla="*/ 485 w 491"/>
                <a:gd name="T47" fmla="*/ 0 h 274"/>
                <a:gd name="T48" fmla="*/ 485 w 491"/>
                <a:gd name="T49" fmla="*/ 0 h 274"/>
                <a:gd name="T50" fmla="*/ 479 w 491"/>
                <a:gd name="T51" fmla="*/ 0 h 274"/>
                <a:gd name="T52" fmla="*/ 12 w 491"/>
                <a:gd name="T53" fmla="*/ 0 h 274"/>
                <a:gd name="T54" fmla="*/ 12 w 491"/>
                <a:gd name="T55" fmla="*/ 24 h 274"/>
                <a:gd name="T56" fmla="*/ 479 w 491"/>
                <a:gd name="T57" fmla="*/ 24 h 274"/>
                <a:gd name="T58" fmla="*/ 467 w 491"/>
                <a:gd name="T59" fmla="*/ 12 h 274"/>
                <a:gd name="T60" fmla="*/ 467 w 491"/>
                <a:gd name="T61" fmla="*/ 262 h 274"/>
                <a:gd name="T62" fmla="*/ 479 w 491"/>
                <a:gd name="T63" fmla="*/ 250 h 274"/>
                <a:gd name="T64" fmla="*/ 12 w 491"/>
                <a:gd name="T65" fmla="*/ 250 h 274"/>
                <a:gd name="T66" fmla="*/ 24 w 491"/>
                <a:gd name="T67" fmla="*/ 262 h 274"/>
                <a:gd name="T68" fmla="*/ 24 w 491"/>
                <a:gd name="T69" fmla="*/ 12 h 274"/>
                <a:gd name="T70" fmla="*/ 12 w 491"/>
                <a:gd name="T71" fmla="*/ 24 h 274"/>
                <a:gd name="T72" fmla="*/ 12 w 491"/>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1"/>
                <a:gd name="T112" fmla="*/ 0 h 274"/>
                <a:gd name="T113" fmla="*/ 491 w 491"/>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1" h="274">
                  <a:moveTo>
                    <a:pt x="12" y="0"/>
                  </a:moveTo>
                  <a:lnTo>
                    <a:pt x="6" y="0"/>
                  </a:lnTo>
                  <a:lnTo>
                    <a:pt x="6" y="6"/>
                  </a:lnTo>
                  <a:lnTo>
                    <a:pt x="0" y="6"/>
                  </a:lnTo>
                  <a:lnTo>
                    <a:pt x="0" y="12"/>
                  </a:lnTo>
                  <a:lnTo>
                    <a:pt x="0" y="262"/>
                  </a:lnTo>
                  <a:lnTo>
                    <a:pt x="0" y="268"/>
                  </a:lnTo>
                  <a:lnTo>
                    <a:pt x="6" y="268"/>
                  </a:lnTo>
                  <a:lnTo>
                    <a:pt x="6" y="274"/>
                  </a:lnTo>
                  <a:lnTo>
                    <a:pt x="485" y="274"/>
                  </a:lnTo>
                  <a:lnTo>
                    <a:pt x="491" y="268"/>
                  </a:lnTo>
                  <a:lnTo>
                    <a:pt x="491" y="262"/>
                  </a:lnTo>
                  <a:lnTo>
                    <a:pt x="491" y="12"/>
                  </a:lnTo>
                  <a:lnTo>
                    <a:pt x="491" y="6"/>
                  </a:lnTo>
                  <a:lnTo>
                    <a:pt x="485" y="0"/>
                  </a:lnTo>
                  <a:lnTo>
                    <a:pt x="479" y="0"/>
                  </a:lnTo>
                  <a:lnTo>
                    <a:pt x="12" y="0"/>
                  </a:lnTo>
                  <a:lnTo>
                    <a:pt x="12" y="24"/>
                  </a:lnTo>
                  <a:lnTo>
                    <a:pt x="479" y="24"/>
                  </a:lnTo>
                  <a:lnTo>
                    <a:pt x="467" y="12"/>
                  </a:lnTo>
                  <a:lnTo>
                    <a:pt x="467" y="262"/>
                  </a:lnTo>
                  <a:lnTo>
                    <a:pt x="479" y="250"/>
                  </a:lnTo>
                  <a:lnTo>
                    <a:pt x="12" y="250"/>
                  </a:lnTo>
                  <a:lnTo>
                    <a:pt x="24" y="262"/>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1" name="Oval 40"/>
            <p:cNvSpPr>
              <a:spLocks noChangeArrowheads="1"/>
            </p:cNvSpPr>
            <p:nvPr/>
          </p:nvSpPr>
          <p:spPr bwMode="auto">
            <a:xfrm>
              <a:off x="517" y="1249"/>
              <a:ext cx="48" cy="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2" name="Oval 41"/>
            <p:cNvSpPr>
              <a:spLocks noChangeArrowheads="1"/>
            </p:cNvSpPr>
            <p:nvPr/>
          </p:nvSpPr>
          <p:spPr bwMode="auto">
            <a:xfrm>
              <a:off x="960" y="1243"/>
              <a:ext cx="102" cy="250"/>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3" name="Oval 42"/>
            <p:cNvSpPr>
              <a:spLocks noChangeArrowheads="1"/>
            </p:cNvSpPr>
            <p:nvPr/>
          </p:nvSpPr>
          <p:spPr bwMode="auto">
            <a:xfrm>
              <a:off x="1038" y="1243"/>
              <a:ext cx="96" cy="250"/>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4" name="Rectangle 43"/>
            <p:cNvSpPr>
              <a:spLocks noChangeArrowheads="1"/>
            </p:cNvSpPr>
            <p:nvPr/>
          </p:nvSpPr>
          <p:spPr bwMode="auto">
            <a:xfrm>
              <a:off x="1086" y="1243"/>
              <a:ext cx="1244" cy="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5" name="Freeform 44"/>
            <p:cNvSpPr>
              <a:spLocks/>
            </p:cNvSpPr>
            <p:nvPr/>
          </p:nvSpPr>
          <p:spPr bwMode="auto">
            <a:xfrm>
              <a:off x="1074" y="1231"/>
              <a:ext cx="1268" cy="274"/>
            </a:xfrm>
            <a:custGeom>
              <a:avLst/>
              <a:gdLst>
                <a:gd name="T0" fmla="*/ 12 w 1268"/>
                <a:gd name="T1" fmla="*/ 0 h 274"/>
                <a:gd name="T2" fmla="*/ 6 w 1268"/>
                <a:gd name="T3" fmla="*/ 0 h 274"/>
                <a:gd name="T4" fmla="*/ 6 w 1268"/>
                <a:gd name="T5" fmla="*/ 0 h 274"/>
                <a:gd name="T6" fmla="*/ 6 w 1268"/>
                <a:gd name="T7" fmla="*/ 6 h 274"/>
                <a:gd name="T8" fmla="*/ 0 w 1268"/>
                <a:gd name="T9" fmla="*/ 6 h 274"/>
                <a:gd name="T10" fmla="*/ 0 w 1268"/>
                <a:gd name="T11" fmla="*/ 6 h 274"/>
                <a:gd name="T12" fmla="*/ 0 w 1268"/>
                <a:gd name="T13" fmla="*/ 12 h 274"/>
                <a:gd name="T14" fmla="*/ 0 w 1268"/>
                <a:gd name="T15" fmla="*/ 262 h 274"/>
                <a:gd name="T16" fmla="*/ 0 w 1268"/>
                <a:gd name="T17" fmla="*/ 268 h 274"/>
                <a:gd name="T18" fmla="*/ 0 w 1268"/>
                <a:gd name="T19" fmla="*/ 268 h 274"/>
                <a:gd name="T20" fmla="*/ 6 w 1268"/>
                <a:gd name="T21" fmla="*/ 268 h 274"/>
                <a:gd name="T22" fmla="*/ 6 w 1268"/>
                <a:gd name="T23" fmla="*/ 274 h 274"/>
                <a:gd name="T24" fmla="*/ 6 w 1268"/>
                <a:gd name="T25" fmla="*/ 274 h 274"/>
                <a:gd name="T26" fmla="*/ 1262 w 1268"/>
                <a:gd name="T27" fmla="*/ 274 h 274"/>
                <a:gd name="T28" fmla="*/ 1262 w 1268"/>
                <a:gd name="T29" fmla="*/ 274 h 274"/>
                <a:gd name="T30" fmla="*/ 1268 w 1268"/>
                <a:gd name="T31" fmla="*/ 268 h 274"/>
                <a:gd name="T32" fmla="*/ 1268 w 1268"/>
                <a:gd name="T33" fmla="*/ 268 h 274"/>
                <a:gd name="T34" fmla="*/ 1268 w 1268"/>
                <a:gd name="T35" fmla="*/ 268 h 274"/>
                <a:gd name="T36" fmla="*/ 1268 w 1268"/>
                <a:gd name="T37" fmla="*/ 262 h 274"/>
                <a:gd name="T38" fmla="*/ 1268 w 1268"/>
                <a:gd name="T39" fmla="*/ 12 h 274"/>
                <a:gd name="T40" fmla="*/ 1268 w 1268"/>
                <a:gd name="T41" fmla="*/ 6 h 274"/>
                <a:gd name="T42" fmla="*/ 1268 w 1268"/>
                <a:gd name="T43" fmla="*/ 6 h 274"/>
                <a:gd name="T44" fmla="*/ 1268 w 1268"/>
                <a:gd name="T45" fmla="*/ 6 h 274"/>
                <a:gd name="T46" fmla="*/ 1262 w 1268"/>
                <a:gd name="T47" fmla="*/ 0 h 274"/>
                <a:gd name="T48" fmla="*/ 1262 w 1268"/>
                <a:gd name="T49" fmla="*/ 0 h 274"/>
                <a:gd name="T50" fmla="*/ 1256 w 1268"/>
                <a:gd name="T51" fmla="*/ 0 h 274"/>
                <a:gd name="T52" fmla="*/ 12 w 1268"/>
                <a:gd name="T53" fmla="*/ 0 h 274"/>
                <a:gd name="T54" fmla="*/ 12 w 1268"/>
                <a:gd name="T55" fmla="*/ 24 h 274"/>
                <a:gd name="T56" fmla="*/ 1256 w 1268"/>
                <a:gd name="T57" fmla="*/ 24 h 274"/>
                <a:gd name="T58" fmla="*/ 1244 w 1268"/>
                <a:gd name="T59" fmla="*/ 12 h 274"/>
                <a:gd name="T60" fmla="*/ 1244 w 1268"/>
                <a:gd name="T61" fmla="*/ 262 h 274"/>
                <a:gd name="T62" fmla="*/ 1256 w 1268"/>
                <a:gd name="T63" fmla="*/ 250 h 274"/>
                <a:gd name="T64" fmla="*/ 12 w 1268"/>
                <a:gd name="T65" fmla="*/ 250 h 274"/>
                <a:gd name="T66" fmla="*/ 24 w 1268"/>
                <a:gd name="T67" fmla="*/ 262 h 274"/>
                <a:gd name="T68" fmla="*/ 24 w 1268"/>
                <a:gd name="T69" fmla="*/ 12 h 274"/>
                <a:gd name="T70" fmla="*/ 12 w 1268"/>
                <a:gd name="T71" fmla="*/ 24 h 274"/>
                <a:gd name="T72" fmla="*/ 12 w 1268"/>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8"/>
                <a:gd name="T112" fmla="*/ 0 h 274"/>
                <a:gd name="T113" fmla="*/ 1268 w 1268"/>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8" h="274">
                  <a:moveTo>
                    <a:pt x="12" y="0"/>
                  </a:moveTo>
                  <a:lnTo>
                    <a:pt x="6" y="0"/>
                  </a:lnTo>
                  <a:lnTo>
                    <a:pt x="6" y="6"/>
                  </a:lnTo>
                  <a:lnTo>
                    <a:pt x="0" y="6"/>
                  </a:lnTo>
                  <a:lnTo>
                    <a:pt x="0" y="12"/>
                  </a:lnTo>
                  <a:lnTo>
                    <a:pt x="0" y="262"/>
                  </a:lnTo>
                  <a:lnTo>
                    <a:pt x="0" y="268"/>
                  </a:lnTo>
                  <a:lnTo>
                    <a:pt x="6" y="268"/>
                  </a:lnTo>
                  <a:lnTo>
                    <a:pt x="6" y="274"/>
                  </a:lnTo>
                  <a:lnTo>
                    <a:pt x="1262" y="274"/>
                  </a:lnTo>
                  <a:lnTo>
                    <a:pt x="1268" y="268"/>
                  </a:lnTo>
                  <a:lnTo>
                    <a:pt x="1268" y="262"/>
                  </a:lnTo>
                  <a:lnTo>
                    <a:pt x="1268" y="12"/>
                  </a:lnTo>
                  <a:lnTo>
                    <a:pt x="1268" y="6"/>
                  </a:lnTo>
                  <a:lnTo>
                    <a:pt x="1262" y="0"/>
                  </a:lnTo>
                  <a:lnTo>
                    <a:pt x="1256" y="0"/>
                  </a:lnTo>
                  <a:lnTo>
                    <a:pt x="12" y="0"/>
                  </a:lnTo>
                  <a:lnTo>
                    <a:pt x="12" y="24"/>
                  </a:lnTo>
                  <a:lnTo>
                    <a:pt x="1256" y="24"/>
                  </a:lnTo>
                  <a:lnTo>
                    <a:pt x="1244" y="12"/>
                  </a:lnTo>
                  <a:lnTo>
                    <a:pt x="1244" y="262"/>
                  </a:lnTo>
                  <a:lnTo>
                    <a:pt x="1256" y="250"/>
                  </a:lnTo>
                  <a:lnTo>
                    <a:pt x="12" y="250"/>
                  </a:lnTo>
                  <a:lnTo>
                    <a:pt x="24" y="262"/>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06" name="Oval 45"/>
            <p:cNvSpPr>
              <a:spLocks noChangeArrowheads="1"/>
            </p:cNvSpPr>
            <p:nvPr/>
          </p:nvSpPr>
          <p:spPr bwMode="auto">
            <a:xfrm>
              <a:off x="1062" y="1249"/>
              <a:ext cx="48" cy="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7" name="Oval 46"/>
            <p:cNvSpPr>
              <a:spLocks noChangeArrowheads="1"/>
            </p:cNvSpPr>
            <p:nvPr/>
          </p:nvSpPr>
          <p:spPr bwMode="auto">
            <a:xfrm>
              <a:off x="2276" y="1243"/>
              <a:ext cx="102" cy="250"/>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8" name="Oval 47"/>
            <p:cNvSpPr>
              <a:spLocks noChangeArrowheads="1"/>
            </p:cNvSpPr>
            <p:nvPr/>
          </p:nvSpPr>
          <p:spPr bwMode="auto">
            <a:xfrm>
              <a:off x="2354" y="1249"/>
              <a:ext cx="102"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09" name="Rectangle 48"/>
            <p:cNvSpPr>
              <a:spLocks noChangeArrowheads="1"/>
            </p:cNvSpPr>
            <p:nvPr/>
          </p:nvSpPr>
          <p:spPr bwMode="auto">
            <a:xfrm>
              <a:off x="2402" y="1249"/>
              <a:ext cx="473"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0" name="Freeform 49"/>
            <p:cNvSpPr>
              <a:spLocks/>
            </p:cNvSpPr>
            <p:nvPr/>
          </p:nvSpPr>
          <p:spPr bwMode="auto">
            <a:xfrm>
              <a:off x="2390" y="1237"/>
              <a:ext cx="497" cy="268"/>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11" name="Oval 50"/>
            <p:cNvSpPr>
              <a:spLocks noChangeArrowheads="1"/>
            </p:cNvSpPr>
            <p:nvPr/>
          </p:nvSpPr>
          <p:spPr bwMode="auto">
            <a:xfrm>
              <a:off x="2378" y="1255"/>
              <a:ext cx="54"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2" name="Oval 51"/>
            <p:cNvSpPr>
              <a:spLocks noChangeArrowheads="1"/>
            </p:cNvSpPr>
            <p:nvPr/>
          </p:nvSpPr>
          <p:spPr bwMode="auto">
            <a:xfrm>
              <a:off x="2821" y="1249"/>
              <a:ext cx="102"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3" name="Oval 52"/>
            <p:cNvSpPr>
              <a:spLocks noChangeArrowheads="1"/>
            </p:cNvSpPr>
            <p:nvPr/>
          </p:nvSpPr>
          <p:spPr bwMode="auto">
            <a:xfrm>
              <a:off x="470" y="1809"/>
              <a:ext cx="95"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4" name="Rectangle 53"/>
            <p:cNvSpPr>
              <a:spLocks noChangeArrowheads="1"/>
            </p:cNvSpPr>
            <p:nvPr/>
          </p:nvSpPr>
          <p:spPr bwMode="auto">
            <a:xfrm>
              <a:off x="517" y="1809"/>
              <a:ext cx="467"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5" name="Freeform 54"/>
            <p:cNvSpPr>
              <a:spLocks/>
            </p:cNvSpPr>
            <p:nvPr/>
          </p:nvSpPr>
          <p:spPr bwMode="auto">
            <a:xfrm>
              <a:off x="506" y="1797"/>
              <a:ext cx="490" cy="268"/>
            </a:xfrm>
            <a:custGeom>
              <a:avLst/>
              <a:gdLst>
                <a:gd name="T0" fmla="*/ 11 w 490"/>
                <a:gd name="T1" fmla="*/ 0 h 268"/>
                <a:gd name="T2" fmla="*/ 5 w 490"/>
                <a:gd name="T3" fmla="*/ 0 h 268"/>
                <a:gd name="T4" fmla="*/ 5 w 490"/>
                <a:gd name="T5" fmla="*/ 6 h 268"/>
                <a:gd name="T6" fmla="*/ 0 w 490"/>
                <a:gd name="T7" fmla="*/ 6 h 268"/>
                <a:gd name="T8" fmla="*/ 0 w 490"/>
                <a:gd name="T9" fmla="*/ 12 h 268"/>
                <a:gd name="T10" fmla="*/ 0 w 490"/>
                <a:gd name="T11" fmla="*/ 256 h 268"/>
                <a:gd name="T12" fmla="*/ 0 w 490"/>
                <a:gd name="T13" fmla="*/ 262 h 268"/>
                <a:gd name="T14" fmla="*/ 5 w 490"/>
                <a:gd name="T15" fmla="*/ 268 h 268"/>
                <a:gd name="T16" fmla="*/ 5 w 490"/>
                <a:gd name="T17" fmla="*/ 268 h 268"/>
                <a:gd name="T18" fmla="*/ 11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1 w 490"/>
                <a:gd name="T41" fmla="*/ 0 h 268"/>
                <a:gd name="T42" fmla="*/ 11 w 490"/>
                <a:gd name="T43" fmla="*/ 24 h 268"/>
                <a:gd name="T44" fmla="*/ 478 w 490"/>
                <a:gd name="T45" fmla="*/ 24 h 268"/>
                <a:gd name="T46" fmla="*/ 466 w 490"/>
                <a:gd name="T47" fmla="*/ 12 h 268"/>
                <a:gd name="T48" fmla="*/ 466 w 490"/>
                <a:gd name="T49" fmla="*/ 256 h 268"/>
                <a:gd name="T50" fmla="*/ 478 w 490"/>
                <a:gd name="T51" fmla="*/ 245 h 268"/>
                <a:gd name="T52" fmla="*/ 11 w 490"/>
                <a:gd name="T53" fmla="*/ 245 h 268"/>
                <a:gd name="T54" fmla="*/ 23 w 490"/>
                <a:gd name="T55" fmla="*/ 256 h 268"/>
                <a:gd name="T56" fmla="*/ 23 w 490"/>
                <a:gd name="T57" fmla="*/ 12 h 268"/>
                <a:gd name="T58" fmla="*/ 11 w 490"/>
                <a:gd name="T59" fmla="*/ 24 h 268"/>
                <a:gd name="T60" fmla="*/ 11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1" y="0"/>
                  </a:moveTo>
                  <a:lnTo>
                    <a:pt x="5" y="0"/>
                  </a:lnTo>
                  <a:lnTo>
                    <a:pt x="5" y="6"/>
                  </a:lnTo>
                  <a:lnTo>
                    <a:pt x="0" y="6"/>
                  </a:lnTo>
                  <a:lnTo>
                    <a:pt x="0" y="12"/>
                  </a:lnTo>
                  <a:lnTo>
                    <a:pt x="0" y="256"/>
                  </a:lnTo>
                  <a:lnTo>
                    <a:pt x="0" y="262"/>
                  </a:lnTo>
                  <a:lnTo>
                    <a:pt x="5" y="268"/>
                  </a:lnTo>
                  <a:lnTo>
                    <a:pt x="11" y="268"/>
                  </a:lnTo>
                  <a:lnTo>
                    <a:pt x="478" y="268"/>
                  </a:lnTo>
                  <a:lnTo>
                    <a:pt x="484" y="268"/>
                  </a:lnTo>
                  <a:lnTo>
                    <a:pt x="490" y="268"/>
                  </a:lnTo>
                  <a:lnTo>
                    <a:pt x="490" y="262"/>
                  </a:lnTo>
                  <a:lnTo>
                    <a:pt x="490" y="256"/>
                  </a:lnTo>
                  <a:lnTo>
                    <a:pt x="490" y="12"/>
                  </a:lnTo>
                  <a:lnTo>
                    <a:pt x="490" y="6"/>
                  </a:lnTo>
                  <a:lnTo>
                    <a:pt x="484" y="0"/>
                  </a:lnTo>
                  <a:lnTo>
                    <a:pt x="478" y="0"/>
                  </a:lnTo>
                  <a:lnTo>
                    <a:pt x="11" y="0"/>
                  </a:lnTo>
                  <a:lnTo>
                    <a:pt x="11" y="24"/>
                  </a:lnTo>
                  <a:lnTo>
                    <a:pt x="478" y="24"/>
                  </a:lnTo>
                  <a:lnTo>
                    <a:pt x="466" y="12"/>
                  </a:lnTo>
                  <a:lnTo>
                    <a:pt x="466" y="256"/>
                  </a:lnTo>
                  <a:lnTo>
                    <a:pt x="478" y="245"/>
                  </a:lnTo>
                  <a:lnTo>
                    <a:pt x="11" y="245"/>
                  </a:lnTo>
                  <a:lnTo>
                    <a:pt x="23" y="256"/>
                  </a:lnTo>
                  <a:lnTo>
                    <a:pt x="23" y="12"/>
                  </a:lnTo>
                  <a:lnTo>
                    <a:pt x="11" y="24"/>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16" name="Oval 55"/>
            <p:cNvSpPr>
              <a:spLocks noChangeArrowheads="1"/>
            </p:cNvSpPr>
            <p:nvPr/>
          </p:nvSpPr>
          <p:spPr bwMode="auto">
            <a:xfrm>
              <a:off x="494" y="1815"/>
              <a:ext cx="47"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7" name="Oval 56"/>
            <p:cNvSpPr>
              <a:spLocks noChangeArrowheads="1"/>
            </p:cNvSpPr>
            <p:nvPr/>
          </p:nvSpPr>
          <p:spPr bwMode="auto">
            <a:xfrm>
              <a:off x="936" y="1809"/>
              <a:ext cx="102"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8" name="Oval 57"/>
            <p:cNvSpPr>
              <a:spLocks noChangeArrowheads="1"/>
            </p:cNvSpPr>
            <p:nvPr/>
          </p:nvSpPr>
          <p:spPr bwMode="auto">
            <a:xfrm>
              <a:off x="1008" y="1809"/>
              <a:ext cx="102"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19" name="Rectangle 58"/>
            <p:cNvSpPr>
              <a:spLocks noChangeArrowheads="1"/>
            </p:cNvSpPr>
            <p:nvPr/>
          </p:nvSpPr>
          <p:spPr bwMode="auto">
            <a:xfrm>
              <a:off x="1062" y="1809"/>
              <a:ext cx="1244"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20" name="Freeform 59"/>
            <p:cNvSpPr>
              <a:spLocks/>
            </p:cNvSpPr>
            <p:nvPr/>
          </p:nvSpPr>
          <p:spPr bwMode="auto">
            <a:xfrm>
              <a:off x="1050" y="1797"/>
              <a:ext cx="1268" cy="268"/>
            </a:xfrm>
            <a:custGeom>
              <a:avLst/>
              <a:gdLst>
                <a:gd name="T0" fmla="*/ 12 w 1268"/>
                <a:gd name="T1" fmla="*/ 0 h 268"/>
                <a:gd name="T2" fmla="*/ 6 w 1268"/>
                <a:gd name="T3" fmla="*/ 0 h 268"/>
                <a:gd name="T4" fmla="*/ 6 w 1268"/>
                <a:gd name="T5" fmla="*/ 6 h 268"/>
                <a:gd name="T6" fmla="*/ 0 w 1268"/>
                <a:gd name="T7" fmla="*/ 6 h 268"/>
                <a:gd name="T8" fmla="*/ 0 w 1268"/>
                <a:gd name="T9" fmla="*/ 12 h 268"/>
                <a:gd name="T10" fmla="*/ 0 w 1268"/>
                <a:gd name="T11" fmla="*/ 256 h 268"/>
                <a:gd name="T12" fmla="*/ 0 w 1268"/>
                <a:gd name="T13" fmla="*/ 262 h 268"/>
                <a:gd name="T14" fmla="*/ 6 w 1268"/>
                <a:gd name="T15" fmla="*/ 268 h 268"/>
                <a:gd name="T16" fmla="*/ 6 w 1268"/>
                <a:gd name="T17" fmla="*/ 268 h 268"/>
                <a:gd name="T18" fmla="*/ 12 w 1268"/>
                <a:gd name="T19" fmla="*/ 268 h 268"/>
                <a:gd name="T20" fmla="*/ 1256 w 1268"/>
                <a:gd name="T21" fmla="*/ 268 h 268"/>
                <a:gd name="T22" fmla="*/ 1262 w 1268"/>
                <a:gd name="T23" fmla="*/ 268 h 268"/>
                <a:gd name="T24" fmla="*/ 1268 w 1268"/>
                <a:gd name="T25" fmla="*/ 268 h 268"/>
                <a:gd name="T26" fmla="*/ 1268 w 1268"/>
                <a:gd name="T27" fmla="*/ 262 h 268"/>
                <a:gd name="T28" fmla="*/ 1268 w 1268"/>
                <a:gd name="T29" fmla="*/ 256 h 268"/>
                <a:gd name="T30" fmla="*/ 1268 w 1268"/>
                <a:gd name="T31" fmla="*/ 12 h 268"/>
                <a:gd name="T32" fmla="*/ 1268 w 1268"/>
                <a:gd name="T33" fmla="*/ 6 h 268"/>
                <a:gd name="T34" fmla="*/ 1268 w 1268"/>
                <a:gd name="T35" fmla="*/ 6 h 268"/>
                <a:gd name="T36" fmla="*/ 1262 w 1268"/>
                <a:gd name="T37" fmla="*/ 0 h 268"/>
                <a:gd name="T38" fmla="*/ 1256 w 1268"/>
                <a:gd name="T39" fmla="*/ 0 h 268"/>
                <a:gd name="T40" fmla="*/ 12 w 1268"/>
                <a:gd name="T41" fmla="*/ 0 h 268"/>
                <a:gd name="T42" fmla="*/ 12 w 1268"/>
                <a:gd name="T43" fmla="*/ 24 h 268"/>
                <a:gd name="T44" fmla="*/ 1256 w 1268"/>
                <a:gd name="T45" fmla="*/ 24 h 268"/>
                <a:gd name="T46" fmla="*/ 1244 w 1268"/>
                <a:gd name="T47" fmla="*/ 12 h 268"/>
                <a:gd name="T48" fmla="*/ 1244 w 1268"/>
                <a:gd name="T49" fmla="*/ 256 h 268"/>
                <a:gd name="T50" fmla="*/ 1256 w 1268"/>
                <a:gd name="T51" fmla="*/ 245 h 268"/>
                <a:gd name="T52" fmla="*/ 12 w 1268"/>
                <a:gd name="T53" fmla="*/ 245 h 268"/>
                <a:gd name="T54" fmla="*/ 24 w 1268"/>
                <a:gd name="T55" fmla="*/ 256 h 268"/>
                <a:gd name="T56" fmla="*/ 24 w 1268"/>
                <a:gd name="T57" fmla="*/ 12 h 268"/>
                <a:gd name="T58" fmla="*/ 12 w 1268"/>
                <a:gd name="T59" fmla="*/ 24 h 268"/>
                <a:gd name="T60" fmla="*/ 12 w 1268"/>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8"/>
                <a:gd name="T94" fmla="*/ 0 h 268"/>
                <a:gd name="T95" fmla="*/ 1268 w 1268"/>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8" h="268">
                  <a:moveTo>
                    <a:pt x="12" y="0"/>
                  </a:moveTo>
                  <a:lnTo>
                    <a:pt x="6" y="0"/>
                  </a:lnTo>
                  <a:lnTo>
                    <a:pt x="6" y="6"/>
                  </a:lnTo>
                  <a:lnTo>
                    <a:pt x="0" y="6"/>
                  </a:lnTo>
                  <a:lnTo>
                    <a:pt x="0" y="12"/>
                  </a:lnTo>
                  <a:lnTo>
                    <a:pt x="0" y="256"/>
                  </a:lnTo>
                  <a:lnTo>
                    <a:pt x="0" y="262"/>
                  </a:lnTo>
                  <a:lnTo>
                    <a:pt x="6" y="268"/>
                  </a:lnTo>
                  <a:lnTo>
                    <a:pt x="12" y="268"/>
                  </a:lnTo>
                  <a:lnTo>
                    <a:pt x="1256" y="268"/>
                  </a:lnTo>
                  <a:lnTo>
                    <a:pt x="1262" y="268"/>
                  </a:lnTo>
                  <a:lnTo>
                    <a:pt x="1268" y="268"/>
                  </a:lnTo>
                  <a:lnTo>
                    <a:pt x="1268" y="262"/>
                  </a:lnTo>
                  <a:lnTo>
                    <a:pt x="1268" y="256"/>
                  </a:lnTo>
                  <a:lnTo>
                    <a:pt x="1268" y="12"/>
                  </a:lnTo>
                  <a:lnTo>
                    <a:pt x="1268" y="6"/>
                  </a:lnTo>
                  <a:lnTo>
                    <a:pt x="1262" y="0"/>
                  </a:lnTo>
                  <a:lnTo>
                    <a:pt x="1256" y="0"/>
                  </a:lnTo>
                  <a:lnTo>
                    <a:pt x="12" y="0"/>
                  </a:lnTo>
                  <a:lnTo>
                    <a:pt x="12" y="24"/>
                  </a:lnTo>
                  <a:lnTo>
                    <a:pt x="1256" y="24"/>
                  </a:lnTo>
                  <a:lnTo>
                    <a:pt x="1244" y="12"/>
                  </a:lnTo>
                  <a:lnTo>
                    <a:pt x="1244" y="256"/>
                  </a:lnTo>
                  <a:lnTo>
                    <a:pt x="1256"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21" name="Oval 60"/>
            <p:cNvSpPr>
              <a:spLocks noChangeArrowheads="1"/>
            </p:cNvSpPr>
            <p:nvPr/>
          </p:nvSpPr>
          <p:spPr bwMode="auto">
            <a:xfrm>
              <a:off x="1038" y="1815"/>
              <a:ext cx="48" cy="2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22" name="Oval 61"/>
            <p:cNvSpPr>
              <a:spLocks noChangeArrowheads="1"/>
            </p:cNvSpPr>
            <p:nvPr/>
          </p:nvSpPr>
          <p:spPr bwMode="auto">
            <a:xfrm>
              <a:off x="2252" y="1809"/>
              <a:ext cx="102"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23" name="Oval 62"/>
            <p:cNvSpPr>
              <a:spLocks noChangeArrowheads="1"/>
            </p:cNvSpPr>
            <p:nvPr/>
          </p:nvSpPr>
          <p:spPr bwMode="auto">
            <a:xfrm>
              <a:off x="2330" y="1815"/>
              <a:ext cx="102"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24" name="Rectangle 63"/>
            <p:cNvSpPr>
              <a:spLocks noChangeArrowheads="1"/>
            </p:cNvSpPr>
            <p:nvPr/>
          </p:nvSpPr>
          <p:spPr bwMode="auto">
            <a:xfrm>
              <a:off x="2378" y="1815"/>
              <a:ext cx="473"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25" name="Freeform 64"/>
            <p:cNvSpPr>
              <a:spLocks/>
            </p:cNvSpPr>
            <p:nvPr/>
          </p:nvSpPr>
          <p:spPr bwMode="auto">
            <a:xfrm>
              <a:off x="2366" y="1803"/>
              <a:ext cx="497" cy="268"/>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26" name="Oval 65"/>
            <p:cNvSpPr>
              <a:spLocks noChangeArrowheads="1"/>
            </p:cNvSpPr>
            <p:nvPr/>
          </p:nvSpPr>
          <p:spPr bwMode="auto">
            <a:xfrm>
              <a:off x="2354" y="1815"/>
              <a:ext cx="48" cy="2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27" name="Oval 66"/>
            <p:cNvSpPr>
              <a:spLocks noChangeArrowheads="1"/>
            </p:cNvSpPr>
            <p:nvPr/>
          </p:nvSpPr>
          <p:spPr bwMode="auto">
            <a:xfrm>
              <a:off x="2797" y="1815"/>
              <a:ext cx="102"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428" name="Freeform 67"/>
            <p:cNvSpPr>
              <a:spLocks/>
            </p:cNvSpPr>
            <p:nvPr/>
          </p:nvSpPr>
          <p:spPr bwMode="auto">
            <a:xfrm>
              <a:off x="1110" y="1648"/>
              <a:ext cx="107" cy="107"/>
            </a:xfrm>
            <a:custGeom>
              <a:avLst/>
              <a:gdLst>
                <a:gd name="T0" fmla="*/ 54 w 107"/>
                <a:gd name="T1" fmla="*/ 0 h 107"/>
                <a:gd name="T2" fmla="*/ 42 w 107"/>
                <a:gd name="T3" fmla="*/ 0 h 107"/>
                <a:gd name="T4" fmla="*/ 30 w 107"/>
                <a:gd name="T5" fmla="*/ 6 h 107"/>
                <a:gd name="T6" fmla="*/ 18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8 w 107"/>
                <a:gd name="T19" fmla="*/ 90 h 107"/>
                <a:gd name="T20" fmla="*/ 30 w 107"/>
                <a:gd name="T21" fmla="*/ 101 h 107"/>
                <a:gd name="T22" fmla="*/ 42 w 107"/>
                <a:gd name="T23" fmla="*/ 107 h 107"/>
                <a:gd name="T24" fmla="*/ 66 w 107"/>
                <a:gd name="T25" fmla="*/ 107 h 107"/>
                <a:gd name="T26" fmla="*/ 84 w 107"/>
                <a:gd name="T27" fmla="*/ 101 h 107"/>
                <a:gd name="T28" fmla="*/ 90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90 w 107"/>
                <a:gd name="T41" fmla="*/ 18 h 107"/>
                <a:gd name="T42" fmla="*/ 84 w 107"/>
                <a:gd name="T43" fmla="*/ 6 h 107"/>
                <a:gd name="T44" fmla="*/ 66 w 107"/>
                <a:gd name="T45" fmla="*/ 0 h 107"/>
                <a:gd name="T46" fmla="*/ 54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1" y="84"/>
                  </a:lnTo>
                  <a:lnTo>
                    <a:pt x="107" y="66"/>
                  </a:lnTo>
                  <a:lnTo>
                    <a:pt x="107" y="54"/>
                  </a:lnTo>
                  <a:lnTo>
                    <a:pt x="107" y="42"/>
                  </a:lnTo>
                  <a:lnTo>
                    <a:pt x="101"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29" name="Freeform 68"/>
            <p:cNvSpPr>
              <a:spLocks/>
            </p:cNvSpPr>
            <p:nvPr/>
          </p:nvSpPr>
          <p:spPr bwMode="auto">
            <a:xfrm>
              <a:off x="1325"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30" name="Freeform 69"/>
            <p:cNvSpPr>
              <a:spLocks/>
            </p:cNvSpPr>
            <p:nvPr/>
          </p:nvSpPr>
          <p:spPr bwMode="auto">
            <a:xfrm>
              <a:off x="1541" y="1648"/>
              <a:ext cx="107" cy="107"/>
            </a:xfrm>
            <a:custGeom>
              <a:avLst/>
              <a:gdLst>
                <a:gd name="T0" fmla="*/ 53 w 107"/>
                <a:gd name="T1" fmla="*/ 0 h 107"/>
                <a:gd name="T2" fmla="*/ 41 w 107"/>
                <a:gd name="T3" fmla="*/ 0 h 107"/>
                <a:gd name="T4" fmla="*/ 29 w 107"/>
                <a:gd name="T5" fmla="*/ 6 h 107"/>
                <a:gd name="T6" fmla="*/ 17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7 w 107"/>
                <a:gd name="T19" fmla="*/ 90 h 107"/>
                <a:gd name="T20" fmla="*/ 29 w 107"/>
                <a:gd name="T21" fmla="*/ 101 h 107"/>
                <a:gd name="T22" fmla="*/ 41 w 107"/>
                <a:gd name="T23" fmla="*/ 107 h 107"/>
                <a:gd name="T24" fmla="*/ 65 w 107"/>
                <a:gd name="T25" fmla="*/ 107 h 107"/>
                <a:gd name="T26" fmla="*/ 83 w 107"/>
                <a:gd name="T27" fmla="*/ 101 h 107"/>
                <a:gd name="T28" fmla="*/ 89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89 w 107"/>
                <a:gd name="T41" fmla="*/ 18 h 107"/>
                <a:gd name="T42" fmla="*/ 83 w 107"/>
                <a:gd name="T43" fmla="*/ 6 h 107"/>
                <a:gd name="T44" fmla="*/ 65 w 107"/>
                <a:gd name="T45" fmla="*/ 0 h 107"/>
                <a:gd name="T46" fmla="*/ 53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3" y="0"/>
                  </a:moveTo>
                  <a:lnTo>
                    <a:pt x="41" y="0"/>
                  </a:lnTo>
                  <a:lnTo>
                    <a:pt x="29" y="6"/>
                  </a:lnTo>
                  <a:lnTo>
                    <a:pt x="17" y="18"/>
                  </a:lnTo>
                  <a:lnTo>
                    <a:pt x="6" y="24"/>
                  </a:lnTo>
                  <a:lnTo>
                    <a:pt x="0" y="42"/>
                  </a:lnTo>
                  <a:lnTo>
                    <a:pt x="0" y="54"/>
                  </a:lnTo>
                  <a:lnTo>
                    <a:pt x="0" y="66"/>
                  </a:lnTo>
                  <a:lnTo>
                    <a:pt x="6" y="84"/>
                  </a:lnTo>
                  <a:lnTo>
                    <a:pt x="17" y="90"/>
                  </a:lnTo>
                  <a:lnTo>
                    <a:pt x="29" y="101"/>
                  </a:lnTo>
                  <a:lnTo>
                    <a:pt x="41" y="107"/>
                  </a:lnTo>
                  <a:lnTo>
                    <a:pt x="65" y="107"/>
                  </a:lnTo>
                  <a:lnTo>
                    <a:pt x="83" y="101"/>
                  </a:lnTo>
                  <a:lnTo>
                    <a:pt x="89" y="90"/>
                  </a:lnTo>
                  <a:lnTo>
                    <a:pt x="101" y="84"/>
                  </a:lnTo>
                  <a:lnTo>
                    <a:pt x="107" y="66"/>
                  </a:lnTo>
                  <a:lnTo>
                    <a:pt x="107" y="54"/>
                  </a:lnTo>
                  <a:lnTo>
                    <a:pt x="107" y="42"/>
                  </a:lnTo>
                  <a:lnTo>
                    <a:pt x="101" y="24"/>
                  </a:lnTo>
                  <a:lnTo>
                    <a:pt x="89" y="18"/>
                  </a:lnTo>
                  <a:lnTo>
                    <a:pt x="83" y="6"/>
                  </a:lnTo>
                  <a:lnTo>
                    <a:pt x="65" y="0"/>
                  </a:lnTo>
                  <a:lnTo>
                    <a:pt x="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31" name="Freeform 70"/>
            <p:cNvSpPr>
              <a:spLocks/>
            </p:cNvSpPr>
            <p:nvPr/>
          </p:nvSpPr>
          <p:spPr bwMode="auto">
            <a:xfrm>
              <a:off x="1756"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32" name="Freeform 71"/>
            <p:cNvSpPr>
              <a:spLocks/>
            </p:cNvSpPr>
            <p:nvPr/>
          </p:nvSpPr>
          <p:spPr bwMode="auto">
            <a:xfrm>
              <a:off x="1971" y="1648"/>
              <a:ext cx="108" cy="107"/>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17" name="AutoShape 72"/>
          <p:cNvSpPr>
            <a:spLocks noChangeArrowheads="1"/>
          </p:cNvSpPr>
          <p:nvPr/>
        </p:nvSpPr>
        <p:spPr bwMode="auto">
          <a:xfrm rot="-2739154">
            <a:off x="4540250" y="1149350"/>
            <a:ext cx="2438400" cy="139700"/>
          </a:xfrm>
          <a:prstGeom prst="homePlate">
            <a:avLst>
              <a:gd name="adj" fmla="val 423596"/>
            </a:avLst>
          </a:prstGeom>
          <a:solidFill>
            <a:srgbClr val="3399FF">
              <a:alpha val="50195"/>
            </a:srgbClr>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grpSp>
        <p:nvGrpSpPr>
          <p:cNvPr id="14357" name="Group 73"/>
          <p:cNvGrpSpPr>
            <a:grpSpLocks/>
          </p:cNvGrpSpPr>
          <p:nvPr/>
        </p:nvGrpSpPr>
        <p:grpSpPr bwMode="auto">
          <a:xfrm>
            <a:off x="4824413" y="798513"/>
            <a:ext cx="2366962" cy="276225"/>
            <a:chOff x="374" y="1332"/>
            <a:chExt cx="2423" cy="274"/>
          </a:xfrm>
        </p:grpSpPr>
        <p:sp>
          <p:nvSpPr>
            <p:cNvPr id="14383" name="Oval 74"/>
            <p:cNvSpPr>
              <a:spLocks noChangeArrowheads="1"/>
            </p:cNvSpPr>
            <p:nvPr/>
          </p:nvSpPr>
          <p:spPr bwMode="auto">
            <a:xfrm>
              <a:off x="374" y="1344"/>
              <a:ext cx="96"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84" name="Rectangle 75"/>
            <p:cNvSpPr>
              <a:spLocks noChangeArrowheads="1"/>
            </p:cNvSpPr>
            <p:nvPr/>
          </p:nvSpPr>
          <p:spPr bwMode="auto">
            <a:xfrm>
              <a:off x="422" y="1344"/>
              <a:ext cx="466"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85" name="Freeform 76"/>
            <p:cNvSpPr>
              <a:spLocks/>
            </p:cNvSpPr>
            <p:nvPr/>
          </p:nvSpPr>
          <p:spPr bwMode="auto">
            <a:xfrm>
              <a:off x="410" y="1332"/>
              <a:ext cx="490" cy="268"/>
            </a:xfrm>
            <a:custGeom>
              <a:avLst/>
              <a:gdLst>
                <a:gd name="T0" fmla="*/ 12 w 490"/>
                <a:gd name="T1" fmla="*/ 0 h 268"/>
                <a:gd name="T2" fmla="*/ 6 w 490"/>
                <a:gd name="T3" fmla="*/ 0 h 268"/>
                <a:gd name="T4" fmla="*/ 6 w 490"/>
                <a:gd name="T5" fmla="*/ 6 h 268"/>
                <a:gd name="T6" fmla="*/ 0 w 490"/>
                <a:gd name="T7" fmla="*/ 6 h 268"/>
                <a:gd name="T8" fmla="*/ 0 w 490"/>
                <a:gd name="T9" fmla="*/ 12 h 268"/>
                <a:gd name="T10" fmla="*/ 0 w 490"/>
                <a:gd name="T11" fmla="*/ 256 h 268"/>
                <a:gd name="T12" fmla="*/ 0 w 490"/>
                <a:gd name="T13" fmla="*/ 262 h 268"/>
                <a:gd name="T14" fmla="*/ 6 w 490"/>
                <a:gd name="T15" fmla="*/ 268 h 268"/>
                <a:gd name="T16" fmla="*/ 6 w 490"/>
                <a:gd name="T17" fmla="*/ 268 h 268"/>
                <a:gd name="T18" fmla="*/ 12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2 w 490"/>
                <a:gd name="T41" fmla="*/ 0 h 268"/>
                <a:gd name="T42" fmla="*/ 12 w 490"/>
                <a:gd name="T43" fmla="*/ 24 h 268"/>
                <a:gd name="T44" fmla="*/ 478 w 490"/>
                <a:gd name="T45" fmla="*/ 24 h 268"/>
                <a:gd name="T46" fmla="*/ 466 w 490"/>
                <a:gd name="T47" fmla="*/ 12 h 268"/>
                <a:gd name="T48" fmla="*/ 466 w 490"/>
                <a:gd name="T49" fmla="*/ 256 h 268"/>
                <a:gd name="T50" fmla="*/ 478 w 490"/>
                <a:gd name="T51" fmla="*/ 245 h 268"/>
                <a:gd name="T52" fmla="*/ 12 w 490"/>
                <a:gd name="T53" fmla="*/ 245 h 268"/>
                <a:gd name="T54" fmla="*/ 24 w 490"/>
                <a:gd name="T55" fmla="*/ 256 h 268"/>
                <a:gd name="T56" fmla="*/ 24 w 490"/>
                <a:gd name="T57" fmla="*/ 12 h 268"/>
                <a:gd name="T58" fmla="*/ 12 w 490"/>
                <a:gd name="T59" fmla="*/ 24 h 268"/>
                <a:gd name="T60" fmla="*/ 12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2" y="0"/>
                  </a:moveTo>
                  <a:lnTo>
                    <a:pt x="6" y="0"/>
                  </a:lnTo>
                  <a:lnTo>
                    <a:pt x="6" y="6"/>
                  </a:lnTo>
                  <a:lnTo>
                    <a:pt x="0" y="6"/>
                  </a:lnTo>
                  <a:lnTo>
                    <a:pt x="0" y="12"/>
                  </a:lnTo>
                  <a:lnTo>
                    <a:pt x="0" y="256"/>
                  </a:lnTo>
                  <a:lnTo>
                    <a:pt x="0" y="262"/>
                  </a:lnTo>
                  <a:lnTo>
                    <a:pt x="6" y="268"/>
                  </a:lnTo>
                  <a:lnTo>
                    <a:pt x="12" y="268"/>
                  </a:lnTo>
                  <a:lnTo>
                    <a:pt x="478" y="268"/>
                  </a:lnTo>
                  <a:lnTo>
                    <a:pt x="484" y="268"/>
                  </a:lnTo>
                  <a:lnTo>
                    <a:pt x="490" y="268"/>
                  </a:lnTo>
                  <a:lnTo>
                    <a:pt x="490" y="262"/>
                  </a:lnTo>
                  <a:lnTo>
                    <a:pt x="490" y="256"/>
                  </a:lnTo>
                  <a:lnTo>
                    <a:pt x="490" y="12"/>
                  </a:lnTo>
                  <a:lnTo>
                    <a:pt x="490" y="6"/>
                  </a:lnTo>
                  <a:lnTo>
                    <a:pt x="484" y="0"/>
                  </a:lnTo>
                  <a:lnTo>
                    <a:pt x="478" y="0"/>
                  </a:lnTo>
                  <a:lnTo>
                    <a:pt x="12" y="0"/>
                  </a:lnTo>
                  <a:lnTo>
                    <a:pt x="12" y="24"/>
                  </a:lnTo>
                  <a:lnTo>
                    <a:pt x="478" y="24"/>
                  </a:lnTo>
                  <a:lnTo>
                    <a:pt x="466" y="12"/>
                  </a:lnTo>
                  <a:lnTo>
                    <a:pt x="466" y="256"/>
                  </a:lnTo>
                  <a:lnTo>
                    <a:pt x="478"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6" name="Oval 77"/>
            <p:cNvSpPr>
              <a:spLocks noChangeArrowheads="1"/>
            </p:cNvSpPr>
            <p:nvPr/>
          </p:nvSpPr>
          <p:spPr bwMode="auto">
            <a:xfrm>
              <a:off x="398" y="135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87" name="Oval 78"/>
            <p:cNvSpPr>
              <a:spLocks noChangeArrowheads="1"/>
            </p:cNvSpPr>
            <p:nvPr/>
          </p:nvSpPr>
          <p:spPr bwMode="auto">
            <a:xfrm>
              <a:off x="841" y="1344"/>
              <a:ext cx="95"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88" name="Oval 79"/>
            <p:cNvSpPr>
              <a:spLocks noChangeArrowheads="1"/>
            </p:cNvSpPr>
            <p:nvPr/>
          </p:nvSpPr>
          <p:spPr bwMode="auto">
            <a:xfrm>
              <a:off x="912" y="1344"/>
              <a:ext cx="96"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89" name="Rectangle 80"/>
            <p:cNvSpPr>
              <a:spLocks noChangeArrowheads="1"/>
            </p:cNvSpPr>
            <p:nvPr/>
          </p:nvSpPr>
          <p:spPr bwMode="auto">
            <a:xfrm>
              <a:off x="960" y="1344"/>
              <a:ext cx="1245"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90" name="Freeform 81"/>
            <p:cNvSpPr>
              <a:spLocks/>
            </p:cNvSpPr>
            <p:nvPr/>
          </p:nvSpPr>
          <p:spPr bwMode="auto">
            <a:xfrm>
              <a:off x="948" y="1332"/>
              <a:ext cx="1269" cy="268"/>
            </a:xfrm>
            <a:custGeom>
              <a:avLst/>
              <a:gdLst>
                <a:gd name="T0" fmla="*/ 12 w 1269"/>
                <a:gd name="T1" fmla="*/ 0 h 268"/>
                <a:gd name="T2" fmla="*/ 6 w 1269"/>
                <a:gd name="T3" fmla="*/ 0 h 268"/>
                <a:gd name="T4" fmla="*/ 6 w 1269"/>
                <a:gd name="T5" fmla="*/ 6 h 268"/>
                <a:gd name="T6" fmla="*/ 0 w 1269"/>
                <a:gd name="T7" fmla="*/ 6 h 268"/>
                <a:gd name="T8" fmla="*/ 0 w 1269"/>
                <a:gd name="T9" fmla="*/ 12 h 268"/>
                <a:gd name="T10" fmla="*/ 0 w 1269"/>
                <a:gd name="T11" fmla="*/ 256 h 268"/>
                <a:gd name="T12" fmla="*/ 0 w 1269"/>
                <a:gd name="T13" fmla="*/ 262 h 268"/>
                <a:gd name="T14" fmla="*/ 6 w 1269"/>
                <a:gd name="T15" fmla="*/ 268 h 268"/>
                <a:gd name="T16" fmla="*/ 6 w 1269"/>
                <a:gd name="T17" fmla="*/ 268 h 268"/>
                <a:gd name="T18" fmla="*/ 12 w 1269"/>
                <a:gd name="T19" fmla="*/ 268 h 268"/>
                <a:gd name="T20" fmla="*/ 1257 w 1269"/>
                <a:gd name="T21" fmla="*/ 268 h 268"/>
                <a:gd name="T22" fmla="*/ 1263 w 1269"/>
                <a:gd name="T23" fmla="*/ 268 h 268"/>
                <a:gd name="T24" fmla="*/ 1269 w 1269"/>
                <a:gd name="T25" fmla="*/ 268 h 268"/>
                <a:gd name="T26" fmla="*/ 1269 w 1269"/>
                <a:gd name="T27" fmla="*/ 262 h 268"/>
                <a:gd name="T28" fmla="*/ 1269 w 1269"/>
                <a:gd name="T29" fmla="*/ 256 h 268"/>
                <a:gd name="T30" fmla="*/ 1269 w 1269"/>
                <a:gd name="T31" fmla="*/ 12 h 268"/>
                <a:gd name="T32" fmla="*/ 1269 w 1269"/>
                <a:gd name="T33" fmla="*/ 6 h 268"/>
                <a:gd name="T34" fmla="*/ 1269 w 1269"/>
                <a:gd name="T35" fmla="*/ 6 h 268"/>
                <a:gd name="T36" fmla="*/ 1263 w 1269"/>
                <a:gd name="T37" fmla="*/ 0 h 268"/>
                <a:gd name="T38" fmla="*/ 1257 w 1269"/>
                <a:gd name="T39" fmla="*/ 0 h 268"/>
                <a:gd name="T40" fmla="*/ 12 w 1269"/>
                <a:gd name="T41" fmla="*/ 0 h 268"/>
                <a:gd name="T42" fmla="*/ 12 w 1269"/>
                <a:gd name="T43" fmla="*/ 24 h 268"/>
                <a:gd name="T44" fmla="*/ 1257 w 1269"/>
                <a:gd name="T45" fmla="*/ 24 h 268"/>
                <a:gd name="T46" fmla="*/ 1245 w 1269"/>
                <a:gd name="T47" fmla="*/ 12 h 268"/>
                <a:gd name="T48" fmla="*/ 1245 w 1269"/>
                <a:gd name="T49" fmla="*/ 256 h 268"/>
                <a:gd name="T50" fmla="*/ 1257 w 1269"/>
                <a:gd name="T51" fmla="*/ 245 h 268"/>
                <a:gd name="T52" fmla="*/ 12 w 1269"/>
                <a:gd name="T53" fmla="*/ 245 h 268"/>
                <a:gd name="T54" fmla="*/ 24 w 1269"/>
                <a:gd name="T55" fmla="*/ 256 h 268"/>
                <a:gd name="T56" fmla="*/ 24 w 1269"/>
                <a:gd name="T57" fmla="*/ 12 h 268"/>
                <a:gd name="T58" fmla="*/ 12 w 1269"/>
                <a:gd name="T59" fmla="*/ 24 h 268"/>
                <a:gd name="T60" fmla="*/ 12 w 1269"/>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8"/>
                <a:gd name="T95" fmla="*/ 1269 w 1269"/>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8">
                  <a:moveTo>
                    <a:pt x="12" y="0"/>
                  </a:moveTo>
                  <a:lnTo>
                    <a:pt x="6" y="0"/>
                  </a:lnTo>
                  <a:lnTo>
                    <a:pt x="6" y="6"/>
                  </a:lnTo>
                  <a:lnTo>
                    <a:pt x="0" y="6"/>
                  </a:lnTo>
                  <a:lnTo>
                    <a:pt x="0" y="12"/>
                  </a:lnTo>
                  <a:lnTo>
                    <a:pt x="0" y="256"/>
                  </a:lnTo>
                  <a:lnTo>
                    <a:pt x="0" y="262"/>
                  </a:lnTo>
                  <a:lnTo>
                    <a:pt x="6" y="268"/>
                  </a:lnTo>
                  <a:lnTo>
                    <a:pt x="12" y="268"/>
                  </a:lnTo>
                  <a:lnTo>
                    <a:pt x="1257" y="268"/>
                  </a:lnTo>
                  <a:lnTo>
                    <a:pt x="1263" y="268"/>
                  </a:lnTo>
                  <a:lnTo>
                    <a:pt x="1269" y="268"/>
                  </a:lnTo>
                  <a:lnTo>
                    <a:pt x="1269" y="262"/>
                  </a:lnTo>
                  <a:lnTo>
                    <a:pt x="1269" y="256"/>
                  </a:lnTo>
                  <a:lnTo>
                    <a:pt x="1269" y="12"/>
                  </a:lnTo>
                  <a:lnTo>
                    <a:pt x="1269" y="6"/>
                  </a:lnTo>
                  <a:lnTo>
                    <a:pt x="1263" y="0"/>
                  </a:lnTo>
                  <a:lnTo>
                    <a:pt x="1257" y="0"/>
                  </a:lnTo>
                  <a:lnTo>
                    <a:pt x="12" y="0"/>
                  </a:lnTo>
                  <a:lnTo>
                    <a:pt x="12" y="24"/>
                  </a:lnTo>
                  <a:lnTo>
                    <a:pt x="1257" y="24"/>
                  </a:lnTo>
                  <a:lnTo>
                    <a:pt x="1245" y="12"/>
                  </a:lnTo>
                  <a:lnTo>
                    <a:pt x="1245" y="256"/>
                  </a:lnTo>
                  <a:lnTo>
                    <a:pt x="1257"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1" name="Oval 82"/>
            <p:cNvSpPr>
              <a:spLocks noChangeArrowheads="1"/>
            </p:cNvSpPr>
            <p:nvPr/>
          </p:nvSpPr>
          <p:spPr bwMode="auto">
            <a:xfrm>
              <a:off x="936" y="135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92" name="Oval 83"/>
            <p:cNvSpPr>
              <a:spLocks noChangeArrowheads="1"/>
            </p:cNvSpPr>
            <p:nvPr/>
          </p:nvSpPr>
          <p:spPr bwMode="auto">
            <a:xfrm>
              <a:off x="2157" y="1344"/>
              <a:ext cx="95"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93" name="Oval 84"/>
            <p:cNvSpPr>
              <a:spLocks noChangeArrowheads="1"/>
            </p:cNvSpPr>
            <p:nvPr/>
          </p:nvSpPr>
          <p:spPr bwMode="auto">
            <a:xfrm>
              <a:off x="2235" y="1350"/>
              <a:ext cx="95"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94" name="Rectangle 85"/>
            <p:cNvSpPr>
              <a:spLocks noChangeArrowheads="1"/>
            </p:cNvSpPr>
            <p:nvPr/>
          </p:nvSpPr>
          <p:spPr bwMode="auto">
            <a:xfrm>
              <a:off x="2282" y="1350"/>
              <a:ext cx="467"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95" name="Freeform 86"/>
            <p:cNvSpPr>
              <a:spLocks/>
            </p:cNvSpPr>
            <p:nvPr/>
          </p:nvSpPr>
          <p:spPr bwMode="auto">
            <a:xfrm>
              <a:off x="2270" y="1338"/>
              <a:ext cx="491" cy="268"/>
            </a:xfrm>
            <a:custGeom>
              <a:avLst/>
              <a:gdLst>
                <a:gd name="T0" fmla="*/ 12 w 491"/>
                <a:gd name="T1" fmla="*/ 0 h 268"/>
                <a:gd name="T2" fmla="*/ 6 w 491"/>
                <a:gd name="T3" fmla="*/ 0 h 268"/>
                <a:gd name="T4" fmla="*/ 6 w 491"/>
                <a:gd name="T5" fmla="*/ 6 h 268"/>
                <a:gd name="T6" fmla="*/ 0 w 491"/>
                <a:gd name="T7" fmla="*/ 6 h 268"/>
                <a:gd name="T8" fmla="*/ 0 w 491"/>
                <a:gd name="T9" fmla="*/ 12 h 268"/>
                <a:gd name="T10" fmla="*/ 0 w 491"/>
                <a:gd name="T11" fmla="*/ 256 h 268"/>
                <a:gd name="T12" fmla="*/ 0 w 491"/>
                <a:gd name="T13" fmla="*/ 262 h 268"/>
                <a:gd name="T14" fmla="*/ 6 w 491"/>
                <a:gd name="T15" fmla="*/ 268 h 268"/>
                <a:gd name="T16" fmla="*/ 6 w 491"/>
                <a:gd name="T17" fmla="*/ 268 h 268"/>
                <a:gd name="T18" fmla="*/ 12 w 491"/>
                <a:gd name="T19" fmla="*/ 268 h 268"/>
                <a:gd name="T20" fmla="*/ 479 w 491"/>
                <a:gd name="T21" fmla="*/ 268 h 268"/>
                <a:gd name="T22" fmla="*/ 485 w 491"/>
                <a:gd name="T23" fmla="*/ 268 h 268"/>
                <a:gd name="T24" fmla="*/ 491 w 491"/>
                <a:gd name="T25" fmla="*/ 268 h 268"/>
                <a:gd name="T26" fmla="*/ 491 w 491"/>
                <a:gd name="T27" fmla="*/ 262 h 268"/>
                <a:gd name="T28" fmla="*/ 491 w 491"/>
                <a:gd name="T29" fmla="*/ 256 h 268"/>
                <a:gd name="T30" fmla="*/ 491 w 491"/>
                <a:gd name="T31" fmla="*/ 12 h 268"/>
                <a:gd name="T32" fmla="*/ 491 w 491"/>
                <a:gd name="T33" fmla="*/ 6 h 268"/>
                <a:gd name="T34" fmla="*/ 491 w 491"/>
                <a:gd name="T35" fmla="*/ 6 h 268"/>
                <a:gd name="T36" fmla="*/ 485 w 491"/>
                <a:gd name="T37" fmla="*/ 0 h 268"/>
                <a:gd name="T38" fmla="*/ 479 w 491"/>
                <a:gd name="T39" fmla="*/ 0 h 268"/>
                <a:gd name="T40" fmla="*/ 12 w 491"/>
                <a:gd name="T41" fmla="*/ 0 h 268"/>
                <a:gd name="T42" fmla="*/ 12 w 491"/>
                <a:gd name="T43" fmla="*/ 24 h 268"/>
                <a:gd name="T44" fmla="*/ 479 w 491"/>
                <a:gd name="T45" fmla="*/ 24 h 268"/>
                <a:gd name="T46" fmla="*/ 467 w 491"/>
                <a:gd name="T47" fmla="*/ 12 h 268"/>
                <a:gd name="T48" fmla="*/ 467 w 491"/>
                <a:gd name="T49" fmla="*/ 256 h 268"/>
                <a:gd name="T50" fmla="*/ 479 w 491"/>
                <a:gd name="T51" fmla="*/ 245 h 268"/>
                <a:gd name="T52" fmla="*/ 12 w 491"/>
                <a:gd name="T53" fmla="*/ 245 h 268"/>
                <a:gd name="T54" fmla="*/ 24 w 491"/>
                <a:gd name="T55" fmla="*/ 256 h 268"/>
                <a:gd name="T56" fmla="*/ 24 w 491"/>
                <a:gd name="T57" fmla="*/ 12 h 268"/>
                <a:gd name="T58" fmla="*/ 12 w 491"/>
                <a:gd name="T59" fmla="*/ 24 h 268"/>
                <a:gd name="T60" fmla="*/ 12 w 491"/>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8"/>
                <a:gd name="T95" fmla="*/ 491 w 491"/>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8">
                  <a:moveTo>
                    <a:pt x="12" y="0"/>
                  </a:moveTo>
                  <a:lnTo>
                    <a:pt x="6" y="0"/>
                  </a:lnTo>
                  <a:lnTo>
                    <a:pt x="6" y="6"/>
                  </a:lnTo>
                  <a:lnTo>
                    <a:pt x="0" y="6"/>
                  </a:lnTo>
                  <a:lnTo>
                    <a:pt x="0" y="12"/>
                  </a:lnTo>
                  <a:lnTo>
                    <a:pt x="0" y="256"/>
                  </a:lnTo>
                  <a:lnTo>
                    <a:pt x="0" y="262"/>
                  </a:lnTo>
                  <a:lnTo>
                    <a:pt x="6" y="268"/>
                  </a:lnTo>
                  <a:lnTo>
                    <a:pt x="12" y="268"/>
                  </a:lnTo>
                  <a:lnTo>
                    <a:pt x="479" y="268"/>
                  </a:lnTo>
                  <a:lnTo>
                    <a:pt x="485" y="268"/>
                  </a:lnTo>
                  <a:lnTo>
                    <a:pt x="491" y="268"/>
                  </a:lnTo>
                  <a:lnTo>
                    <a:pt x="491" y="262"/>
                  </a:lnTo>
                  <a:lnTo>
                    <a:pt x="491" y="256"/>
                  </a:lnTo>
                  <a:lnTo>
                    <a:pt x="491" y="12"/>
                  </a:lnTo>
                  <a:lnTo>
                    <a:pt x="491" y="6"/>
                  </a:lnTo>
                  <a:lnTo>
                    <a:pt x="485" y="0"/>
                  </a:lnTo>
                  <a:lnTo>
                    <a:pt x="479" y="0"/>
                  </a:lnTo>
                  <a:lnTo>
                    <a:pt x="12" y="0"/>
                  </a:lnTo>
                  <a:lnTo>
                    <a:pt x="12" y="24"/>
                  </a:lnTo>
                  <a:lnTo>
                    <a:pt x="479" y="24"/>
                  </a:lnTo>
                  <a:lnTo>
                    <a:pt x="467" y="12"/>
                  </a:lnTo>
                  <a:lnTo>
                    <a:pt x="467" y="256"/>
                  </a:lnTo>
                  <a:lnTo>
                    <a:pt x="479"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96" name="Oval 87"/>
            <p:cNvSpPr>
              <a:spLocks noChangeArrowheads="1"/>
            </p:cNvSpPr>
            <p:nvPr/>
          </p:nvSpPr>
          <p:spPr bwMode="auto">
            <a:xfrm>
              <a:off x="2258" y="1356"/>
              <a:ext cx="48" cy="22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97" name="Oval 88"/>
            <p:cNvSpPr>
              <a:spLocks noChangeArrowheads="1"/>
            </p:cNvSpPr>
            <p:nvPr/>
          </p:nvSpPr>
          <p:spPr bwMode="auto">
            <a:xfrm>
              <a:off x="2701" y="1350"/>
              <a:ext cx="96" cy="244"/>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grpSp>
      <p:grpSp>
        <p:nvGrpSpPr>
          <p:cNvPr id="14358" name="Group 89"/>
          <p:cNvGrpSpPr>
            <a:grpSpLocks/>
          </p:cNvGrpSpPr>
          <p:nvPr/>
        </p:nvGrpSpPr>
        <p:grpSpPr bwMode="auto">
          <a:xfrm>
            <a:off x="4800600" y="1362075"/>
            <a:ext cx="2368550" cy="276225"/>
            <a:chOff x="350" y="1892"/>
            <a:chExt cx="2423" cy="275"/>
          </a:xfrm>
        </p:grpSpPr>
        <p:sp>
          <p:nvSpPr>
            <p:cNvPr id="14368" name="Oval 90"/>
            <p:cNvSpPr>
              <a:spLocks noChangeArrowheads="1"/>
            </p:cNvSpPr>
            <p:nvPr/>
          </p:nvSpPr>
          <p:spPr bwMode="auto">
            <a:xfrm>
              <a:off x="350" y="1904"/>
              <a:ext cx="96" cy="245"/>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69" name="Rectangle 91"/>
            <p:cNvSpPr>
              <a:spLocks noChangeArrowheads="1"/>
            </p:cNvSpPr>
            <p:nvPr/>
          </p:nvSpPr>
          <p:spPr bwMode="auto">
            <a:xfrm>
              <a:off x="398" y="1904"/>
              <a:ext cx="466"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0" name="Freeform 92"/>
            <p:cNvSpPr>
              <a:spLocks/>
            </p:cNvSpPr>
            <p:nvPr/>
          </p:nvSpPr>
          <p:spPr bwMode="auto">
            <a:xfrm>
              <a:off x="386" y="1892"/>
              <a:ext cx="490" cy="269"/>
            </a:xfrm>
            <a:custGeom>
              <a:avLst/>
              <a:gdLst>
                <a:gd name="T0" fmla="*/ 12 w 490"/>
                <a:gd name="T1" fmla="*/ 0 h 269"/>
                <a:gd name="T2" fmla="*/ 6 w 490"/>
                <a:gd name="T3" fmla="*/ 0 h 269"/>
                <a:gd name="T4" fmla="*/ 6 w 490"/>
                <a:gd name="T5" fmla="*/ 6 h 269"/>
                <a:gd name="T6" fmla="*/ 0 w 490"/>
                <a:gd name="T7" fmla="*/ 6 h 269"/>
                <a:gd name="T8" fmla="*/ 0 w 490"/>
                <a:gd name="T9" fmla="*/ 12 h 269"/>
                <a:gd name="T10" fmla="*/ 0 w 490"/>
                <a:gd name="T11" fmla="*/ 257 h 269"/>
                <a:gd name="T12" fmla="*/ 0 w 490"/>
                <a:gd name="T13" fmla="*/ 263 h 269"/>
                <a:gd name="T14" fmla="*/ 6 w 490"/>
                <a:gd name="T15" fmla="*/ 269 h 269"/>
                <a:gd name="T16" fmla="*/ 6 w 490"/>
                <a:gd name="T17" fmla="*/ 269 h 269"/>
                <a:gd name="T18" fmla="*/ 12 w 490"/>
                <a:gd name="T19" fmla="*/ 269 h 269"/>
                <a:gd name="T20" fmla="*/ 478 w 490"/>
                <a:gd name="T21" fmla="*/ 269 h 269"/>
                <a:gd name="T22" fmla="*/ 484 w 490"/>
                <a:gd name="T23" fmla="*/ 269 h 269"/>
                <a:gd name="T24" fmla="*/ 490 w 490"/>
                <a:gd name="T25" fmla="*/ 269 h 269"/>
                <a:gd name="T26" fmla="*/ 490 w 490"/>
                <a:gd name="T27" fmla="*/ 263 h 269"/>
                <a:gd name="T28" fmla="*/ 490 w 490"/>
                <a:gd name="T29" fmla="*/ 257 h 269"/>
                <a:gd name="T30" fmla="*/ 490 w 490"/>
                <a:gd name="T31" fmla="*/ 12 h 269"/>
                <a:gd name="T32" fmla="*/ 490 w 490"/>
                <a:gd name="T33" fmla="*/ 6 h 269"/>
                <a:gd name="T34" fmla="*/ 490 w 490"/>
                <a:gd name="T35" fmla="*/ 6 h 269"/>
                <a:gd name="T36" fmla="*/ 484 w 490"/>
                <a:gd name="T37" fmla="*/ 0 h 269"/>
                <a:gd name="T38" fmla="*/ 478 w 490"/>
                <a:gd name="T39" fmla="*/ 0 h 269"/>
                <a:gd name="T40" fmla="*/ 12 w 490"/>
                <a:gd name="T41" fmla="*/ 0 h 269"/>
                <a:gd name="T42" fmla="*/ 12 w 490"/>
                <a:gd name="T43" fmla="*/ 24 h 269"/>
                <a:gd name="T44" fmla="*/ 478 w 490"/>
                <a:gd name="T45" fmla="*/ 24 h 269"/>
                <a:gd name="T46" fmla="*/ 467 w 490"/>
                <a:gd name="T47" fmla="*/ 12 h 269"/>
                <a:gd name="T48" fmla="*/ 467 w 490"/>
                <a:gd name="T49" fmla="*/ 257 h 269"/>
                <a:gd name="T50" fmla="*/ 478 w 490"/>
                <a:gd name="T51" fmla="*/ 245 h 269"/>
                <a:gd name="T52" fmla="*/ 12 w 490"/>
                <a:gd name="T53" fmla="*/ 245 h 269"/>
                <a:gd name="T54" fmla="*/ 24 w 490"/>
                <a:gd name="T55" fmla="*/ 257 h 269"/>
                <a:gd name="T56" fmla="*/ 24 w 490"/>
                <a:gd name="T57" fmla="*/ 12 h 269"/>
                <a:gd name="T58" fmla="*/ 12 w 490"/>
                <a:gd name="T59" fmla="*/ 24 h 269"/>
                <a:gd name="T60" fmla="*/ 12 w 490"/>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9"/>
                <a:gd name="T95" fmla="*/ 490 w 490"/>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9">
                  <a:moveTo>
                    <a:pt x="12" y="0"/>
                  </a:moveTo>
                  <a:lnTo>
                    <a:pt x="6" y="0"/>
                  </a:lnTo>
                  <a:lnTo>
                    <a:pt x="6" y="6"/>
                  </a:lnTo>
                  <a:lnTo>
                    <a:pt x="0" y="6"/>
                  </a:lnTo>
                  <a:lnTo>
                    <a:pt x="0" y="12"/>
                  </a:lnTo>
                  <a:lnTo>
                    <a:pt x="0" y="257"/>
                  </a:lnTo>
                  <a:lnTo>
                    <a:pt x="0" y="263"/>
                  </a:lnTo>
                  <a:lnTo>
                    <a:pt x="6" y="269"/>
                  </a:lnTo>
                  <a:lnTo>
                    <a:pt x="12" y="269"/>
                  </a:lnTo>
                  <a:lnTo>
                    <a:pt x="478" y="269"/>
                  </a:lnTo>
                  <a:lnTo>
                    <a:pt x="484" y="269"/>
                  </a:lnTo>
                  <a:lnTo>
                    <a:pt x="490" y="269"/>
                  </a:lnTo>
                  <a:lnTo>
                    <a:pt x="490" y="263"/>
                  </a:lnTo>
                  <a:lnTo>
                    <a:pt x="490" y="257"/>
                  </a:lnTo>
                  <a:lnTo>
                    <a:pt x="490" y="12"/>
                  </a:lnTo>
                  <a:lnTo>
                    <a:pt x="490" y="6"/>
                  </a:lnTo>
                  <a:lnTo>
                    <a:pt x="484" y="0"/>
                  </a:lnTo>
                  <a:lnTo>
                    <a:pt x="478" y="0"/>
                  </a:lnTo>
                  <a:lnTo>
                    <a:pt x="12" y="0"/>
                  </a:lnTo>
                  <a:lnTo>
                    <a:pt x="12" y="24"/>
                  </a:lnTo>
                  <a:lnTo>
                    <a:pt x="478" y="24"/>
                  </a:lnTo>
                  <a:lnTo>
                    <a:pt x="467" y="12"/>
                  </a:lnTo>
                  <a:lnTo>
                    <a:pt x="467" y="257"/>
                  </a:lnTo>
                  <a:lnTo>
                    <a:pt x="478"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1" name="Oval 93"/>
            <p:cNvSpPr>
              <a:spLocks noChangeArrowheads="1"/>
            </p:cNvSpPr>
            <p:nvPr/>
          </p:nvSpPr>
          <p:spPr bwMode="auto">
            <a:xfrm>
              <a:off x="374" y="191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2" name="Oval 94"/>
            <p:cNvSpPr>
              <a:spLocks noChangeArrowheads="1"/>
            </p:cNvSpPr>
            <p:nvPr/>
          </p:nvSpPr>
          <p:spPr bwMode="auto">
            <a:xfrm>
              <a:off x="817" y="1904"/>
              <a:ext cx="95" cy="245"/>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3" name="Oval 95"/>
            <p:cNvSpPr>
              <a:spLocks noChangeArrowheads="1"/>
            </p:cNvSpPr>
            <p:nvPr/>
          </p:nvSpPr>
          <p:spPr bwMode="auto">
            <a:xfrm>
              <a:off x="888" y="1904"/>
              <a:ext cx="96" cy="245"/>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4" name="Rectangle 96"/>
            <p:cNvSpPr>
              <a:spLocks noChangeArrowheads="1"/>
            </p:cNvSpPr>
            <p:nvPr/>
          </p:nvSpPr>
          <p:spPr bwMode="auto">
            <a:xfrm>
              <a:off x="936" y="1904"/>
              <a:ext cx="1245"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5" name="Freeform 97"/>
            <p:cNvSpPr>
              <a:spLocks/>
            </p:cNvSpPr>
            <p:nvPr/>
          </p:nvSpPr>
          <p:spPr bwMode="auto">
            <a:xfrm>
              <a:off x="924" y="1892"/>
              <a:ext cx="1269" cy="269"/>
            </a:xfrm>
            <a:custGeom>
              <a:avLst/>
              <a:gdLst>
                <a:gd name="T0" fmla="*/ 12 w 1269"/>
                <a:gd name="T1" fmla="*/ 0 h 269"/>
                <a:gd name="T2" fmla="*/ 6 w 1269"/>
                <a:gd name="T3" fmla="*/ 0 h 269"/>
                <a:gd name="T4" fmla="*/ 6 w 1269"/>
                <a:gd name="T5" fmla="*/ 6 h 269"/>
                <a:gd name="T6" fmla="*/ 0 w 1269"/>
                <a:gd name="T7" fmla="*/ 6 h 269"/>
                <a:gd name="T8" fmla="*/ 0 w 1269"/>
                <a:gd name="T9" fmla="*/ 12 h 269"/>
                <a:gd name="T10" fmla="*/ 0 w 1269"/>
                <a:gd name="T11" fmla="*/ 257 h 269"/>
                <a:gd name="T12" fmla="*/ 0 w 1269"/>
                <a:gd name="T13" fmla="*/ 263 h 269"/>
                <a:gd name="T14" fmla="*/ 6 w 1269"/>
                <a:gd name="T15" fmla="*/ 269 h 269"/>
                <a:gd name="T16" fmla="*/ 6 w 1269"/>
                <a:gd name="T17" fmla="*/ 269 h 269"/>
                <a:gd name="T18" fmla="*/ 12 w 1269"/>
                <a:gd name="T19" fmla="*/ 269 h 269"/>
                <a:gd name="T20" fmla="*/ 1257 w 1269"/>
                <a:gd name="T21" fmla="*/ 269 h 269"/>
                <a:gd name="T22" fmla="*/ 1263 w 1269"/>
                <a:gd name="T23" fmla="*/ 269 h 269"/>
                <a:gd name="T24" fmla="*/ 1269 w 1269"/>
                <a:gd name="T25" fmla="*/ 269 h 269"/>
                <a:gd name="T26" fmla="*/ 1269 w 1269"/>
                <a:gd name="T27" fmla="*/ 263 h 269"/>
                <a:gd name="T28" fmla="*/ 1269 w 1269"/>
                <a:gd name="T29" fmla="*/ 257 h 269"/>
                <a:gd name="T30" fmla="*/ 1269 w 1269"/>
                <a:gd name="T31" fmla="*/ 12 h 269"/>
                <a:gd name="T32" fmla="*/ 1269 w 1269"/>
                <a:gd name="T33" fmla="*/ 6 h 269"/>
                <a:gd name="T34" fmla="*/ 1269 w 1269"/>
                <a:gd name="T35" fmla="*/ 6 h 269"/>
                <a:gd name="T36" fmla="*/ 1263 w 1269"/>
                <a:gd name="T37" fmla="*/ 0 h 269"/>
                <a:gd name="T38" fmla="*/ 1257 w 1269"/>
                <a:gd name="T39" fmla="*/ 0 h 269"/>
                <a:gd name="T40" fmla="*/ 12 w 1269"/>
                <a:gd name="T41" fmla="*/ 0 h 269"/>
                <a:gd name="T42" fmla="*/ 12 w 1269"/>
                <a:gd name="T43" fmla="*/ 24 h 269"/>
                <a:gd name="T44" fmla="*/ 1257 w 1269"/>
                <a:gd name="T45" fmla="*/ 24 h 269"/>
                <a:gd name="T46" fmla="*/ 1245 w 1269"/>
                <a:gd name="T47" fmla="*/ 12 h 269"/>
                <a:gd name="T48" fmla="*/ 1245 w 1269"/>
                <a:gd name="T49" fmla="*/ 257 h 269"/>
                <a:gd name="T50" fmla="*/ 1257 w 1269"/>
                <a:gd name="T51" fmla="*/ 245 h 269"/>
                <a:gd name="T52" fmla="*/ 12 w 1269"/>
                <a:gd name="T53" fmla="*/ 245 h 269"/>
                <a:gd name="T54" fmla="*/ 24 w 1269"/>
                <a:gd name="T55" fmla="*/ 257 h 269"/>
                <a:gd name="T56" fmla="*/ 24 w 1269"/>
                <a:gd name="T57" fmla="*/ 12 h 269"/>
                <a:gd name="T58" fmla="*/ 12 w 1269"/>
                <a:gd name="T59" fmla="*/ 24 h 269"/>
                <a:gd name="T60" fmla="*/ 12 w 1269"/>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9"/>
                <a:gd name="T95" fmla="*/ 1269 w 1269"/>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9">
                  <a:moveTo>
                    <a:pt x="12" y="0"/>
                  </a:moveTo>
                  <a:lnTo>
                    <a:pt x="6" y="0"/>
                  </a:lnTo>
                  <a:lnTo>
                    <a:pt x="6" y="6"/>
                  </a:lnTo>
                  <a:lnTo>
                    <a:pt x="0" y="6"/>
                  </a:lnTo>
                  <a:lnTo>
                    <a:pt x="0" y="12"/>
                  </a:lnTo>
                  <a:lnTo>
                    <a:pt x="0" y="257"/>
                  </a:lnTo>
                  <a:lnTo>
                    <a:pt x="0" y="263"/>
                  </a:lnTo>
                  <a:lnTo>
                    <a:pt x="6" y="269"/>
                  </a:lnTo>
                  <a:lnTo>
                    <a:pt x="12" y="269"/>
                  </a:lnTo>
                  <a:lnTo>
                    <a:pt x="1257" y="269"/>
                  </a:lnTo>
                  <a:lnTo>
                    <a:pt x="1263" y="269"/>
                  </a:lnTo>
                  <a:lnTo>
                    <a:pt x="1269" y="269"/>
                  </a:lnTo>
                  <a:lnTo>
                    <a:pt x="1269" y="263"/>
                  </a:lnTo>
                  <a:lnTo>
                    <a:pt x="1269" y="257"/>
                  </a:lnTo>
                  <a:lnTo>
                    <a:pt x="1269" y="12"/>
                  </a:lnTo>
                  <a:lnTo>
                    <a:pt x="1269" y="6"/>
                  </a:lnTo>
                  <a:lnTo>
                    <a:pt x="1263" y="0"/>
                  </a:lnTo>
                  <a:lnTo>
                    <a:pt x="1257" y="0"/>
                  </a:lnTo>
                  <a:lnTo>
                    <a:pt x="12" y="0"/>
                  </a:lnTo>
                  <a:lnTo>
                    <a:pt x="12" y="24"/>
                  </a:lnTo>
                  <a:lnTo>
                    <a:pt x="1257" y="24"/>
                  </a:lnTo>
                  <a:lnTo>
                    <a:pt x="1245" y="12"/>
                  </a:lnTo>
                  <a:lnTo>
                    <a:pt x="1245" y="257"/>
                  </a:lnTo>
                  <a:lnTo>
                    <a:pt x="1257"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76" name="Oval 98"/>
            <p:cNvSpPr>
              <a:spLocks noChangeArrowheads="1"/>
            </p:cNvSpPr>
            <p:nvPr/>
          </p:nvSpPr>
          <p:spPr bwMode="auto">
            <a:xfrm>
              <a:off x="912" y="1910"/>
              <a:ext cx="48"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7" name="Oval 99"/>
            <p:cNvSpPr>
              <a:spLocks noChangeArrowheads="1"/>
            </p:cNvSpPr>
            <p:nvPr/>
          </p:nvSpPr>
          <p:spPr bwMode="auto">
            <a:xfrm>
              <a:off x="2133" y="1904"/>
              <a:ext cx="96" cy="245"/>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8" name="Oval 100"/>
            <p:cNvSpPr>
              <a:spLocks noChangeArrowheads="1"/>
            </p:cNvSpPr>
            <p:nvPr/>
          </p:nvSpPr>
          <p:spPr bwMode="auto">
            <a:xfrm>
              <a:off x="2211" y="1910"/>
              <a:ext cx="95" cy="245"/>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79" name="Rectangle 101"/>
            <p:cNvSpPr>
              <a:spLocks noChangeArrowheads="1"/>
            </p:cNvSpPr>
            <p:nvPr/>
          </p:nvSpPr>
          <p:spPr bwMode="auto">
            <a:xfrm>
              <a:off x="2258" y="1910"/>
              <a:ext cx="467" cy="2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80" name="Freeform 102"/>
            <p:cNvSpPr>
              <a:spLocks/>
            </p:cNvSpPr>
            <p:nvPr/>
          </p:nvSpPr>
          <p:spPr bwMode="auto">
            <a:xfrm>
              <a:off x="2246" y="1898"/>
              <a:ext cx="491" cy="269"/>
            </a:xfrm>
            <a:custGeom>
              <a:avLst/>
              <a:gdLst>
                <a:gd name="T0" fmla="*/ 12 w 491"/>
                <a:gd name="T1" fmla="*/ 0 h 269"/>
                <a:gd name="T2" fmla="*/ 6 w 491"/>
                <a:gd name="T3" fmla="*/ 0 h 269"/>
                <a:gd name="T4" fmla="*/ 6 w 491"/>
                <a:gd name="T5" fmla="*/ 6 h 269"/>
                <a:gd name="T6" fmla="*/ 0 w 491"/>
                <a:gd name="T7" fmla="*/ 6 h 269"/>
                <a:gd name="T8" fmla="*/ 0 w 491"/>
                <a:gd name="T9" fmla="*/ 12 h 269"/>
                <a:gd name="T10" fmla="*/ 0 w 491"/>
                <a:gd name="T11" fmla="*/ 257 h 269"/>
                <a:gd name="T12" fmla="*/ 0 w 491"/>
                <a:gd name="T13" fmla="*/ 263 h 269"/>
                <a:gd name="T14" fmla="*/ 6 w 491"/>
                <a:gd name="T15" fmla="*/ 269 h 269"/>
                <a:gd name="T16" fmla="*/ 6 w 491"/>
                <a:gd name="T17" fmla="*/ 269 h 269"/>
                <a:gd name="T18" fmla="*/ 12 w 491"/>
                <a:gd name="T19" fmla="*/ 269 h 269"/>
                <a:gd name="T20" fmla="*/ 479 w 491"/>
                <a:gd name="T21" fmla="*/ 269 h 269"/>
                <a:gd name="T22" fmla="*/ 485 w 491"/>
                <a:gd name="T23" fmla="*/ 269 h 269"/>
                <a:gd name="T24" fmla="*/ 491 w 491"/>
                <a:gd name="T25" fmla="*/ 269 h 269"/>
                <a:gd name="T26" fmla="*/ 491 w 491"/>
                <a:gd name="T27" fmla="*/ 263 h 269"/>
                <a:gd name="T28" fmla="*/ 491 w 491"/>
                <a:gd name="T29" fmla="*/ 257 h 269"/>
                <a:gd name="T30" fmla="*/ 491 w 491"/>
                <a:gd name="T31" fmla="*/ 12 h 269"/>
                <a:gd name="T32" fmla="*/ 491 w 491"/>
                <a:gd name="T33" fmla="*/ 6 h 269"/>
                <a:gd name="T34" fmla="*/ 491 w 491"/>
                <a:gd name="T35" fmla="*/ 6 h 269"/>
                <a:gd name="T36" fmla="*/ 485 w 491"/>
                <a:gd name="T37" fmla="*/ 0 h 269"/>
                <a:gd name="T38" fmla="*/ 479 w 491"/>
                <a:gd name="T39" fmla="*/ 0 h 269"/>
                <a:gd name="T40" fmla="*/ 12 w 491"/>
                <a:gd name="T41" fmla="*/ 0 h 269"/>
                <a:gd name="T42" fmla="*/ 12 w 491"/>
                <a:gd name="T43" fmla="*/ 24 h 269"/>
                <a:gd name="T44" fmla="*/ 479 w 491"/>
                <a:gd name="T45" fmla="*/ 24 h 269"/>
                <a:gd name="T46" fmla="*/ 467 w 491"/>
                <a:gd name="T47" fmla="*/ 12 h 269"/>
                <a:gd name="T48" fmla="*/ 467 w 491"/>
                <a:gd name="T49" fmla="*/ 257 h 269"/>
                <a:gd name="T50" fmla="*/ 479 w 491"/>
                <a:gd name="T51" fmla="*/ 245 h 269"/>
                <a:gd name="T52" fmla="*/ 12 w 491"/>
                <a:gd name="T53" fmla="*/ 245 h 269"/>
                <a:gd name="T54" fmla="*/ 24 w 491"/>
                <a:gd name="T55" fmla="*/ 257 h 269"/>
                <a:gd name="T56" fmla="*/ 24 w 491"/>
                <a:gd name="T57" fmla="*/ 12 h 269"/>
                <a:gd name="T58" fmla="*/ 12 w 491"/>
                <a:gd name="T59" fmla="*/ 24 h 269"/>
                <a:gd name="T60" fmla="*/ 12 w 491"/>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9"/>
                <a:gd name="T95" fmla="*/ 491 w 491"/>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9">
                  <a:moveTo>
                    <a:pt x="12" y="0"/>
                  </a:moveTo>
                  <a:lnTo>
                    <a:pt x="6" y="0"/>
                  </a:lnTo>
                  <a:lnTo>
                    <a:pt x="6" y="6"/>
                  </a:lnTo>
                  <a:lnTo>
                    <a:pt x="0" y="6"/>
                  </a:lnTo>
                  <a:lnTo>
                    <a:pt x="0" y="12"/>
                  </a:lnTo>
                  <a:lnTo>
                    <a:pt x="0" y="257"/>
                  </a:lnTo>
                  <a:lnTo>
                    <a:pt x="0" y="263"/>
                  </a:lnTo>
                  <a:lnTo>
                    <a:pt x="6" y="269"/>
                  </a:lnTo>
                  <a:lnTo>
                    <a:pt x="12" y="269"/>
                  </a:lnTo>
                  <a:lnTo>
                    <a:pt x="479" y="269"/>
                  </a:lnTo>
                  <a:lnTo>
                    <a:pt x="485" y="269"/>
                  </a:lnTo>
                  <a:lnTo>
                    <a:pt x="491" y="269"/>
                  </a:lnTo>
                  <a:lnTo>
                    <a:pt x="491" y="263"/>
                  </a:lnTo>
                  <a:lnTo>
                    <a:pt x="491" y="257"/>
                  </a:lnTo>
                  <a:lnTo>
                    <a:pt x="491" y="12"/>
                  </a:lnTo>
                  <a:lnTo>
                    <a:pt x="491" y="6"/>
                  </a:lnTo>
                  <a:lnTo>
                    <a:pt x="485" y="0"/>
                  </a:lnTo>
                  <a:lnTo>
                    <a:pt x="479" y="0"/>
                  </a:lnTo>
                  <a:lnTo>
                    <a:pt x="12" y="0"/>
                  </a:lnTo>
                  <a:lnTo>
                    <a:pt x="12" y="24"/>
                  </a:lnTo>
                  <a:lnTo>
                    <a:pt x="479" y="24"/>
                  </a:lnTo>
                  <a:lnTo>
                    <a:pt x="467" y="12"/>
                  </a:lnTo>
                  <a:lnTo>
                    <a:pt x="467" y="257"/>
                  </a:lnTo>
                  <a:lnTo>
                    <a:pt x="479"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81" name="Oval 103"/>
            <p:cNvSpPr>
              <a:spLocks noChangeArrowheads="1"/>
            </p:cNvSpPr>
            <p:nvPr/>
          </p:nvSpPr>
          <p:spPr bwMode="auto">
            <a:xfrm>
              <a:off x="2235" y="1916"/>
              <a:ext cx="47" cy="23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14382" name="Oval 104"/>
            <p:cNvSpPr>
              <a:spLocks noChangeArrowheads="1"/>
            </p:cNvSpPr>
            <p:nvPr/>
          </p:nvSpPr>
          <p:spPr bwMode="auto">
            <a:xfrm>
              <a:off x="2677" y="1910"/>
              <a:ext cx="96" cy="245"/>
            </a:xfrm>
            <a:prstGeom prst="ellipse">
              <a:avLst/>
            </a:prstGeom>
            <a:solidFill>
              <a:srgbClr val="FFFFFF"/>
            </a:solidFill>
            <a:ln w="19050">
              <a:solidFill>
                <a:srgbClr val="000000"/>
              </a:solidFill>
              <a:round/>
              <a:headEnd/>
              <a:tailEnd/>
            </a:ln>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grpSp>
      <p:sp>
        <p:nvSpPr>
          <p:cNvPr id="14359" name="Text Box 105"/>
          <p:cNvSpPr txBox="1">
            <a:spLocks noChangeArrowheads="1"/>
          </p:cNvSpPr>
          <p:nvPr/>
        </p:nvSpPr>
        <p:spPr bwMode="auto">
          <a:xfrm>
            <a:off x="48418" y="152630"/>
            <a:ext cx="2714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dirty="0">
                <a:solidFill>
                  <a:srgbClr val="000000"/>
                </a:solidFill>
              </a:rPr>
              <a:t>SPIN-MOTION GATE:</a:t>
            </a:r>
          </a:p>
        </p:txBody>
      </p:sp>
      <p:sp>
        <p:nvSpPr>
          <p:cNvPr id="14360" name="Text Box 106"/>
          <p:cNvSpPr txBox="1">
            <a:spLocks noChangeArrowheads="1"/>
          </p:cNvSpPr>
          <p:nvPr/>
        </p:nvSpPr>
        <p:spPr bwMode="auto">
          <a:xfrm>
            <a:off x="6003925" y="6970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a:solidFill>
                <a:srgbClr val="000000"/>
              </a:solidFill>
            </a:endParaRPr>
          </a:p>
        </p:txBody>
      </p:sp>
      <p:sp>
        <p:nvSpPr>
          <p:cNvPr id="295019" name="Text Box 107"/>
          <p:cNvSpPr txBox="1">
            <a:spLocks noChangeArrowheads="1"/>
          </p:cNvSpPr>
          <p:nvPr/>
        </p:nvSpPr>
        <p:spPr bwMode="auto">
          <a:xfrm>
            <a:off x="1444824" y="1312712"/>
            <a:ext cx="17556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sz="1400" dirty="0" smtClean="0">
                <a:solidFill>
                  <a:srgbClr val="000000"/>
                </a:solidFill>
              </a:rPr>
              <a:t>(Chris </a:t>
            </a:r>
            <a:r>
              <a:rPr lang="en-US" altLang="en-US" sz="1400" dirty="0">
                <a:solidFill>
                  <a:srgbClr val="000000"/>
                </a:solidFill>
              </a:rPr>
              <a:t>Monroe </a:t>
            </a:r>
            <a:r>
              <a:rPr lang="en-US" altLang="en-US" sz="1400" i="1" dirty="0">
                <a:solidFill>
                  <a:srgbClr val="000000"/>
                </a:solidFill>
              </a:rPr>
              <a:t>et al</a:t>
            </a:r>
            <a:r>
              <a:rPr lang="en-US" altLang="en-US" sz="1400" i="1" dirty="0" smtClean="0">
                <a:solidFill>
                  <a:srgbClr val="000000"/>
                </a:solidFill>
              </a:rPr>
              <a:t>.</a:t>
            </a:r>
          </a:p>
          <a:p>
            <a:pPr eaLnBrk="1" hangingPunct="1"/>
            <a:r>
              <a:rPr lang="en-US" altLang="en-US" sz="1400" dirty="0" smtClean="0">
                <a:solidFill>
                  <a:srgbClr val="000000"/>
                </a:solidFill>
              </a:rPr>
              <a:t> </a:t>
            </a:r>
            <a:r>
              <a:rPr lang="en-US" altLang="en-US" sz="1400" dirty="0" err="1">
                <a:solidFill>
                  <a:srgbClr val="000000"/>
                </a:solidFill>
              </a:rPr>
              <a:t>PRL</a:t>
            </a:r>
            <a:r>
              <a:rPr lang="en-US" altLang="en-US" sz="1400" dirty="0">
                <a:solidFill>
                  <a:srgbClr val="000000"/>
                </a:solidFill>
              </a:rPr>
              <a:t>, ’95</a:t>
            </a:r>
            <a:r>
              <a:rPr lang="en-US" altLang="en-US" sz="1400" dirty="0" smtClean="0">
                <a:solidFill>
                  <a:srgbClr val="000000"/>
                </a:solidFill>
              </a:rPr>
              <a:t>)</a:t>
            </a:r>
            <a:endParaRPr lang="en-US" altLang="en-US" sz="1400" dirty="0">
              <a:solidFill>
                <a:srgbClr val="000000"/>
              </a:solidFill>
            </a:endParaRPr>
          </a:p>
        </p:txBody>
      </p:sp>
      <p:pic>
        <p:nvPicPr>
          <p:cNvPr id="25" name="Picture 24" descr="TP_tmp"/>
          <p:cNvPicPr>
            <a:picLocks noChangeAspect="1"/>
          </p:cNvPicPr>
          <p:nvPr>
            <p:custDataLst>
              <p:tags r:id="rId1"/>
            </p:custDataLst>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81027" y="3113668"/>
            <a:ext cx="4693048" cy="974029"/>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4363" name="Text Box 109"/>
          <p:cNvSpPr txBox="1">
            <a:spLocks noChangeArrowheads="1"/>
          </p:cNvSpPr>
          <p:nvPr/>
        </p:nvSpPr>
        <p:spPr bwMode="auto">
          <a:xfrm>
            <a:off x="234156" y="6207443"/>
            <a:ext cx="4796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altLang="en-US" dirty="0" smtClean="0">
                <a:solidFill>
                  <a:srgbClr val="000000"/>
                </a:solidFill>
              </a:rPr>
              <a:t>|</a:t>
            </a:r>
            <a:r>
              <a:rPr lang="en-US" altLang="en-US" dirty="0">
                <a:solidFill>
                  <a:srgbClr val="000000"/>
                </a:solidFill>
                <a:sym typeface="Symbol" pitchFamily="18" charset="2"/>
              </a:rPr>
              <a:t>0</a:t>
            </a:r>
            <a:r>
              <a:rPr lang="en-US" altLang="en-US" dirty="0" smtClean="0">
                <a:solidFill>
                  <a:srgbClr val="000000"/>
                </a:solidFill>
                <a:sym typeface="Symbol" pitchFamily="18" charset="2"/>
              </a:rPr>
              <a:t></a:t>
            </a:r>
            <a:endParaRPr lang="en-US" altLang="en-US" dirty="0">
              <a:solidFill>
                <a:srgbClr val="000000"/>
              </a:solidFill>
              <a:sym typeface="Symbol" pitchFamily="18" charset="2"/>
            </a:endParaRPr>
          </a:p>
        </p:txBody>
      </p:sp>
      <p:cxnSp>
        <p:nvCxnSpPr>
          <p:cNvPr id="113" name="Straight Arrow Connector 112"/>
          <p:cNvCxnSpPr/>
          <p:nvPr/>
        </p:nvCxnSpPr>
        <p:spPr>
          <a:xfrm>
            <a:off x="5802313" y="1273092"/>
            <a:ext cx="385762" cy="1817771"/>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16" name="Picture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81" y="894718"/>
            <a:ext cx="1169988" cy="1438950"/>
          </a:xfrm>
          <a:prstGeom prst="rect">
            <a:avLst/>
          </a:prstGeom>
          <a:solidFill>
            <a:srgbClr val="3333CC"/>
          </a:solidFill>
          <a:ln w="28575">
            <a:solidFill>
              <a:srgbClr val="0000CC"/>
            </a:solidFill>
          </a:ln>
        </p:spPr>
      </p:pic>
      <p:grpSp>
        <p:nvGrpSpPr>
          <p:cNvPr id="24" name="Group 23"/>
          <p:cNvGrpSpPr/>
          <p:nvPr/>
        </p:nvGrpSpPr>
        <p:grpSpPr bwMode="auto">
          <a:xfrm>
            <a:off x="3917945" y="4390925"/>
            <a:ext cx="4693066" cy="1526481"/>
            <a:chOff x="3917945" y="4390925"/>
            <a:chExt cx="4693066" cy="1526481"/>
          </a:xfrm>
        </p:grpSpPr>
        <p:sp>
          <p:nvSpPr>
            <p:cNvPr id="14350" name="Text Box 25"/>
            <p:cNvSpPr txBox="1">
              <a:spLocks noChangeArrowheads="1"/>
            </p:cNvSpPr>
            <p:nvPr/>
          </p:nvSpPr>
          <p:spPr bwMode="auto">
            <a:xfrm>
              <a:off x="4030663" y="4529931"/>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endParaRPr lang="en-US" altLang="en-US" sz="1600">
                <a:solidFill>
                  <a:srgbClr val="000000"/>
                </a:solidFill>
              </a:endParaRPr>
            </a:p>
          </p:txBody>
        </p:sp>
        <p:sp>
          <p:nvSpPr>
            <p:cNvPr id="115" name="Line 4"/>
            <p:cNvSpPr>
              <a:spLocks noChangeShapeType="1"/>
            </p:cNvSpPr>
            <p:nvPr/>
          </p:nvSpPr>
          <p:spPr bwMode="auto">
            <a:xfrm flipH="1" flipV="1">
              <a:off x="6454577" y="5364956"/>
              <a:ext cx="130268" cy="552450"/>
            </a:xfrm>
            <a:prstGeom prst="line">
              <a:avLst/>
            </a:prstGeom>
            <a:noFill/>
            <a:ln w="28575">
              <a:solidFill>
                <a:srgbClr val="FF0000"/>
              </a:solidFill>
              <a:round/>
              <a:headEnd w="lg" len="lg"/>
              <a:tailEnd type="stealth" w="lg" len="lg"/>
            </a:ln>
            <a:effectLst/>
          </p:spPr>
          <p:txBody>
            <a:bodyPr/>
            <a:lstStyle/>
            <a:p>
              <a:pPr fontAlgn="auto">
                <a:spcBef>
                  <a:spcPts val="0"/>
                </a:spcBef>
                <a:spcAft>
                  <a:spcPts val="0"/>
                </a:spcAft>
                <a:defRPr/>
              </a:pPr>
              <a:endParaRPr lang="en-US" sz="1800" kern="0">
                <a:solidFill>
                  <a:srgbClr val="000000"/>
                </a:solidFill>
                <a:latin typeface="Arial"/>
              </a:endParaRPr>
            </a:p>
          </p:txBody>
        </p:sp>
        <p:pic>
          <p:nvPicPr>
            <p:cNvPr id="22" name="Picture 21" descr="TP_tmp"/>
            <p:cNvPicPr>
              <a:picLocks noChangeAspect="1"/>
            </p:cNvPicPr>
            <p:nvPr>
              <p:custDataLst>
                <p:tags r:id="rId2"/>
              </p:custDataLst>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917945" y="4390925"/>
              <a:ext cx="4693066" cy="974033"/>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8" name="Straight Connector 17"/>
            <p:cNvCxnSpPr/>
            <p:nvPr/>
          </p:nvCxnSpPr>
          <p:spPr bwMode="auto">
            <a:xfrm>
              <a:off x="6280322" y="5192414"/>
              <a:ext cx="242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7511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3"/>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25617"/>
                                        </p:tgtEl>
                                        <p:attrNameLst>
                                          <p:attrName>style.visibility</p:attrName>
                                        </p:attrNameLst>
                                      </p:cBhvr>
                                      <p:to>
                                        <p:strVal val="visible"/>
                                      </p:to>
                                    </p:set>
                                    <p:animEffect transition="in" filter="fade">
                                      <p:cBhvr>
                                        <p:cTn id="9" dur="500"/>
                                        <p:tgtEl>
                                          <p:spTgt spid="25617"/>
                                        </p:tgtEl>
                                      </p:cBhvr>
                                    </p:animEffect>
                                  </p:childTnLst>
                                </p:cTn>
                              </p:par>
                            </p:childTnLst>
                          </p:cTn>
                        </p:par>
                        <p:par>
                          <p:cTn id="10" fill="hold" nodeType="afterGroup">
                            <p:stCondLst>
                              <p:cond delay="500"/>
                            </p:stCondLst>
                            <p:childTnLst>
                              <p:par>
                                <p:cTn id="11" presetID="22" presetClass="entr" presetSubtype="1" fill="hold" grpId="0" nodeType="afterEffect">
                                  <p:stCondLst>
                                    <p:cond delay="1000"/>
                                  </p:stCondLst>
                                  <p:childTnLst>
                                    <p:set>
                                      <p:cBhvr>
                                        <p:cTn id="12" dur="1" fill="hold">
                                          <p:stCondLst>
                                            <p:cond delay="0"/>
                                          </p:stCondLst>
                                        </p:cTn>
                                        <p:tgtEl>
                                          <p:spTgt spid="294945"/>
                                        </p:tgtEl>
                                        <p:attrNameLst>
                                          <p:attrName>style.visibility</p:attrName>
                                        </p:attrNameLst>
                                      </p:cBhvr>
                                      <p:to>
                                        <p:strVal val="visible"/>
                                      </p:to>
                                    </p:set>
                                    <p:animEffect transition="in" filter="wipe(up)">
                                      <p:cBhvr>
                                        <p:cTn id="13" dur="1000"/>
                                        <p:tgtEl>
                                          <p:spTgt spid="294945"/>
                                        </p:tgtEl>
                                      </p:cBhvr>
                                    </p:animEffect>
                                  </p:childTnLst>
                                </p:cTn>
                              </p:par>
                            </p:childTnLst>
                          </p:cTn>
                        </p:par>
                        <p:par>
                          <p:cTn id="14" fill="hold" nodeType="afterGroup">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294946"/>
                                        </p:tgtEl>
                                        <p:attrNameLst>
                                          <p:attrName>style.visibility</p:attrName>
                                        </p:attrNameLst>
                                      </p:cBhvr>
                                      <p:to>
                                        <p:strVal val="visible"/>
                                      </p:to>
                                    </p:set>
                                    <p:animEffect transition="in" filter="wipe(down)">
                                      <p:cBhvr>
                                        <p:cTn id="17" dur="1000"/>
                                        <p:tgtEl>
                                          <p:spTgt spid="294946"/>
                                        </p:tgtEl>
                                      </p:cBhvr>
                                    </p:animEffect>
                                  </p:childTnLst>
                                </p:cTn>
                              </p:par>
                            </p:childTnLst>
                          </p:cTn>
                        </p:par>
                        <p:par>
                          <p:cTn id="18" fill="hold">
                            <p:stCondLst>
                              <p:cond delay="3500"/>
                            </p:stCondLst>
                            <p:childTnLst>
                              <p:par>
                                <p:cTn id="19" presetID="1"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par>
                          <p:cTn id="21" fill="hold">
                            <p:stCondLst>
                              <p:cond delay="3500"/>
                            </p:stCondLst>
                            <p:childTnLst>
                              <p:par>
                                <p:cTn id="22" presetID="1" presetClass="entr" presetSubtype="0" fill="hold" grpId="0" nodeType="afterEffect">
                                  <p:stCondLst>
                                    <p:cond delay="1000"/>
                                  </p:stCondLst>
                                  <p:childTnLst>
                                    <p:set>
                                      <p:cBhvr>
                                        <p:cTn id="23" dur="1" fill="hold">
                                          <p:stCondLst>
                                            <p:cond delay="0"/>
                                          </p:stCondLst>
                                        </p:cTn>
                                        <p:tgtEl>
                                          <p:spTgt spid="295019"/>
                                        </p:tgtEl>
                                        <p:attrNameLst>
                                          <p:attrName>style.visibility</p:attrName>
                                        </p:attrNameLst>
                                      </p:cBhvr>
                                      <p:to>
                                        <p:strVal val="visible"/>
                                      </p:to>
                                    </p:set>
                                  </p:childTnLst>
                                </p:cTn>
                              </p:par>
                            </p:childTnLst>
                          </p:cTn>
                        </p:par>
                        <p:par>
                          <p:cTn id="24" fill="hold">
                            <p:stCondLst>
                              <p:cond delay="4500"/>
                            </p:stCondLst>
                            <p:childTnLst>
                              <p:par>
                                <p:cTn id="25" presetID="1" presetClass="entr" presetSubtype="0"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45" grpId="0" animBg="1"/>
      <p:bldP spid="294946" grpId="0" animBg="1"/>
      <p:bldP spid="25617" grpId="0" animBg="1"/>
      <p:bldP spid="2950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6858000"/>
            <a:chOff x="0" y="0"/>
            <a:chExt cx="9144000" cy="6858000"/>
          </a:xfrm>
        </p:grpSpPr>
        <p:pic>
          <p:nvPicPr>
            <p:cNvPr id="18434" name="Picture 18" descr="W4#3_JA_12-16-08_0011.jpg"/>
            <p:cNvPicPr>
              <a:picLocks noChangeAspect="1"/>
            </p:cNvPicPr>
            <p:nvPr/>
          </p:nvPicPr>
          <p:blipFill>
            <a:blip r:embed="rId3" cstate="print"/>
            <a:srcRect l="17448" r="1302" b="18750"/>
            <a:stretch>
              <a:fillRect/>
            </a:stretch>
          </p:blipFill>
          <p:spPr bwMode="auto">
            <a:xfrm>
              <a:off x="0" y="0"/>
              <a:ext cx="9144000" cy="6858000"/>
            </a:xfrm>
            <a:prstGeom prst="rect">
              <a:avLst/>
            </a:prstGeom>
            <a:noFill/>
            <a:ln w="9525">
              <a:noFill/>
              <a:miter lim="800000"/>
              <a:headEnd/>
              <a:tailEnd/>
            </a:ln>
          </p:spPr>
        </p:pic>
        <p:sp>
          <p:nvSpPr>
            <p:cNvPr id="10" name="Text Box 10"/>
            <p:cNvSpPr txBox="1">
              <a:spLocks noChangeArrowheads="1"/>
            </p:cNvSpPr>
            <p:nvPr/>
          </p:nvSpPr>
          <p:spPr bwMode="auto">
            <a:xfrm>
              <a:off x="1181100" y="0"/>
              <a:ext cx="6781800" cy="6832640"/>
            </a:xfrm>
            <a:prstGeom prst="rect">
              <a:avLst/>
            </a:prstGeom>
            <a:solidFill>
              <a:srgbClr val="B2B2B2"/>
            </a:solidFill>
            <a:ln w="25400">
              <a:solidFill>
                <a:schemeClr val="accent2"/>
              </a:solidFill>
              <a:miter lim="800000"/>
              <a:headEnd/>
              <a:tailEnd/>
            </a:ln>
            <a:effectLst/>
          </p:spPr>
          <p:txBody>
            <a:bodyPr wrap="square">
              <a:spAutoFit/>
            </a:bodyPr>
            <a:lstStyle/>
            <a:p>
              <a:r>
                <a:rPr lang="en-US" sz="2400" u="sng" dirty="0" smtClean="0">
                  <a:solidFill>
                    <a:srgbClr val="3333CC"/>
                  </a:solidFill>
                  <a:latin typeface="Arial" charset="0"/>
                </a:rPr>
                <a:t>Atomic </a:t>
              </a:r>
              <a:r>
                <a:rPr lang="en-US" sz="2400" u="sng" dirty="0">
                  <a:solidFill>
                    <a:srgbClr val="3333CC"/>
                  </a:solidFill>
                  <a:latin typeface="Arial" charset="0"/>
                </a:rPr>
                <a:t>ion </a:t>
              </a:r>
              <a:r>
                <a:rPr lang="en-US" sz="2400" u="sng" dirty="0">
                  <a:solidFill>
                    <a:srgbClr val="000000"/>
                  </a:solidFill>
                  <a:latin typeface="Arial" charset="0"/>
                </a:rPr>
                <a:t>experimental groups</a:t>
              </a:r>
            </a:p>
            <a:p>
              <a:r>
                <a:rPr lang="en-US" sz="2400" u="sng" dirty="0">
                  <a:solidFill>
                    <a:srgbClr val="000000"/>
                  </a:solidFill>
                  <a:latin typeface="Arial" charset="0"/>
                </a:rPr>
                <a:t>pursuing </a:t>
              </a:r>
              <a:r>
                <a:rPr lang="en-US" sz="2400" u="sng" dirty="0" smtClean="0">
                  <a:solidFill>
                    <a:srgbClr val="000000"/>
                  </a:solidFill>
                  <a:latin typeface="Arial" charset="0"/>
                </a:rPr>
                <a:t>QIP</a:t>
              </a:r>
              <a:r>
                <a:rPr lang="en-US" sz="2400" u="sng" dirty="0" smtClean="0">
                  <a:solidFill>
                    <a:srgbClr val="000000"/>
                  </a:solidFill>
                  <a:latin typeface="Arial" charset="0"/>
                  <a:sym typeface="Wingdings" pitchFamily="2" charset="2"/>
                </a:rPr>
                <a:t>:</a:t>
              </a:r>
            </a:p>
            <a:p>
              <a:endParaRPr lang="en-US" sz="2400" u="sng" dirty="0" smtClean="0">
                <a:solidFill>
                  <a:srgbClr val="000000"/>
                </a:solidFill>
                <a:latin typeface="Arial" charset="0"/>
                <a:sym typeface="Wingdings" pitchFamily="2" charset="2"/>
              </a:endParaRPr>
            </a:p>
            <a:p>
              <a:endParaRPr lang="en-US" sz="2400" u="sng" dirty="0" smtClean="0">
                <a:solidFill>
                  <a:srgbClr val="000000"/>
                </a:solidFill>
                <a:latin typeface="Arial" charset="0"/>
                <a:sym typeface="Wingdings" pitchFamily="2" charset="2"/>
              </a:endParaRPr>
            </a:p>
            <a:p>
              <a:endParaRPr lang="en-US" sz="2400" u="sng" dirty="0">
                <a:solidFill>
                  <a:srgbClr val="000000"/>
                </a:solidFill>
                <a:latin typeface="Arial" charset="0"/>
                <a:sym typeface="Wingdings" pitchFamily="2" charset="2"/>
              </a:endParaRPr>
            </a:p>
            <a:p>
              <a:endParaRPr lang="en-US" sz="2400" u="sng" dirty="0">
                <a:solidFill>
                  <a:srgbClr val="000000"/>
                </a:solidFill>
                <a:latin typeface="Arial" charset="0"/>
                <a:sym typeface="Wingdings" pitchFamily="2" charset="2"/>
              </a:endParaRPr>
            </a:p>
            <a:p>
              <a:endParaRPr lang="en-US" sz="2400" u="sng"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a:solidFill>
                  <a:srgbClr val="000000"/>
                </a:solidFill>
                <a:latin typeface="Arial" charset="0"/>
              </a:endParaRPr>
            </a:p>
            <a:p>
              <a:endParaRPr lang="en-US" sz="1800" dirty="0" smtClean="0">
                <a:solidFill>
                  <a:srgbClr val="000000"/>
                </a:solidFill>
                <a:latin typeface="Arial" charset="0"/>
              </a:endParaRPr>
            </a:p>
            <a:p>
              <a:endParaRPr lang="en-US" sz="1800" dirty="0">
                <a:solidFill>
                  <a:srgbClr val="000000"/>
                </a:solidFill>
                <a:latin typeface="Arial" charset="0"/>
              </a:endParaRPr>
            </a:p>
          </p:txBody>
        </p:sp>
        <p:sp>
          <p:nvSpPr>
            <p:cNvPr id="11" name="Text Box 11"/>
            <p:cNvSpPr txBox="1">
              <a:spLocks noChangeArrowheads="1"/>
            </p:cNvSpPr>
            <p:nvPr/>
          </p:nvSpPr>
          <p:spPr bwMode="auto">
            <a:xfrm>
              <a:off x="4343400" y="838076"/>
              <a:ext cx="2807179" cy="5940088"/>
            </a:xfrm>
            <a:prstGeom prst="rect">
              <a:avLst/>
            </a:prstGeom>
            <a:noFill/>
            <a:ln w="9525">
              <a:noFill/>
              <a:miter lim="800000"/>
              <a:headEnd/>
              <a:tailEnd/>
            </a:ln>
            <a:effectLst/>
          </p:spPr>
          <p:txBody>
            <a:bodyPr wrap="none">
              <a:spAutoFit/>
            </a:bodyPr>
            <a:lstStyle/>
            <a:p>
              <a:r>
                <a:rPr lang="en-US" dirty="0" smtClean="0">
                  <a:solidFill>
                    <a:srgbClr val="000000"/>
                  </a:solidFill>
                  <a:latin typeface="Arial" charset="0"/>
                </a:rPr>
                <a:t>MIT</a:t>
              </a:r>
              <a:endParaRPr lang="en-US" dirty="0">
                <a:solidFill>
                  <a:srgbClr val="000000"/>
                </a:solidFill>
                <a:latin typeface="Arial" charset="0"/>
              </a:endParaRPr>
            </a:p>
            <a:p>
              <a:r>
                <a:rPr lang="en-US" dirty="0" smtClean="0">
                  <a:solidFill>
                    <a:srgbClr val="000000"/>
                  </a:solidFill>
                  <a:latin typeface="Arial" charset="0"/>
                </a:rPr>
                <a:t>NIST</a:t>
              </a:r>
            </a:p>
            <a:p>
              <a:r>
                <a:rPr lang="en-US" dirty="0" smtClean="0">
                  <a:solidFill>
                    <a:srgbClr val="000000"/>
                  </a:solidFill>
                  <a:latin typeface="Arial" charset="0"/>
                </a:rPr>
                <a:t>Northwestern</a:t>
              </a:r>
              <a:endParaRPr lang="en-US" dirty="0">
                <a:solidFill>
                  <a:srgbClr val="000000"/>
                </a:solidFill>
                <a:latin typeface="Arial" charset="0"/>
              </a:endParaRPr>
            </a:p>
            <a:p>
              <a:r>
                <a:rPr lang="en-US" dirty="0" smtClean="0">
                  <a:solidFill>
                    <a:srgbClr val="000000"/>
                  </a:solidFill>
                  <a:latin typeface="Arial" charset="0"/>
                </a:rPr>
                <a:t>NPL</a:t>
              </a:r>
              <a:endParaRPr lang="en-US" dirty="0">
                <a:solidFill>
                  <a:srgbClr val="000000"/>
                </a:solidFill>
                <a:latin typeface="Arial" charset="0"/>
              </a:endParaRPr>
            </a:p>
            <a:p>
              <a:r>
                <a:rPr lang="en-US" dirty="0" smtClean="0">
                  <a:solidFill>
                    <a:srgbClr val="000000"/>
                  </a:solidFill>
                  <a:latin typeface="Arial" charset="0"/>
                </a:rPr>
                <a:t>Osaka</a:t>
              </a:r>
              <a:endParaRPr lang="en-US" dirty="0">
                <a:solidFill>
                  <a:srgbClr val="000000"/>
                </a:solidFill>
                <a:latin typeface="Arial" charset="0"/>
              </a:endParaRPr>
            </a:p>
            <a:p>
              <a:r>
                <a:rPr lang="en-US" dirty="0" smtClean="0">
                  <a:solidFill>
                    <a:srgbClr val="000000"/>
                  </a:solidFill>
                  <a:latin typeface="Arial" charset="0"/>
                </a:rPr>
                <a:t>Oxford</a:t>
              </a:r>
            </a:p>
            <a:p>
              <a:r>
                <a:rPr lang="en-US" dirty="0" smtClean="0">
                  <a:solidFill>
                    <a:srgbClr val="000000"/>
                  </a:solidFill>
                  <a:latin typeface="Arial" charset="0"/>
                </a:rPr>
                <a:t>Paris (</a:t>
              </a:r>
              <a:r>
                <a:rPr lang="en-US" dirty="0" err="1" smtClean="0">
                  <a:solidFill>
                    <a:srgbClr val="000000"/>
                  </a:solidFill>
                  <a:latin typeface="Arial" charset="0"/>
                </a:rPr>
                <a:t>Université</a:t>
              </a:r>
              <a:r>
                <a:rPr lang="en-US" dirty="0" smtClean="0">
                  <a:solidFill>
                    <a:srgbClr val="000000"/>
                  </a:solidFill>
                  <a:latin typeface="Arial" charset="0"/>
                </a:rPr>
                <a:t> Paris)</a:t>
              </a:r>
            </a:p>
            <a:p>
              <a:r>
                <a:rPr lang="en-US" dirty="0" smtClean="0">
                  <a:solidFill>
                    <a:srgbClr val="000000"/>
                  </a:solidFill>
                  <a:latin typeface="Arial" charset="0"/>
                </a:rPr>
                <a:t>Pretoria, S. Africa</a:t>
              </a:r>
            </a:p>
            <a:p>
              <a:r>
                <a:rPr lang="en-US" dirty="0" err="1" smtClean="0">
                  <a:solidFill>
                    <a:srgbClr val="000000"/>
                  </a:solidFill>
                  <a:latin typeface="Arial" charset="0"/>
                </a:rPr>
                <a:t>PTB</a:t>
              </a:r>
              <a:endParaRPr lang="en-US" dirty="0" smtClean="0">
                <a:solidFill>
                  <a:srgbClr val="000000"/>
                </a:solidFill>
                <a:latin typeface="Arial" charset="0"/>
              </a:endParaRPr>
            </a:p>
            <a:p>
              <a:r>
                <a:rPr lang="en-US" dirty="0" smtClean="0">
                  <a:solidFill>
                    <a:srgbClr val="000000"/>
                  </a:solidFill>
                  <a:latin typeface="Arial" charset="0"/>
                </a:rPr>
                <a:t>Saarland</a:t>
              </a:r>
              <a:endParaRPr lang="en-US" dirty="0">
                <a:solidFill>
                  <a:srgbClr val="000000"/>
                </a:solidFill>
                <a:latin typeface="Arial" charset="0"/>
              </a:endParaRPr>
            </a:p>
            <a:p>
              <a:r>
                <a:rPr lang="en-US" dirty="0">
                  <a:solidFill>
                    <a:srgbClr val="000000"/>
                  </a:solidFill>
                  <a:latin typeface="Arial" charset="0"/>
                </a:rPr>
                <a:t>Sandia National </a:t>
              </a:r>
              <a:r>
                <a:rPr lang="en-US" dirty="0" smtClean="0">
                  <a:solidFill>
                    <a:srgbClr val="000000"/>
                  </a:solidFill>
                  <a:latin typeface="Arial" charset="0"/>
                </a:rPr>
                <a:t>Lab</a:t>
              </a:r>
              <a:endParaRPr lang="en-US" dirty="0">
                <a:solidFill>
                  <a:srgbClr val="000000"/>
                </a:solidFill>
                <a:latin typeface="Arial" charset="0"/>
              </a:endParaRPr>
            </a:p>
            <a:p>
              <a:r>
                <a:rPr lang="en-US" dirty="0">
                  <a:solidFill>
                    <a:srgbClr val="000000"/>
                  </a:solidFill>
                  <a:latin typeface="Arial" charset="0"/>
                </a:rPr>
                <a:t>Siegen</a:t>
              </a:r>
            </a:p>
            <a:p>
              <a:r>
                <a:rPr lang="en-US" dirty="0">
                  <a:solidFill>
                    <a:srgbClr val="000000"/>
                  </a:solidFill>
                  <a:latin typeface="Arial" charset="0"/>
                </a:rPr>
                <a:t>Simon </a:t>
              </a:r>
              <a:r>
                <a:rPr lang="en-US" dirty="0" smtClean="0">
                  <a:solidFill>
                    <a:srgbClr val="000000"/>
                  </a:solidFill>
                  <a:latin typeface="Arial" charset="0"/>
                </a:rPr>
                <a:t>Fraser</a:t>
              </a:r>
            </a:p>
            <a:p>
              <a:r>
                <a:rPr lang="en-US" dirty="0" smtClean="0">
                  <a:solidFill>
                    <a:srgbClr val="000000"/>
                  </a:solidFill>
                  <a:latin typeface="Arial" charset="0"/>
                </a:rPr>
                <a:t>Singapore</a:t>
              </a:r>
            </a:p>
            <a:p>
              <a:r>
                <a:rPr lang="en-US" dirty="0" smtClean="0">
                  <a:solidFill>
                    <a:srgbClr val="000000"/>
                  </a:solidFill>
                  <a:latin typeface="Arial" charset="0"/>
                </a:rPr>
                <a:t>SK Telecom, S. Korea</a:t>
              </a:r>
              <a:endParaRPr lang="en-US" dirty="0">
                <a:solidFill>
                  <a:srgbClr val="000000"/>
                </a:solidFill>
                <a:latin typeface="Arial" charset="0"/>
              </a:endParaRPr>
            </a:p>
            <a:p>
              <a:r>
                <a:rPr lang="en-US" dirty="0" smtClean="0">
                  <a:solidFill>
                    <a:srgbClr val="000000"/>
                  </a:solidFill>
                  <a:latin typeface="Arial" charset="0"/>
                </a:rPr>
                <a:t>Sussex</a:t>
              </a:r>
            </a:p>
            <a:p>
              <a:r>
                <a:rPr lang="en-US" dirty="0" smtClean="0">
                  <a:solidFill>
                    <a:srgbClr val="000000"/>
                  </a:solidFill>
                  <a:latin typeface="Arial" charset="0"/>
                </a:rPr>
                <a:t>Sydney </a:t>
              </a:r>
              <a:endParaRPr lang="en-US" dirty="0">
                <a:solidFill>
                  <a:srgbClr val="000000"/>
                </a:solidFill>
                <a:latin typeface="Arial" charset="0"/>
              </a:endParaRPr>
            </a:p>
            <a:p>
              <a:r>
                <a:rPr lang="en-US" dirty="0">
                  <a:solidFill>
                    <a:srgbClr val="000000"/>
                  </a:solidFill>
                  <a:latin typeface="Arial" charset="0"/>
                </a:rPr>
                <a:t>U. Washington </a:t>
              </a:r>
            </a:p>
            <a:p>
              <a:r>
                <a:rPr lang="en-US" dirty="0" smtClean="0">
                  <a:solidFill>
                    <a:srgbClr val="000000"/>
                  </a:solidFill>
                  <a:latin typeface="Arial" charset="0"/>
                </a:rPr>
                <a:t>Weizmann</a:t>
              </a:r>
              <a:r>
                <a:rPr lang="en-US" dirty="0">
                  <a:solidFill>
                    <a:srgbClr val="000000"/>
                  </a:solidFill>
                  <a:latin typeface="Arial" charset="0"/>
                </a:rPr>
                <a:t> </a:t>
              </a:r>
              <a:r>
                <a:rPr lang="en-US" dirty="0" smtClean="0">
                  <a:solidFill>
                    <a:srgbClr val="000000"/>
                  </a:solidFill>
                  <a:latin typeface="Arial" charset="0"/>
                </a:rPr>
                <a:t>Institute</a:t>
              </a:r>
            </a:p>
          </p:txBody>
        </p:sp>
        <p:sp>
          <p:nvSpPr>
            <p:cNvPr id="12" name="Text Box 12"/>
            <p:cNvSpPr txBox="1">
              <a:spLocks noChangeArrowheads="1"/>
            </p:cNvSpPr>
            <p:nvPr/>
          </p:nvSpPr>
          <p:spPr bwMode="auto">
            <a:xfrm>
              <a:off x="1341438" y="838075"/>
              <a:ext cx="2204450" cy="5632311"/>
            </a:xfrm>
            <a:prstGeom prst="rect">
              <a:avLst/>
            </a:prstGeom>
            <a:noFill/>
            <a:ln w="9525">
              <a:noFill/>
              <a:miter lim="800000"/>
              <a:headEnd/>
              <a:tailEnd/>
            </a:ln>
            <a:effectLst/>
          </p:spPr>
          <p:txBody>
            <a:bodyPr wrap="none">
              <a:spAutoFit/>
            </a:bodyPr>
            <a:lstStyle/>
            <a:p>
              <a:r>
                <a:rPr lang="en-US" dirty="0" smtClean="0">
                  <a:solidFill>
                    <a:srgbClr val="000000"/>
                  </a:solidFill>
                  <a:latin typeface="Arial" charset="0"/>
                </a:rPr>
                <a:t>Aarhus</a:t>
              </a:r>
            </a:p>
            <a:p>
              <a:r>
                <a:rPr lang="en-US" dirty="0" smtClean="0">
                  <a:solidFill>
                    <a:srgbClr val="000000"/>
                  </a:solidFill>
                  <a:latin typeface="Arial" charset="0"/>
                </a:rPr>
                <a:t>Amherst </a:t>
              </a:r>
            </a:p>
            <a:p>
              <a:r>
                <a:rPr lang="en-US" dirty="0" smtClean="0">
                  <a:solidFill>
                    <a:srgbClr val="000000"/>
                  </a:solidFill>
                  <a:latin typeface="Tahoma" pitchFamily="34" charset="0"/>
                </a:rPr>
                <a:t>The Citadel</a:t>
              </a:r>
              <a:endParaRPr lang="en-US" dirty="0" smtClean="0">
                <a:solidFill>
                  <a:srgbClr val="000000"/>
                </a:solidFill>
                <a:latin typeface="Arial" charset="0"/>
              </a:endParaRPr>
            </a:p>
            <a:p>
              <a:r>
                <a:rPr lang="en-US" dirty="0" smtClean="0">
                  <a:solidFill>
                    <a:srgbClr val="000000"/>
                  </a:solidFill>
                  <a:latin typeface="Arial" charset="0"/>
                </a:rPr>
                <a:t>Tsinghua</a:t>
              </a:r>
              <a:r>
                <a:rPr lang="en-US" dirty="0">
                  <a:solidFill>
                    <a:srgbClr val="000000"/>
                  </a:solidFill>
                  <a:latin typeface="Arial" charset="0"/>
                </a:rPr>
                <a:t> </a:t>
              </a:r>
              <a:r>
                <a:rPr lang="en-US" dirty="0" smtClean="0">
                  <a:solidFill>
                    <a:srgbClr val="000000"/>
                  </a:solidFill>
                  <a:latin typeface="Arial" charset="0"/>
                </a:rPr>
                <a:t>(</a:t>
              </a:r>
              <a:r>
                <a:rPr lang="en-US" dirty="0" err="1" smtClean="0">
                  <a:solidFill>
                    <a:srgbClr val="000000"/>
                  </a:solidFill>
                  <a:latin typeface="Arial" charset="0"/>
                </a:rPr>
                <a:t>Bejing</a:t>
              </a:r>
              <a:r>
                <a:rPr lang="en-US" dirty="0" smtClean="0">
                  <a:solidFill>
                    <a:srgbClr val="000000"/>
                  </a:solidFill>
                  <a:latin typeface="Arial" charset="0"/>
                </a:rPr>
                <a:t>)</a:t>
              </a:r>
            </a:p>
            <a:p>
              <a:r>
                <a:rPr lang="en-US" dirty="0" err="1" smtClean="0">
                  <a:solidFill>
                    <a:srgbClr val="000000"/>
                  </a:solidFill>
                  <a:latin typeface="Arial" charset="0"/>
                </a:rPr>
                <a:t>U.C</a:t>
              </a:r>
              <a:r>
                <a:rPr lang="en-US" dirty="0" smtClean="0">
                  <a:solidFill>
                    <a:srgbClr val="000000"/>
                  </a:solidFill>
                  <a:latin typeface="Arial" charset="0"/>
                </a:rPr>
                <a:t>. Berkeley</a:t>
              </a:r>
            </a:p>
            <a:p>
              <a:r>
                <a:rPr lang="en-US" dirty="0" err="1" smtClean="0">
                  <a:solidFill>
                    <a:srgbClr val="000000"/>
                  </a:solidFill>
                  <a:latin typeface="Arial" charset="0"/>
                </a:rPr>
                <a:t>U.C.L.A</a:t>
              </a:r>
              <a:r>
                <a:rPr lang="en-US" dirty="0" smtClean="0">
                  <a:solidFill>
                    <a:srgbClr val="000000"/>
                  </a:solidFill>
                  <a:latin typeface="Arial" charset="0"/>
                </a:rPr>
                <a:t>. </a:t>
              </a:r>
            </a:p>
            <a:p>
              <a:r>
                <a:rPr lang="en-US" dirty="0" smtClean="0">
                  <a:solidFill>
                    <a:srgbClr val="000000"/>
                  </a:solidFill>
                  <a:latin typeface="Arial" charset="0"/>
                </a:rPr>
                <a:t>Duke</a:t>
              </a:r>
            </a:p>
            <a:p>
              <a:r>
                <a:rPr lang="en-US" dirty="0" smtClean="0">
                  <a:solidFill>
                    <a:srgbClr val="000000"/>
                  </a:solidFill>
                  <a:latin typeface="Arial" charset="0"/>
                </a:rPr>
                <a:t>ETH (Z</a:t>
              </a:r>
              <a:r>
                <a:rPr lang="en-US" dirty="0" smtClean="0">
                  <a:solidFill>
                    <a:srgbClr val="000000"/>
                  </a:solidFill>
                  <a:latin typeface="Arial"/>
                  <a:cs typeface="Arial"/>
                </a:rPr>
                <a:t>ürich</a:t>
              </a:r>
              <a:r>
                <a:rPr lang="en-US" dirty="0" smtClean="0">
                  <a:solidFill>
                    <a:srgbClr val="000000"/>
                  </a:solidFill>
                  <a:latin typeface="Arial" charset="0"/>
                </a:rPr>
                <a:t>)</a:t>
              </a:r>
            </a:p>
            <a:p>
              <a:r>
                <a:rPr lang="en-US" dirty="0" smtClean="0">
                  <a:solidFill>
                    <a:srgbClr val="000000"/>
                  </a:solidFill>
                  <a:latin typeface="Arial" charset="0"/>
                </a:rPr>
                <a:t>Freiburg</a:t>
              </a:r>
              <a:endParaRPr lang="en-US" dirty="0">
                <a:solidFill>
                  <a:srgbClr val="000000"/>
                </a:solidFill>
                <a:latin typeface="Arial" charset="0"/>
              </a:endParaRPr>
            </a:p>
            <a:p>
              <a:r>
                <a:rPr lang="en-US" dirty="0" err="1">
                  <a:solidFill>
                    <a:srgbClr val="000000"/>
                  </a:solidFill>
                  <a:latin typeface="Arial" charset="0"/>
                </a:rPr>
                <a:t>Garching</a:t>
              </a:r>
              <a:r>
                <a:rPr lang="en-US" dirty="0">
                  <a:solidFill>
                    <a:srgbClr val="000000"/>
                  </a:solidFill>
                  <a:latin typeface="Arial" charset="0"/>
                </a:rPr>
                <a:t> (MPQ)</a:t>
              </a:r>
            </a:p>
            <a:p>
              <a:r>
                <a:rPr lang="en-US" dirty="0">
                  <a:solidFill>
                    <a:srgbClr val="000000"/>
                  </a:solidFill>
                  <a:latin typeface="Arial" charset="0"/>
                </a:rPr>
                <a:t>Georgia Tech </a:t>
              </a:r>
            </a:p>
            <a:p>
              <a:r>
                <a:rPr lang="en-US" dirty="0" smtClean="0">
                  <a:solidFill>
                    <a:srgbClr val="000000"/>
                  </a:solidFill>
                  <a:latin typeface="Arial" charset="0"/>
                </a:rPr>
                <a:t>Griffiths</a:t>
              </a:r>
            </a:p>
            <a:p>
              <a:r>
                <a:rPr lang="en-US" dirty="0" smtClean="0">
                  <a:solidFill>
                    <a:srgbClr val="000000"/>
                  </a:solidFill>
                  <a:latin typeface="Arial" charset="0"/>
                </a:rPr>
                <a:t>Hannover</a:t>
              </a:r>
              <a:endParaRPr lang="en-US" dirty="0">
                <a:solidFill>
                  <a:srgbClr val="000000"/>
                </a:solidFill>
                <a:latin typeface="Arial" charset="0"/>
              </a:endParaRPr>
            </a:p>
            <a:p>
              <a:r>
                <a:rPr lang="en-US" dirty="0">
                  <a:solidFill>
                    <a:srgbClr val="000000"/>
                  </a:solidFill>
                  <a:latin typeface="Arial" charset="0"/>
                </a:rPr>
                <a:t>Innsbruck </a:t>
              </a:r>
              <a:endParaRPr lang="en-US" dirty="0" smtClean="0">
                <a:solidFill>
                  <a:srgbClr val="000000"/>
                </a:solidFill>
                <a:latin typeface="Arial" charset="0"/>
              </a:endParaRPr>
            </a:p>
            <a:p>
              <a:r>
                <a:rPr lang="en-US" dirty="0" smtClean="0">
                  <a:solidFill>
                    <a:srgbClr val="000000"/>
                  </a:solidFill>
                  <a:latin typeface="Arial" charset="0"/>
                </a:rPr>
                <a:t>JQI (U. Maryland)</a:t>
              </a:r>
            </a:p>
            <a:p>
              <a:r>
                <a:rPr lang="en-US" dirty="0" smtClean="0">
                  <a:solidFill>
                    <a:srgbClr val="000000"/>
                  </a:solidFill>
                  <a:latin typeface="Arial" charset="0"/>
                </a:rPr>
                <a:t>Lincoln Labs</a:t>
              </a:r>
              <a:endParaRPr lang="en-US" dirty="0">
                <a:solidFill>
                  <a:srgbClr val="000000"/>
                </a:solidFill>
                <a:latin typeface="Arial" charset="0"/>
              </a:endParaRPr>
            </a:p>
            <a:p>
              <a:r>
                <a:rPr lang="en-US" dirty="0" smtClean="0">
                  <a:solidFill>
                    <a:srgbClr val="000000"/>
                  </a:solidFill>
                  <a:latin typeface="Arial" charset="0"/>
                </a:rPr>
                <a:t>Imperial</a:t>
              </a:r>
              <a:r>
                <a:rPr lang="en-US" dirty="0">
                  <a:solidFill>
                    <a:srgbClr val="000000"/>
                  </a:solidFill>
                  <a:latin typeface="Arial" charset="0"/>
                </a:rPr>
                <a:t> </a:t>
              </a:r>
              <a:r>
                <a:rPr lang="en-US" dirty="0" smtClean="0">
                  <a:solidFill>
                    <a:srgbClr val="000000"/>
                  </a:solidFill>
                  <a:latin typeface="Arial" charset="0"/>
                </a:rPr>
                <a:t>(London)</a:t>
              </a:r>
            </a:p>
            <a:p>
              <a:r>
                <a:rPr lang="en-US" dirty="0" smtClean="0">
                  <a:solidFill>
                    <a:srgbClr val="000000"/>
                  </a:solidFill>
                  <a:latin typeface="Arial" charset="0"/>
                </a:rPr>
                <a:t>Mainz</a:t>
              </a:r>
            </a:p>
          </p:txBody>
        </p:sp>
      </p:grpSp>
      <p:sp>
        <p:nvSpPr>
          <p:cNvPr id="3" name="TextBox 2"/>
          <p:cNvSpPr txBox="1"/>
          <p:nvPr/>
        </p:nvSpPr>
        <p:spPr>
          <a:xfrm>
            <a:off x="1464232" y="2400657"/>
            <a:ext cx="6301725" cy="1877437"/>
          </a:xfrm>
          <a:prstGeom prst="rect">
            <a:avLst/>
          </a:prstGeom>
          <a:solidFill>
            <a:srgbClr val="FFFF99"/>
          </a:solidFill>
          <a:ln w="28575">
            <a:solidFill>
              <a:srgbClr val="0000CC"/>
            </a:solidFill>
          </a:ln>
        </p:spPr>
        <p:txBody>
          <a:bodyPr wrap="none" rtlCol="0">
            <a:spAutoFit/>
          </a:bodyPr>
          <a:lstStyle/>
          <a:p>
            <a:pPr algn="ctr"/>
            <a:r>
              <a:rPr lang="en-US" sz="3200" dirty="0" smtClean="0">
                <a:solidFill>
                  <a:srgbClr val="000000"/>
                </a:solidFill>
              </a:rPr>
              <a:t>+ many other platforms:</a:t>
            </a:r>
          </a:p>
          <a:p>
            <a:pPr algn="ctr"/>
            <a:r>
              <a:rPr lang="en-US" sz="2800" dirty="0" smtClean="0">
                <a:solidFill>
                  <a:srgbClr val="000000"/>
                </a:solidFill>
              </a:rPr>
              <a:t>neutral atoms, Josephson junctions, </a:t>
            </a:r>
          </a:p>
          <a:p>
            <a:pPr algn="ctr"/>
            <a:r>
              <a:rPr lang="en-US" sz="2800" dirty="0" smtClean="0">
                <a:solidFill>
                  <a:srgbClr val="000000"/>
                </a:solidFill>
              </a:rPr>
              <a:t>quantum dots, NV centers in diamond,</a:t>
            </a:r>
          </a:p>
          <a:p>
            <a:pPr algn="ctr"/>
            <a:r>
              <a:rPr lang="en-US" sz="2800" dirty="0" smtClean="0">
                <a:solidFill>
                  <a:srgbClr val="000000"/>
                </a:solidFill>
              </a:rPr>
              <a:t>single photons, …</a:t>
            </a:r>
            <a:endParaRPr lang="en-US" sz="2800" dirty="0">
              <a:solidFill>
                <a:srgbClr val="000000"/>
              </a:solidFill>
            </a:endParaRPr>
          </a:p>
        </p:txBody>
      </p:sp>
    </p:spTree>
    <p:extLst>
      <p:ext uri="{BB962C8B-B14F-4D97-AF65-F5344CB8AC3E}">
        <p14:creationId xmlns:p14="http://schemas.microsoft.com/office/powerpoint/2010/main" val="1779686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8" descr="W4#3_JA_12-16-08_0011.jpg"/>
          <p:cNvPicPr>
            <a:picLocks noChangeAspect="1"/>
          </p:cNvPicPr>
          <p:nvPr/>
        </p:nvPicPr>
        <p:blipFill>
          <a:blip r:embed="rId3" cstate="print"/>
          <a:srcRect l="17448" r="1302" b="18750"/>
          <a:stretch>
            <a:fillRect/>
          </a:stretch>
        </p:blipFill>
        <p:spPr bwMode="auto">
          <a:xfrm>
            <a:off x="96161" y="1754512"/>
            <a:ext cx="6359944" cy="4769959"/>
          </a:xfrm>
          <a:prstGeom prst="rect">
            <a:avLst/>
          </a:prstGeom>
          <a:noFill/>
          <a:ln w="38100">
            <a:solidFill>
              <a:schemeClr val="accent2"/>
            </a:solidFill>
            <a:miter lim="800000"/>
            <a:headEnd/>
            <a:tailEnd/>
          </a:ln>
        </p:spPr>
      </p:pic>
      <p:sp>
        <p:nvSpPr>
          <p:cNvPr id="18435" name="TextBox 8"/>
          <p:cNvSpPr txBox="1">
            <a:spLocks noChangeArrowheads="1"/>
          </p:cNvSpPr>
          <p:nvPr/>
        </p:nvSpPr>
        <p:spPr bwMode="auto">
          <a:xfrm>
            <a:off x="552144" y="665883"/>
            <a:ext cx="7912866" cy="830997"/>
          </a:xfrm>
          <a:prstGeom prst="rect">
            <a:avLst/>
          </a:prstGeom>
          <a:solidFill>
            <a:schemeClr val="bg1"/>
          </a:solidFill>
          <a:ln w="28575">
            <a:solidFill>
              <a:schemeClr val="accent2"/>
            </a:solidFill>
            <a:miter lim="800000"/>
            <a:headEnd/>
            <a:tailEnd/>
          </a:ln>
        </p:spPr>
        <p:txBody>
          <a:bodyPr wrap="square">
            <a:spAutoFit/>
          </a:bodyPr>
          <a:lstStyle/>
          <a:p>
            <a:r>
              <a:rPr lang="en-US" sz="2400" dirty="0" smtClean="0">
                <a:solidFill>
                  <a:srgbClr val="000000"/>
                </a:solidFill>
              </a:rPr>
              <a:t>● small electrodes: use</a:t>
            </a:r>
            <a:r>
              <a:rPr lang="en-US" sz="2400" dirty="0" smtClean="0">
                <a:solidFill>
                  <a:srgbClr val="000000"/>
                </a:solidFill>
                <a:sym typeface="Symbol"/>
              </a:rPr>
              <a:t> l</a:t>
            </a:r>
            <a:r>
              <a:rPr lang="en-US" sz="2400" dirty="0" smtClean="0">
                <a:solidFill>
                  <a:srgbClr val="000000"/>
                </a:solidFill>
              </a:rPr>
              <a:t>ithographic techniques</a:t>
            </a:r>
          </a:p>
          <a:p>
            <a:r>
              <a:rPr lang="en-US" sz="2400" dirty="0" smtClean="0">
                <a:solidFill>
                  <a:srgbClr val="000000"/>
                </a:solidFill>
              </a:rPr>
              <a:t>● move ions in multi-zone arrays for scaling</a:t>
            </a:r>
            <a:endParaRPr lang="en-US" sz="2400" dirty="0">
              <a:solidFill>
                <a:srgbClr val="000000"/>
              </a:solidFill>
            </a:endParaRPr>
          </a:p>
        </p:txBody>
      </p:sp>
      <p:grpSp>
        <p:nvGrpSpPr>
          <p:cNvPr id="4" name="Group 3"/>
          <p:cNvGrpSpPr/>
          <p:nvPr/>
        </p:nvGrpSpPr>
        <p:grpSpPr>
          <a:xfrm>
            <a:off x="3276133" y="4519614"/>
            <a:ext cx="3024794" cy="1831507"/>
            <a:chOff x="3276133" y="4519614"/>
            <a:chExt cx="3024794" cy="1831507"/>
          </a:xfrm>
        </p:grpSpPr>
        <p:cxnSp>
          <p:nvCxnSpPr>
            <p:cNvPr id="18432" name="Straight Connector 18431"/>
            <p:cNvCxnSpPr/>
            <p:nvPr/>
          </p:nvCxnSpPr>
          <p:spPr>
            <a:xfrm>
              <a:off x="3276133" y="4519614"/>
              <a:ext cx="981968" cy="6350"/>
            </a:xfrm>
            <a:prstGeom prst="line">
              <a:avLst/>
            </a:prstGeom>
            <a:ln>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436" name="TextBox 18435"/>
            <p:cNvSpPr txBox="1"/>
            <p:nvPr/>
          </p:nvSpPr>
          <p:spPr>
            <a:xfrm>
              <a:off x="3506213" y="4519614"/>
              <a:ext cx="569387" cy="276999"/>
            </a:xfrm>
            <a:prstGeom prst="rect">
              <a:avLst/>
            </a:prstGeom>
            <a:noFill/>
          </p:spPr>
          <p:txBody>
            <a:bodyPr wrap="none" rtlCol="0">
              <a:spAutoFit/>
            </a:bodyPr>
            <a:lstStyle/>
            <a:p>
              <a:r>
                <a:rPr lang="en-US" sz="1200" dirty="0" smtClean="0">
                  <a:solidFill>
                    <a:srgbClr val="FF0000"/>
                  </a:solidFill>
                </a:rPr>
                <a:t>1 mm</a:t>
              </a:r>
              <a:endParaRPr lang="en-US" sz="1200" dirty="0">
                <a:solidFill>
                  <a:srgbClr val="FF0000"/>
                </a:solidFill>
              </a:endParaRPr>
            </a:p>
          </p:txBody>
        </p:sp>
        <p:sp>
          <p:nvSpPr>
            <p:cNvPr id="18437" name="TextBox 18436"/>
            <p:cNvSpPr txBox="1"/>
            <p:nvPr/>
          </p:nvSpPr>
          <p:spPr>
            <a:xfrm>
              <a:off x="4508577" y="5766346"/>
              <a:ext cx="1792350" cy="584775"/>
            </a:xfrm>
            <a:prstGeom prst="rect">
              <a:avLst/>
            </a:prstGeom>
            <a:solidFill>
              <a:srgbClr val="EAEAEA"/>
            </a:solidFill>
            <a:ln w="19050">
              <a:solidFill>
                <a:schemeClr val="tx1"/>
              </a:solidFill>
            </a:ln>
          </p:spPr>
          <p:txBody>
            <a:bodyPr wrap="none" rtlCol="0">
              <a:spAutoFit/>
            </a:bodyPr>
            <a:lstStyle/>
            <a:p>
              <a:pPr algn="ctr"/>
              <a:r>
                <a:rPr lang="en-US" sz="1600" dirty="0" smtClean="0">
                  <a:solidFill>
                    <a:srgbClr val="000000"/>
                  </a:solidFill>
                </a:rPr>
                <a:t>Jason Amini et al.</a:t>
              </a:r>
            </a:p>
            <a:p>
              <a:pPr algn="ctr"/>
              <a:r>
                <a:rPr lang="en-US" sz="1600" dirty="0" smtClean="0">
                  <a:solidFill>
                    <a:srgbClr val="000000"/>
                  </a:solidFill>
                </a:rPr>
                <a:t>(NIST)</a:t>
              </a:r>
              <a:endParaRPr lang="en-US" sz="1600" dirty="0">
                <a:solidFill>
                  <a:srgbClr val="000000"/>
                </a:solidFill>
              </a:endParaRPr>
            </a:p>
          </p:txBody>
        </p:sp>
      </p:grpSp>
      <p:sp>
        <p:nvSpPr>
          <p:cNvPr id="18433" name="TextBox 18432"/>
          <p:cNvSpPr txBox="1"/>
          <p:nvPr/>
        </p:nvSpPr>
        <p:spPr>
          <a:xfrm>
            <a:off x="6547208" y="2614075"/>
            <a:ext cx="2576796" cy="1323439"/>
          </a:xfrm>
          <a:prstGeom prst="rect">
            <a:avLst/>
          </a:prstGeom>
          <a:noFill/>
        </p:spPr>
        <p:txBody>
          <a:bodyPr wrap="none" rtlCol="0">
            <a:spAutoFit/>
          </a:bodyPr>
          <a:lstStyle/>
          <a:p>
            <a:r>
              <a:rPr lang="en-US" dirty="0" err="1" smtClean="0">
                <a:solidFill>
                  <a:srgbClr val="000000"/>
                </a:solidFill>
              </a:rPr>
              <a:t>microfab</a:t>
            </a:r>
            <a:r>
              <a:rPr lang="en-US" dirty="0" smtClean="0">
                <a:solidFill>
                  <a:srgbClr val="000000"/>
                </a:solidFill>
              </a:rPr>
              <a:t> at: </a:t>
            </a:r>
          </a:p>
          <a:p>
            <a:r>
              <a:rPr lang="en-US" dirty="0" smtClean="0">
                <a:solidFill>
                  <a:srgbClr val="000000"/>
                </a:solidFill>
              </a:rPr>
              <a:t>GTRI, Sandia, NIST, </a:t>
            </a:r>
          </a:p>
          <a:p>
            <a:r>
              <a:rPr lang="en-US" dirty="0" smtClean="0">
                <a:solidFill>
                  <a:srgbClr val="000000"/>
                </a:solidFill>
              </a:rPr>
              <a:t>Berkeley, Innsbruck, </a:t>
            </a:r>
          </a:p>
          <a:p>
            <a:r>
              <a:rPr lang="en-US" dirty="0" smtClean="0">
                <a:solidFill>
                  <a:srgbClr val="000000"/>
                </a:solidFill>
              </a:rPr>
              <a:t>Mainz, ….</a:t>
            </a:r>
            <a:endParaRPr lang="en-US" dirty="0">
              <a:solidFill>
                <a:srgbClr val="000000"/>
              </a:solidFill>
            </a:endParaRPr>
          </a:p>
        </p:txBody>
      </p:sp>
      <p:sp>
        <p:nvSpPr>
          <p:cNvPr id="2" name="TextBox 1"/>
          <p:cNvSpPr txBox="1"/>
          <p:nvPr/>
        </p:nvSpPr>
        <p:spPr>
          <a:xfrm>
            <a:off x="96161" y="0"/>
            <a:ext cx="4716356" cy="584775"/>
          </a:xfrm>
          <a:prstGeom prst="rect">
            <a:avLst/>
          </a:prstGeom>
          <a:noFill/>
        </p:spPr>
        <p:txBody>
          <a:bodyPr wrap="none" rtlCol="0">
            <a:spAutoFit/>
          </a:bodyPr>
          <a:lstStyle/>
          <a:p>
            <a:r>
              <a:rPr lang="en-US" sz="3200" dirty="0" smtClean="0">
                <a:solidFill>
                  <a:srgbClr val="000000"/>
                </a:solidFill>
              </a:rPr>
              <a:t>Scale up qubit numbers?</a:t>
            </a:r>
            <a:endParaRPr lang="en-US" sz="3200" dirty="0">
              <a:solidFill>
                <a:srgbClr val="000000"/>
              </a:solidFill>
            </a:endParaRPr>
          </a:p>
        </p:txBody>
      </p:sp>
      <p:grpSp>
        <p:nvGrpSpPr>
          <p:cNvPr id="7" name="Group 6"/>
          <p:cNvGrpSpPr/>
          <p:nvPr/>
        </p:nvGrpSpPr>
        <p:grpSpPr>
          <a:xfrm>
            <a:off x="271315" y="3831702"/>
            <a:ext cx="6739086" cy="2950401"/>
            <a:chOff x="159019" y="4796613"/>
            <a:chExt cx="6739086" cy="2950401"/>
          </a:xfrm>
        </p:grpSpPr>
        <p:pic>
          <p:nvPicPr>
            <p:cNvPr id="10" name="Picture 6" descr="http://www.iontrap.umd.edu/TeleportSchematic.jpg"/>
            <p:cNvPicPr>
              <a:picLocks noChangeAspect="1" noChangeArrowheads="1"/>
            </p:cNvPicPr>
            <p:nvPr/>
          </p:nvPicPr>
          <p:blipFill>
            <a:blip r:embed="rId4" cstate="print"/>
            <a:srcRect/>
            <a:stretch>
              <a:fillRect/>
            </a:stretch>
          </p:blipFill>
          <p:spPr bwMode="auto">
            <a:xfrm>
              <a:off x="159019" y="4796613"/>
              <a:ext cx="6141908" cy="2938014"/>
            </a:xfrm>
            <a:prstGeom prst="rect">
              <a:avLst/>
            </a:prstGeom>
            <a:noFill/>
          </p:spPr>
        </p:pic>
        <p:sp>
          <p:nvSpPr>
            <p:cNvPr id="5" name="TextBox 4"/>
            <p:cNvSpPr txBox="1"/>
            <p:nvPr/>
          </p:nvSpPr>
          <p:spPr>
            <a:xfrm>
              <a:off x="974280" y="4801526"/>
              <a:ext cx="5923825" cy="400110"/>
            </a:xfrm>
            <a:prstGeom prst="rect">
              <a:avLst/>
            </a:prstGeom>
            <a:noFill/>
          </p:spPr>
          <p:txBody>
            <a:bodyPr wrap="square" rtlCol="0">
              <a:spAutoFit/>
            </a:bodyPr>
            <a:lstStyle/>
            <a:p>
              <a:r>
                <a:rPr lang="en-US" dirty="0" smtClean="0"/>
                <a:t>Optically entangle remote ions (Monroe et al.)</a:t>
              </a:r>
              <a:endParaRPr lang="en-US" dirty="0"/>
            </a:p>
          </p:txBody>
        </p:sp>
        <p:sp>
          <p:nvSpPr>
            <p:cNvPr id="6" name="Right Arrow 5"/>
            <p:cNvSpPr/>
            <p:nvPr/>
          </p:nvSpPr>
          <p:spPr>
            <a:xfrm rot="18098550">
              <a:off x="251231" y="7063976"/>
              <a:ext cx="914400" cy="451675"/>
            </a:xfrm>
            <a:prstGeom prst="rightArrow">
              <a:avLst/>
            </a:prstGeom>
            <a:solidFill>
              <a:srgbClr val="FF9999">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8098550">
              <a:off x="236388" y="5078485"/>
              <a:ext cx="914400" cy="451675"/>
            </a:xfrm>
            <a:prstGeom prst="rightArrow">
              <a:avLst/>
            </a:prstGeom>
            <a:solidFill>
              <a:srgbClr val="FF9999">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6709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7" name="Group 71"/>
          <p:cNvGrpSpPr>
            <a:grpSpLocks noChangeAspect="1"/>
          </p:cNvGrpSpPr>
          <p:nvPr>
            <p:custDataLst>
              <p:tags r:id="rId1"/>
            </p:custDataLst>
          </p:nvPr>
        </p:nvGrpSpPr>
        <p:grpSpPr bwMode="auto">
          <a:xfrm>
            <a:off x="7010400" y="2209800"/>
            <a:ext cx="754063" cy="374650"/>
            <a:chOff x="2558" y="1577"/>
            <a:chExt cx="2876" cy="1430"/>
          </a:xfrm>
        </p:grpSpPr>
        <p:sp>
          <p:nvSpPr>
            <p:cNvPr id="32809" name="Freeform 73"/>
            <p:cNvSpPr>
              <a:spLocks/>
            </p:cNvSpPr>
            <p:nvPr/>
          </p:nvSpPr>
          <p:spPr bwMode="auto">
            <a:xfrm>
              <a:off x="2558" y="1577"/>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810" name="Freeform 74"/>
            <p:cNvSpPr>
              <a:spLocks noEditPoints="1"/>
            </p:cNvSpPr>
            <p:nvPr/>
          </p:nvSpPr>
          <p:spPr bwMode="auto">
            <a:xfrm>
              <a:off x="2829" y="1697"/>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32811" name="Freeform 75"/>
            <p:cNvSpPr>
              <a:spLocks/>
            </p:cNvSpPr>
            <p:nvPr/>
          </p:nvSpPr>
          <p:spPr bwMode="auto">
            <a:xfrm>
              <a:off x="3535" y="1577"/>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812" name="Freeform 76"/>
            <p:cNvSpPr>
              <a:spLocks/>
            </p:cNvSpPr>
            <p:nvPr/>
          </p:nvSpPr>
          <p:spPr bwMode="auto">
            <a:xfrm>
              <a:off x="4153" y="1577"/>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813" name="Freeform 77"/>
            <p:cNvSpPr>
              <a:spLocks noEditPoints="1"/>
            </p:cNvSpPr>
            <p:nvPr/>
          </p:nvSpPr>
          <p:spPr bwMode="auto">
            <a:xfrm>
              <a:off x="4424" y="1697"/>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32814" name="Freeform 78"/>
            <p:cNvSpPr>
              <a:spLocks/>
            </p:cNvSpPr>
            <p:nvPr/>
          </p:nvSpPr>
          <p:spPr bwMode="auto">
            <a:xfrm>
              <a:off x="5131" y="1577"/>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3" name="Group 81"/>
          <p:cNvGrpSpPr>
            <a:grpSpLocks noChangeAspect="1"/>
          </p:cNvGrpSpPr>
          <p:nvPr>
            <p:custDataLst>
              <p:tags r:id="rId2"/>
            </p:custDataLst>
          </p:nvPr>
        </p:nvGrpSpPr>
        <p:grpSpPr bwMode="auto">
          <a:xfrm>
            <a:off x="7002463" y="2743200"/>
            <a:ext cx="754062" cy="374650"/>
            <a:chOff x="3758" y="2345"/>
            <a:chExt cx="2876" cy="1430"/>
          </a:xfrm>
        </p:grpSpPr>
        <p:sp>
          <p:nvSpPr>
            <p:cNvPr id="32803" name="Freeform 83"/>
            <p:cNvSpPr>
              <a:spLocks/>
            </p:cNvSpPr>
            <p:nvPr/>
          </p:nvSpPr>
          <p:spPr bwMode="auto">
            <a:xfrm>
              <a:off x="3758" y="2345"/>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804" name="Freeform 84"/>
            <p:cNvSpPr>
              <a:spLocks noEditPoints="1"/>
            </p:cNvSpPr>
            <p:nvPr/>
          </p:nvSpPr>
          <p:spPr bwMode="auto">
            <a:xfrm>
              <a:off x="4029" y="2465"/>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32805" name="Freeform 85"/>
            <p:cNvSpPr>
              <a:spLocks/>
            </p:cNvSpPr>
            <p:nvPr/>
          </p:nvSpPr>
          <p:spPr bwMode="auto">
            <a:xfrm>
              <a:off x="4735" y="2345"/>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806" name="Freeform 86"/>
            <p:cNvSpPr>
              <a:spLocks/>
            </p:cNvSpPr>
            <p:nvPr/>
          </p:nvSpPr>
          <p:spPr bwMode="auto">
            <a:xfrm>
              <a:off x="5353" y="2345"/>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807" name="Freeform 87"/>
            <p:cNvSpPr>
              <a:spLocks/>
            </p:cNvSpPr>
            <p:nvPr/>
          </p:nvSpPr>
          <p:spPr bwMode="auto">
            <a:xfrm>
              <a:off x="5693" y="2465"/>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32808" name="Freeform 88"/>
            <p:cNvSpPr>
              <a:spLocks/>
            </p:cNvSpPr>
            <p:nvPr/>
          </p:nvSpPr>
          <p:spPr bwMode="auto">
            <a:xfrm>
              <a:off x="6331" y="2345"/>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4" name="Group 91"/>
          <p:cNvGrpSpPr>
            <a:grpSpLocks noChangeAspect="1"/>
          </p:cNvGrpSpPr>
          <p:nvPr>
            <p:custDataLst>
              <p:tags r:id="rId3"/>
            </p:custDataLst>
          </p:nvPr>
        </p:nvGrpSpPr>
        <p:grpSpPr bwMode="auto">
          <a:xfrm>
            <a:off x="7002463" y="3276600"/>
            <a:ext cx="754062" cy="374650"/>
            <a:chOff x="3902" y="1961"/>
            <a:chExt cx="2876" cy="1430"/>
          </a:xfrm>
        </p:grpSpPr>
        <p:sp>
          <p:nvSpPr>
            <p:cNvPr id="32797" name="Freeform 9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798" name="Freeform 9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32799" name="Freeform 9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800" name="Freeform 9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801" name="Freeform 97"/>
            <p:cNvSpPr>
              <a:spLocks noEditPoints="1"/>
            </p:cNvSpPr>
            <p:nvPr/>
          </p:nvSpPr>
          <p:spPr bwMode="auto">
            <a:xfrm>
              <a:off x="5768" y="2081"/>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32802" name="Freeform 9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32780" name="Group 101"/>
          <p:cNvGrpSpPr>
            <a:grpSpLocks noChangeAspect="1"/>
          </p:cNvGrpSpPr>
          <p:nvPr>
            <p:custDataLst>
              <p:tags r:id="rId4"/>
            </p:custDataLst>
          </p:nvPr>
        </p:nvGrpSpPr>
        <p:grpSpPr bwMode="auto">
          <a:xfrm>
            <a:off x="7010400" y="3810000"/>
            <a:ext cx="754063" cy="374650"/>
            <a:chOff x="3902" y="1961"/>
            <a:chExt cx="2876" cy="1430"/>
          </a:xfrm>
        </p:grpSpPr>
        <p:sp>
          <p:nvSpPr>
            <p:cNvPr id="32791" name="Freeform 10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792" name="Freeform 10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32793" name="Freeform 10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794" name="Freeform 10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795" name="Freeform 107"/>
            <p:cNvSpPr>
              <a:spLocks/>
            </p:cNvSpPr>
            <p:nvPr/>
          </p:nvSpPr>
          <p:spPr bwMode="auto">
            <a:xfrm>
              <a:off x="5837" y="2081"/>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32796" name="Freeform 10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sp>
        <p:nvSpPr>
          <p:cNvPr id="32781" name="TextBox 65"/>
          <p:cNvSpPr txBox="1">
            <a:spLocks noChangeArrowheads="1"/>
          </p:cNvSpPr>
          <p:nvPr/>
        </p:nvSpPr>
        <p:spPr bwMode="auto">
          <a:xfrm>
            <a:off x="6324600" y="1676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u="sng" dirty="0"/>
              <a:t>Joint </a:t>
            </a:r>
            <a:r>
              <a:rPr lang="en-US" u="sng" dirty="0" err="1"/>
              <a:t>qubit</a:t>
            </a:r>
            <a:r>
              <a:rPr lang="en-US" u="sng" dirty="0"/>
              <a:t> states</a:t>
            </a:r>
          </a:p>
        </p:txBody>
      </p:sp>
      <p:sp>
        <p:nvSpPr>
          <p:cNvPr id="2" name="TextBox 1"/>
          <p:cNvSpPr txBox="1"/>
          <p:nvPr/>
        </p:nvSpPr>
        <p:spPr>
          <a:xfrm>
            <a:off x="170809" y="68798"/>
            <a:ext cx="8004114" cy="954107"/>
          </a:xfrm>
          <a:prstGeom prst="rect">
            <a:avLst/>
          </a:prstGeom>
          <a:noFill/>
        </p:spPr>
        <p:txBody>
          <a:bodyPr wrap="none" rtlCol="0">
            <a:spAutoFit/>
          </a:bodyPr>
          <a:lstStyle/>
          <a:p>
            <a:r>
              <a:rPr lang="en-US" sz="2800" dirty="0" smtClean="0"/>
              <a:t>More robust entangling operations &amp; logic gates: </a:t>
            </a:r>
          </a:p>
          <a:p>
            <a:r>
              <a:rPr lang="en-US" sz="2800" dirty="0" smtClean="0"/>
              <a:t>use state-dependent optical dipole forces</a:t>
            </a:r>
            <a:endParaRPr lang="en-US" sz="2800" dirty="0"/>
          </a:p>
        </p:txBody>
      </p:sp>
      <p:grpSp>
        <p:nvGrpSpPr>
          <p:cNvPr id="38" name="Group 37"/>
          <p:cNvGrpSpPr/>
          <p:nvPr/>
        </p:nvGrpSpPr>
        <p:grpSpPr>
          <a:xfrm>
            <a:off x="1388759" y="1558954"/>
            <a:ext cx="2362200" cy="4907444"/>
            <a:chOff x="687887" y="3767517"/>
            <a:chExt cx="2362200" cy="3001271"/>
          </a:xfrm>
        </p:grpSpPr>
        <p:sp>
          <p:nvSpPr>
            <p:cNvPr id="39" name="Rectangle 6"/>
            <p:cNvSpPr>
              <a:spLocks noChangeArrowheads="1"/>
            </p:cNvSpPr>
            <p:nvPr/>
          </p:nvSpPr>
          <p:spPr bwMode="auto">
            <a:xfrm rot="5400000">
              <a:off x="1368775" y="5087476"/>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40" name="Rectangle 7"/>
            <p:cNvSpPr>
              <a:spLocks noChangeArrowheads="1"/>
            </p:cNvSpPr>
            <p:nvPr/>
          </p:nvSpPr>
          <p:spPr bwMode="auto">
            <a:xfrm rot="5400000">
              <a:off x="1368775" y="3086629"/>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42" name="Rectangle 11"/>
            <p:cNvSpPr>
              <a:spLocks noChangeArrowheads="1"/>
            </p:cNvSpPr>
            <p:nvPr/>
          </p:nvSpPr>
          <p:spPr bwMode="auto">
            <a:xfrm rot="5400000">
              <a:off x="1368775" y="4087053"/>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grpSp>
      <p:grpSp>
        <p:nvGrpSpPr>
          <p:cNvPr id="47" name="Group 167"/>
          <p:cNvGrpSpPr>
            <a:grpSpLocks/>
          </p:cNvGrpSpPr>
          <p:nvPr/>
        </p:nvGrpSpPr>
        <p:grpSpPr bwMode="auto">
          <a:xfrm>
            <a:off x="2689602" y="3432747"/>
            <a:ext cx="228600" cy="228600"/>
            <a:chOff x="5853113" y="4832350"/>
            <a:chExt cx="228600" cy="228600"/>
          </a:xfrm>
        </p:grpSpPr>
        <p:sp>
          <p:nvSpPr>
            <p:cNvPr id="52"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3"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55" name="Group 167"/>
          <p:cNvGrpSpPr>
            <a:grpSpLocks/>
          </p:cNvGrpSpPr>
          <p:nvPr/>
        </p:nvGrpSpPr>
        <p:grpSpPr bwMode="auto">
          <a:xfrm>
            <a:off x="2209800" y="3443156"/>
            <a:ext cx="228600" cy="228600"/>
            <a:chOff x="5853113" y="4832350"/>
            <a:chExt cx="228600" cy="228600"/>
          </a:xfrm>
        </p:grpSpPr>
        <p:sp>
          <p:nvSpPr>
            <p:cNvPr id="60"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1"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5" name="TextBox 4"/>
          <p:cNvSpPr txBox="1"/>
          <p:nvPr/>
        </p:nvSpPr>
        <p:spPr>
          <a:xfrm>
            <a:off x="3952874" y="2241239"/>
            <a:ext cx="1990725" cy="1015663"/>
          </a:xfrm>
          <a:prstGeom prst="rect">
            <a:avLst/>
          </a:prstGeom>
          <a:noFill/>
        </p:spPr>
        <p:txBody>
          <a:bodyPr wrap="square" rtlCol="0">
            <a:spAutoFit/>
          </a:bodyPr>
          <a:lstStyle/>
          <a:p>
            <a:r>
              <a:rPr lang="en-US" dirty="0" smtClean="0"/>
              <a:t>e.g., </a:t>
            </a:r>
          </a:p>
          <a:p>
            <a:r>
              <a:rPr lang="en-US" dirty="0" smtClean="0"/>
              <a:t>laser beam</a:t>
            </a:r>
          </a:p>
          <a:p>
            <a:r>
              <a:rPr lang="en-US" dirty="0" smtClean="0"/>
              <a:t>standing waves</a:t>
            </a:r>
            <a:endParaRPr lang="en-US" dirty="0"/>
          </a:p>
        </p:txBody>
      </p:sp>
      <p:sp>
        <p:nvSpPr>
          <p:cNvPr id="44" name="Text Box 31"/>
          <p:cNvSpPr txBox="1">
            <a:spLocks noChangeArrowheads="1"/>
          </p:cNvSpPr>
          <p:nvPr/>
        </p:nvSpPr>
        <p:spPr bwMode="auto">
          <a:xfrm>
            <a:off x="5248534" y="5389180"/>
            <a:ext cx="368562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dirty="0" smtClean="0"/>
              <a:t>	</a:t>
            </a:r>
            <a:r>
              <a:rPr lang="en-US" altLang="en-US" sz="1600" u="sng" dirty="0" smtClean="0"/>
              <a:t>Early proposals</a:t>
            </a:r>
            <a:r>
              <a:rPr lang="en-US" altLang="en-US" sz="1600" dirty="0" smtClean="0"/>
              <a:t>:</a:t>
            </a:r>
            <a:endParaRPr lang="en-US" altLang="en-US" sz="1600" dirty="0"/>
          </a:p>
          <a:p>
            <a:r>
              <a:rPr lang="en-US" altLang="en-US" sz="1600" dirty="0"/>
              <a:t>Milburn, Schneider, James (1999</a:t>
            </a:r>
            <a:r>
              <a:rPr lang="en-US" altLang="en-US" sz="1600" dirty="0" smtClean="0"/>
              <a:t>)</a:t>
            </a:r>
          </a:p>
          <a:p>
            <a:r>
              <a:rPr lang="en-US" altLang="en-US" sz="1600" dirty="0" err="1"/>
              <a:t>S</a:t>
            </a:r>
            <a:r>
              <a:rPr lang="en-US" altLang="en-US" sz="1600" dirty="0" err="1">
                <a:cs typeface="Times New Roman" pitchFamily="18" charset="0"/>
              </a:rPr>
              <a:t>ørensen</a:t>
            </a:r>
            <a:r>
              <a:rPr lang="en-US" altLang="en-US" sz="1600" dirty="0">
                <a:cs typeface="Times New Roman" pitchFamily="18" charset="0"/>
              </a:rPr>
              <a:t> &amp; </a:t>
            </a:r>
            <a:r>
              <a:rPr lang="en-US" altLang="en-US" sz="1600" dirty="0" err="1">
                <a:cs typeface="Times New Roman" pitchFamily="18" charset="0"/>
              </a:rPr>
              <a:t>Mølmer</a:t>
            </a:r>
            <a:r>
              <a:rPr lang="en-US" altLang="en-US" sz="1600" dirty="0">
                <a:cs typeface="Times New Roman" pitchFamily="18" charset="0"/>
              </a:rPr>
              <a:t> (1999, 2000</a:t>
            </a:r>
            <a:r>
              <a:rPr lang="en-US" altLang="en-US" sz="1600" dirty="0" smtClean="0">
                <a:cs typeface="Times New Roman" pitchFamily="18" charset="0"/>
              </a:rPr>
              <a:t>)</a:t>
            </a:r>
            <a:endParaRPr lang="en-US" altLang="en-US" sz="1600" dirty="0" smtClean="0"/>
          </a:p>
          <a:p>
            <a:r>
              <a:rPr lang="en-US" altLang="en-US" sz="1600" dirty="0">
                <a:cs typeface="Times New Roman" pitchFamily="18" charset="0"/>
              </a:rPr>
              <a:t>Solano, </a:t>
            </a:r>
            <a:r>
              <a:rPr lang="pt-BR" altLang="en-US" sz="1600" dirty="0">
                <a:cs typeface="Times New Roman" pitchFamily="18" charset="0"/>
              </a:rPr>
              <a:t>de Matos Filho, Zagury</a:t>
            </a:r>
            <a:r>
              <a:rPr lang="en-US" altLang="en-US" sz="1600" dirty="0">
                <a:cs typeface="Times New Roman" pitchFamily="18" charset="0"/>
              </a:rPr>
              <a:t> (</a:t>
            </a:r>
            <a:r>
              <a:rPr lang="en-US" altLang="en-US" sz="1600" dirty="0" smtClean="0">
                <a:cs typeface="Times New Roman" pitchFamily="18" charset="0"/>
              </a:rPr>
              <a:t>1999)</a:t>
            </a:r>
            <a:endParaRPr lang="en-US" altLang="en-US" sz="1600" dirty="0"/>
          </a:p>
        </p:txBody>
      </p:sp>
      <p:sp>
        <p:nvSpPr>
          <p:cNvPr id="6" name="TextBox 5"/>
          <p:cNvSpPr txBox="1"/>
          <p:nvPr/>
        </p:nvSpPr>
        <p:spPr>
          <a:xfrm>
            <a:off x="5943600" y="4724400"/>
            <a:ext cx="2345514" cy="400110"/>
          </a:xfrm>
          <a:prstGeom prst="rect">
            <a:avLst/>
          </a:prstGeom>
          <a:noFill/>
        </p:spPr>
        <p:txBody>
          <a:bodyPr wrap="none" rtlCol="0">
            <a:spAutoFit/>
          </a:bodyPr>
          <a:lstStyle/>
          <a:p>
            <a:r>
              <a:rPr lang="en-US" dirty="0"/>
              <a:t>|</a:t>
            </a:r>
            <a:r>
              <a:rPr lang="en-US" dirty="0">
                <a:sym typeface="Symbol"/>
              </a:rPr>
              <a:t></a:t>
            </a:r>
            <a:r>
              <a:rPr lang="en-US" dirty="0"/>
              <a:t> </a:t>
            </a:r>
            <a:r>
              <a:rPr lang="en-US" dirty="0">
                <a:sym typeface="Symbol"/>
              </a:rPr>
              <a:t></a:t>
            </a:r>
            <a:r>
              <a:rPr lang="en-US" dirty="0"/>
              <a:t> |0</a:t>
            </a:r>
            <a:r>
              <a:rPr lang="en-US" dirty="0">
                <a:sym typeface="Symbol"/>
              </a:rPr>
              <a:t></a:t>
            </a:r>
            <a:r>
              <a:rPr lang="en-US" dirty="0"/>
              <a:t>, |</a:t>
            </a:r>
            <a:r>
              <a:rPr lang="en-US" dirty="0">
                <a:sym typeface="Symbol"/>
              </a:rPr>
              <a:t></a:t>
            </a:r>
            <a:r>
              <a:rPr lang="en-US" dirty="0"/>
              <a:t> </a:t>
            </a:r>
            <a:r>
              <a:rPr lang="en-US" dirty="0">
                <a:sym typeface="Symbol"/>
              </a:rPr>
              <a:t></a:t>
            </a:r>
            <a:r>
              <a:rPr lang="en-US" dirty="0"/>
              <a:t> |1</a:t>
            </a:r>
            <a:r>
              <a:rPr lang="en-US" dirty="0" smtClean="0">
                <a:sym typeface="Symbol"/>
              </a:rPr>
              <a:t></a:t>
            </a:r>
            <a:endParaRPr lang="en-US" dirty="0"/>
          </a:p>
        </p:txBody>
      </p:sp>
      <p:sp>
        <p:nvSpPr>
          <p:cNvPr id="7" name="Down Arrow 6"/>
          <p:cNvSpPr/>
          <p:nvPr/>
        </p:nvSpPr>
        <p:spPr>
          <a:xfrm>
            <a:off x="4172866" y="3308039"/>
            <a:ext cx="775370" cy="894715"/>
          </a:xfrm>
          <a:prstGeom prst="down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0800000">
            <a:off x="4172866" y="4356113"/>
            <a:ext cx="775370" cy="894715"/>
          </a:xfrm>
          <a:prstGeom prst="downArrow">
            <a:avLst/>
          </a:prstGeom>
          <a:solidFill>
            <a:srgbClr val="66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8884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2928" y="133087"/>
            <a:ext cx="4800112" cy="6507480"/>
            <a:chOff x="1981200" y="0"/>
            <a:chExt cx="4356562" cy="638556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8921" b="4989"/>
            <a:stretch/>
          </p:blipFill>
          <p:spPr>
            <a:xfrm>
              <a:off x="1981200" y="0"/>
              <a:ext cx="4356562" cy="6385560"/>
            </a:xfrm>
            <a:prstGeom prst="rect">
              <a:avLst/>
            </a:prstGeom>
          </p:spPr>
        </p:pic>
        <p:sp>
          <p:nvSpPr>
            <p:cNvPr id="3" name="Rectangle 2"/>
            <p:cNvSpPr/>
            <p:nvPr/>
          </p:nvSpPr>
          <p:spPr>
            <a:xfrm>
              <a:off x="2133600" y="5257800"/>
              <a:ext cx="1794934" cy="905933"/>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3600" y="5181600"/>
              <a:ext cx="1905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2133600" y="6172200"/>
              <a:ext cx="1905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Straight Connector 5"/>
          <p:cNvCxnSpPr/>
          <p:nvPr/>
        </p:nvCxnSpPr>
        <p:spPr>
          <a:xfrm>
            <a:off x="1951004" y="3781425"/>
            <a:ext cx="177327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72984" y="3476625"/>
            <a:ext cx="15370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682344" y="351336"/>
            <a:ext cx="2969852" cy="1508105"/>
          </a:xfrm>
          <a:prstGeom prst="rect">
            <a:avLst/>
          </a:prstGeom>
          <a:noFill/>
        </p:spPr>
        <p:txBody>
          <a:bodyPr wrap="none" rtlCol="0">
            <a:spAutoFit/>
          </a:bodyPr>
          <a:lstStyle/>
          <a:p>
            <a:pPr algn="ctr"/>
            <a:r>
              <a:rPr lang="en-US" sz="3200" dirty="0" smtClean="0">
                <a:solidFill>
                  <a:srgbClr val="000000"/>
                </a:solidFill>
              </a:rPr>
              <a:t>Time magazine</a:t>
            </a:r>
          </a:p>
          <a:p>
            <a:pPr algn="ctr"/>
            <a:r>
              <a:rPr lang="en-US" dirty="0" smtClean="0">
                <a:solidFill>
                  <a:srgbClr val="000000"/>
                </a:solidFill>
              </a:rPr>
              <a:t>Article about D-Wave</a:t>
            </a:r>
          </a:p>
          <a:p>
            <a:pPr algn="ctr"/>
            <a:r>
              <a:rPr lang="en-US" dirty="0">
                <a:solidFill>
                  <a:srgbClr val="000000"/>
                </a:solidFill>
              </a:rPr>
              <a:t>q</a:t>
            </a:r>
            <a:r>
              <a:rPr lang="en-US" dirty="0" smtClean="0">
                <a:solidFill>
                  <a:srgbClr val="000000"/>
                </a:solidFill>
              </a:rPr>
              <a:t>uantum computer</a:t>
            </a:r>
          </a:p>
          <a:p>
            <a:pPr algn="ctr"/>
            <a:r>
              <a:rPr lang="en-US" dirty="0" smtClean="0">
                <a:solidFill>
                  <a:srgbClr val="000000"/>
                </a:solidFill>
              </a:rPr>
              <a:t>February 17, 2014</a:t>
            </a:r>
            <a:endParaRPr lang="en-US" dirty="0">
              <a:solidFill>
                <a:srgbClr val="000000"/>
              </a:solidFill>
            </a:endParaRPr>
          </a:p>
        </p:txBody>
      </p:sp>
    </p:spTree>
    <p:extLst>
      <p:ext uri="{BB962C8B-B14F-4D97-AF65-F5344CB8AC3E}">
        <p14:creationId xmlns:p14="http://schemas.microsoft.com/office/powerpoint/2010/main" val="801491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9" name="Freeform 73"/>
          <p:cNvSpPr>
            <a:spLocks/>
          </p:cNvSpPr>
          <p:nvPr/>
        </p:nvSpPr>
        <p:spPr bwMode="auto">
          <a:xfrm>
            <a:off x="4173073" y="3286697"/>
            <a:ext cx="14421" cy="37465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810" name="Freeform 74"/>
          <p:cNvSpPr>
            <a:spLocks noEditPoints="1"/>
          </p:cNvSpPr>
          <p:nvPr/>
        </p:nvSpPr>
        <p:spPr bwMode="auto">
          <a:xfrm>
            <a:off x="4244127" y="3318136"/>
            <a:ext cx="150760" cy="257801"/>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32811" name="Freeform 75"/>
          <p:cNvSpPr>
            <a:spLocks/>
          </p:cNvSpPr>
          <p:nvPr/>
        </p:nvSpPr>
        <p:spPr bwMode="auto">
          <a:xfrm>
            <a:off x="4429234" y="3286697"/>
            <a:ext cx="79444" cy="37465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nvGrpSpPr>
          <p:cNvPr id="2" name="Group 1"/>
          <p:cNvGrpSpPr/>
          <p:nvPr/>
        </p:nvGrpSpPr>
        <p:grpSpPr>
          <a:xfrm>
            <a:off x="4591269" y="3286697"/>
            <a:ext cx="335867" cy="374650"/>
            <a:chOff x="4228196" y="3276600"/>
            <a:chExt cx="335867" cy="374650"/>
          </a:xfrm>
        </p:grpSpPr>
        <p:sp>
          <p:nvSpPr>
            <p:cNvPr id="32812" name="Freeform 76"/>
            <p:cNvSpPr>
              <a:spLocks/>
            </p:cNvSpPr>
            <p:nvPr/>
          </p:nvSpPr>
          <p:spPr bwMode="auto">
            <a:xfrm>
              <a:off x="4228196" y="3276600"/>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813" name="Freeform 77"/>
            <p:cNvSpPr>
              <a:spLocks noEditPoints="1"/>
            </p:cNvSpPr>
            <p:nvPr/>
          </p:nvSpPr>
          <p:spPr bwMode="auto">
            <a:xfrm>
              <a:off x="4299249" y="3308039"/>
              <a:ext cx="150760" cy="257801"/>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32814" name="Freeform 78"/>
            <p:cNvSpPr>
              <a:spLocks/>
            </p:cNvSpPr>
            <p:nvPr/>
          </p:nvSpPr>
          <p:spPr bwMode="auto">
            <a:xfrm>
              <a:off x="4484619" y="3276600"/>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sp>
        <p:nvSpPr>
          <p:cNvPr id="32781" name="TextBox 65"/>
          <p:cNvSpPr txBox="1">
            <a:spLocks noChangeArrowheads="1"/>
          </p:cNvSpPr>
          <p:nvPr/>
        </p:nvSpPr>
        <p:spPr bwMode="auto">
          <a:xfrm>
            <a:off x="6324600" y="1676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u="sng" dirty="0"/>
              <a:t>Joint </a:t>
            </a:r>
            <a:r>
              <a:rPr lang="en-US" u="sng" dirty="0" err="1"/>
              <a:t>qubit</a:t>
            </a:r>
            <a:r>
              <a:rPr lang="en-US" u="sng" dirty="0"/>
              <a:t> states</a:t>
            </a:r>
          </a:p>
        </p:txBody>
      </p:sp>
      <p:grpSp>
        <p:nvGrpSpPr>
          <p:cNvPr id="60" name="Group 71"/>
          <p:cNvGrpSpPr>
            <a:grpSpLocks noChangeAspect="1"/>
          </p:cNvGrpSpPr>
          <p:nvPr>
            <p:custDataLst>
              <p:tags r:id="rId1"/>
            </p:custDataLst>
          </p:nvPr>
        </p:nvGrpSpPr>
        <p:grpSpPr bwMode="auto">
          <a:xfrm>
            <a:off x="7010400" y="2209800"/>
            <a:ext cx="754063" cy="374650"/>
            <a:chOff x="2558" y="1577"/>
            <a:chExt cx="2876" cy="1430"/>
          </a:xfrm>
        </p:grpSpPr>
        <p:sp>
          <p:nvSpPr>
            <p:cNvPr id="61" name="Freeform 73"/>
            <p:cNvSpPr>
              <a:spLocks/>
            </p:cNvSpPr>
            <p:nvPr/>
          </p:nvSpPr>
          <p:spPr bwMode="auto">
            <a:xfrm>
              <a:off x="2558" y="1577"/>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62" name="Freeform 74"/>
            <p:cNvSpPr>
              <a:spLocks noEditPoints="1"/>
            </p:cNvSpPr>
            <p:nvPr/>
          </p:nvSpPr>
          <p:spPr bwMode="auto">
            <a:xfrm>
              <a:off x="2829" y="1697"/>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63" name="Freeform 75"/>
            <p:cNvSpPr>
              <a:spLocks/>
            </p:cNvSpPr>
            <p:nvPr/>
          </p:nvSpPr>
          <p:spPr bwMode="auto">
            <a:xfrm>
              <a:off x="3535" y="1577"/>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64" name="Freeform 76"/>
            <p:cNvSpPr>
              <a:spLocks/>
            </p:cNvSpPr>
            <p:nvPr/>
          </p:nvSpPr>
          <p:spPr bwMode="auto">
            <a:xfrm>
              <a:off x="4153" y="1577"/>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65" name="Freeform 77"/>
            <p:cNvSpPr>
              <a:spLocks noEditPoints="1"/>
            </p:cNvSpPr>
            <p:nvPr/>
          </p:nvSpPr>
          <p:spPr bwMode="auto">
            <a:xfrm>
              <a:off x="4424" y="1697"/>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66" name="Freeform 78"/>
            <p:cNvSpPr>
              <a:spLocks/>
            </p:cNvSpPr>
            <p:nvPr/>
          </p:nvSpPr>
          <p:spPr bwMode="auto">
            <a:xfrm>
              <a:off x="5131" y="1577"/>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67" name="Group 81"/>
          <p:cNvGrpSpPr>
            <a:grpSpLocks noChangeAspect="1"/>
          </p:cNvGrpSpPr>
          <p:nvPr>
            <p:custDataLst>
              <p:tags r:id="rId2"/>
            </p:custDataLst>
          </p:nvPr>
        </p:nvGrpSpPr>
        <p:grpSpPr bwMode="auto">
          <a:xfrm>
            <a:off x="7002463" y="2743200"/>
            <a:ext cx="754062" cy="374650"/>
            <a:chOff x="3758" y="2345"/>
            <a:chExt cx="2876" cy="1430"/>
          </a:xfrm>
        </p:grpSpPr>
        <p:sp>
          <p:nvSpPr>
            <p:cNvPr id="68" name="Freeform 83"/>
            <p:cNvSpPr>
              <a:spLocks/>
            </p:cNvSpPr>
            <p:nvPr/>
          </p:nvSpPr>
          <p:spPr bwMode="auto">
            <a:xfrm>
              <a:off x="3758" y="2345"/>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69" name="Freeform 84"/>
            <p:cNvSpPr>
              <a:spLocks noEditPoints="1"/>
            </p:cNvSpPr>
            <p:nvPr/>
          </p:nvSpPr>
          <p:spPr bwMode="auto">
            <a:xfrm>
              <a:off x="4029" y="2465"/>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70" name="Freeform 85"/>
            <p:cNvSpPr>
              <a:spLocks/>
            </p:cNvSpPr>
            <p:nvPr/>
          </p:nvSpPr>
          <p:spPr bwMode="auto">
            <a:xfrm>
              <a:off x="4735" y="2345"/>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71" name="Freeform 86"/>
            <p:cNvSpPr>
              <a:spLocks/>
            </p:cNvSpPr>
            <p:nvPr/>
          </p:nvSpPr>
          <p:spPr bwMode="auto">
            <a:xfrm>
              <a:off x="5353" y="2345"/>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2" name="Freeform 87"/>
            <p:cNvSpPr>
              <a:spLocks/>
            </p:cNvSpPr>
            <p:nvPr/>
          </p:nvSpPr>
          <p:spPr bwMode="auto">
            <a:xfrm>
              <a:off x="5693" y="2465"/>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73" name="Freeform 88"/>
            <p:cNvSpPr>
              <a:spLocks/>
            </p:cNvSpPr>
            <p:nvPr/>
          </p:nvSpPr>
          <p:spPr bwMode="auto">
            <a:xfrm>
              <a:off x="6331" y="2345"/>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74" name="Group 91"/>
          <p:cNvGrpSpPr>
            <a:grpSpLocks noChangeAspect="1"/>
          </p:cNvGrpSpPr>
          <p:nvPr>
            <p:custDataLst>
              <p:tags r:id="rId3"/>
            </p:custDataLst>
          </p:nvPr>
        </p:nvGrpSpPr>
        <p:grpSpPr bwMode="auto">
          <a:xfrm>
            <a:off x="7002463" y="3276600"/>
            <a:ext cx="754062" cy="374650"/>
            <a:chOff x="3902" y="1961"/>
            <a:chExt cx="2876" cy="1430"/>
          </a:xfrm>
        </p:grpSpPr>
        <p:sp>
          <p:nvSpPr>
            <p:cNvPr id="75" name="Freeform 9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76" name="Freeform 9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77" name="Freeform 9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78" name="Freeform 9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9" name="Freeform 97"/>
            <p:cNvSpPr>
              <a:spLocks noEditPoints="1"/>
            </p:cNvSpPr>
            <p:nvPr/>
          </p:nvSpPr>
          <p:spPr bwMode="auto">
            <a:xfrm>
              <a:off x="5768" y="2081"/>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80" name="Freeform 9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94" name="Group 93"/>
          <p:cNvGrpSpPr/>
          <p:nvPr/>
        </p:nvGrpSpPr>
        <p:grpSpPr>
          <a:xfrm>
            <a:off x="1388759" y="1558954"/>
            <a:ext cx="2362200" cy="4907444"/>
            <a:chOff x="687887" y="3767517"/>
            <a:chExt cx="2362200" cy="3001271"/>
          </a:xfrm>
        </p:grpSpPr>
        <p:sp>
          <p:nvSpPr>
            <p:cNvPr id="95" name="Rectangle 6"/>
            <p:cNvSpPr>
              <a:spLocks noChangeArrowheads="1"/>
            </p:cNvSpPr>
            <p:nvPr/>
          </p:nvSpPr>
          <p:spPr bwMode="auto">
            <a:xfrm rot="5400000">
              <a:off x="1368775" y="5087476"/>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04" name="Rectangle 7"/>
            <p:cNvSpPr>
              <a:spLocks noChangeArrowheads="1"/>
            </p:cNvSpPr>
            <p:nvPr/>
          </p:nvSpPr>
          <p:spPr bwMode="auto">
            <a:xfrm rot="5400000">
              <a:off x="1368775" y="3086629"/>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05" name="Rectangle 11"/>
            <p:cNvSpPr>
              <a:spLocks noChangeArrowheads="1"/>
            </p:cNvSpPr>
            <p:nvPr/>
          </p:nvSpPr>
          <p:spPr bwMode="auto">
            <a:xfrm rot="5400000">
              <a:off x="1368775" y="4087053"/>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grpSp>
      <p:grpSp>
        <p:nvGrpSpPr>
          <p:cNvPr id="81" name="Group 101"/>
          <p:cNvGrpSpPr>
            <a:grpSpLocks noChangeAspect="1"/>
          </p:cNvGrpSpPr>
          <p:nvPr>
            <p:custDataLst>
              <p:tags r:id="rId4"/>
            </p:custDataLst>
          </p:nvPr>
        </p:nvGrpSpPr>
        <p:grpSpPr bwMode="auto">
          <a:xfrm>
            <a:off x="7010400" y="3810000"/>
            <a:ext cx="754063" cy="374650"/>
            <a:chOff x="3902" y="1961"/>
            <a:chExt cx="2876" cy="1430"/>
          </a:xfrm>
        </p:grpSpPr>
        <p:sp>
          <p:nvSpPr>
            <p:cNvPr id="82" name="Freeform 10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83" name="Freeform 10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84" name="Freeform 10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85" name="Freeform 10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86" name="Freeform 107"/>
            <p:cNvSpPr>
              <a:spLocks/>
            </p:cNvSpPr>
            <p:nvPr/>
          </p:nvSpPr>
          <p:spPr bwMode="auto">
            <a:xfrm>
              <a:off x="5837" y="2081"/>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87" name="Freeform 10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6" name="Group 5"/>
          <p:cNvGrpSpPr/>
          <p:nvPr/>
        </p:nvGrpSpPr>
        <p:grpSpPr>
          <a:xfrm>
            <a:off x="2689602" y="3432747"/>
            <a:ext cx="228600" cy="228600"/>
            <a:chOff x="2689602" y="3432747"/>
            <a:chExt cx="228600" cy="228600"/>
          </a:xfrm>
        </p:grpSpPr>
        <p:grpSp>
          <p:nvGrpSpPr>
            <p:cNvPr id="50" name="Group 167"/>
            <p:cNvGrpSpPr>
              <a:grpSpLocks/>
            </p:cNvGrpSpPr>
            <p:nvPr/>
          </p:nvGrpSpPr>
          <p:grpSpPr bwMode="auto">
            <a:xfrm>
              <a:off x="2689602" y="3432747"/>
              <a:ext cx="228600" cy="228600"/>
              <a:chOff x="5853113" y="4832350"/>
              <a:chExt cx="228600" cy="228600"/>
            </a:xfrm>
          </p:grpSpPr>
          <p:sp>
            <p:nvSpPr>
              <p:cNvPr id="51"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88" name="Group 87"/>
            <p:cNvGrpSpPr/>
            <p:nvPr/>
          </p:nvGrpSpPr>
          <p:grpSpPr>
            <a:xfrm>
              <a:off x="2717362" y="3466877"/>
              <a:ext cx="173080" cy="160339"/>
              <a:chOff x="4228196" y="3276600"/>
              <a:chExt cx="335867" cy="374650"/>
            </a:xfrm>
          </p:grpSpPr>
          <p:sp>
            <p:nvSpPr>
              <p:cNvPr id="89" name="Freeform 76"/>
              <p:cNvSpPr>
                <a:spLocks/>
              </p:cNvSpPr>
              <p:nvPr/>
            </p:nvSpPr>
            <p:spPr bwMode="auto">
              <a:xfrm>
                <a:off x="4228196" y="3276600"/>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90" name="Freeform 77"/>
              <p:cNvSpPr>
                <a:spLocks noEditPoints="1"/>
              </p:cNvSpPr>
              <p:nvPr/>
            </p:nvSpPr>
            <p:spPr bwMode="auto">
              <a:xfrm>
                <a:off x="4299249" y="3308039"/>
                <a:ext cx="150760" cy="257801"/>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91" name="Freeform 78"/>
              <p:cNvSpPr>
                <a:spLocks/>
              </p:cNvSpPr>
              <p:nvPr/>
            </p:nvSpPr>
            <p:spPr bwMode="auto">
              <a:xfrm>
                <a:off x="4484619" y="3276600"/>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96" name="Group 95"/>
          <p:cNvGrpSpPr/>
          <p:nvPr/>
        </p:nvGrpSpPr>
        <p:grpSpPr>
          <a:xfrm>
            <a:off x="2209800" y="3443156"/>
            <a:ext cx="228600" cy="228600"/>
            <a:chOff x="2689602" y="3432747"/>
            <a:chExt cx="228600" cy="228600"/>
          </a:xfrm>
        </p:grpSpPr>
        <p:grpSp>
          <p:nvGrpSpPr>
            <p:cNvPr id="97" name="Group 167"/>
            <p:cNvGrpSpPr>
              <a:grpSpLocks/>
            </p:cNvGrpSpPr>
            <p:nvPr/>
          </p:nvGrpSpPr>
          <p:grpSpPr bwMode="auto">
            <a:xfrm>
              <a:off x="2689602" y="3432747"/>
              <a:ext cx="228600" cy="228600"/>
              <a:chOff x="5853113" y="4832350"/>
              <a:chExt cx="228600" cy="228600"/>
            </a:xfrm>
          </p:grpSpPr>
          <p:sp>
            <p:nvSpPr>
              <p:cNvPr id="102"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98" name="Group 97"/>
            <p:cNvGrpSpPr/>
            <p:nvPr/>
          </p:nvGrpSpPr>
          <p:grpSpPr>
            <a:xfrm>
              <a:off x="2717362" y="3466877"/>
              <a:ext cx="173080" cy="160339"/>
              <a:chOff x="4228196" y="3276600"/>
              <a:chExt cx="335867" cy="374650"/>
            </a:xfrm>
          </p:grpSpPr>
          <p:sp>
            <p:nvSpPr>
              <p:cNvPr id="99" name="Freeform 76"/>
              <p:cNvSpPr>
                <a:spLocks/>
              </p:cNvSpPr>
              <p:nvPr/>
            </p:nvSpPr>
            <p:spPr bwMode="auto">
              <a:xfrm>
                <a:off x="4228196" y="3276600"/>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100" name="Freeform 77"/>
              <p:cNvSpPr>
                <a:spLocks noEditPoints="1"/>
              </p:cNvSpPr>
              <p:nvPr/>
            </p:nvSpPr>
            <p:spPr bwMode="auto">
              <a:xfrm>
                <a:off x="4299249" y="3308039"/>
                <a:ext cx="150760" cy="257801"/>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101" name="Freeform 78"/>
              <p:cNvSpPr>
                <a:spLocks/>
              </p:cNvSpPr>
              <p:nvPr/>
            </p:nvSpPr>
            <p:spPr bwMode="auto">
              <a:xfrm>
                <a:off x="4484619" y="3276600"/>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spTree>
    <p:extLst>
      <p:ext uri="{BB962C8B-B14F-4D97-AF65-F5344CB8AC3E}">
        <p14:creationId xmlns:p14="http://schemas.microsoft.com/office/powerpoint/2010/main" val="42349209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3.7037E-7 L 2.77778E-6 0.04398 " pathEditMode="relative" rAng="0" ptsTypes="AA">
                                      <p:cBhvr>
                                        <p:cTn id="6" dur="2000" fill="hold"/>
                                        <p:tgtEl>
                                          <p:spTgt spid="6"/>
                                        </p:tgtEl>
                                        <p:attrNameLst>
                                          <p:attrName>ppt_x</p:attrName>
                                          <p:attrName>ppt_y</p:attrName>
                                        </p:attrNameLst>
                                      </p:cBhvr>
                                      <p:rCtr x="0" y="2199"/>
                                    </p:animMotion>
                                  </p:childTnLst>
                                </p:cTn>
                              </p:par>
                              <p:par>
                                <p:cTn id="7" presetID="42" presetClass="path" presetSubtype="0" accel="50000" decel="50000" fill="hold" nodeType="withEffect">
                                  <p:stCondLst>
                                    <p:cond delay="0"/>
                                  </p:stCondLst>
                                  <p:childTnLst>
                                    <p:animMotion origin="layout" path="M 2.77778E-6 3.7037E-7 L 2.77778E-6 0.04398 " pathEditMode="relative" rAng="0" ptsTypes="AA">
                                      <p:cBhvr>
                                        <p:cTn id="8" dur="2000" fill="hold"/>
                                        <p:tgtEl>
                                          <p:spTgt spid="96"/>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TextBox 65"/>
          <p:cNvSpPr txBox="1">
            <a:spLocks noChangeArrowheads="1"/>
          </p:cNvSpPr>
          <p:nvPr/>
        </p:nvSpPr>
        <p:spPr bwMode="auto">
          <a:xfrm>
            <a:off x="6324600" y="1676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u="sng" dirty="0"/>
              <a:t>Joint </a:t>
            </a:r>
            <a:r>
              <a:rPr lang="en-US" u="sng" dirty="0" err="1"/>
              <a:t>qubit</a:t>
            </a:r>
            <a:r>
              <a:rPr lang="en-US" u="sng" dirty="0"/>
              <a:t> states</a:t>
            </a:r>
          </a:p>
        </p:txBody>
      </p:sp>
      <p:grpSp>
        <p:nvGrpSpPr>
          <p:cNvPr id="60" name="Group 71"/>
          <p:cNvGrpSpPr>
            <a:grpSpLocks noChangeAspect="1"/>
          </p:cNvGrpSpPr>
          <p:nvPr>
            <p:custDataLst>
              <p:tags r:id="rId1"/>
            </p:custDataLst>
          </p:nvPr>
        </p:nvGrpSpPr>
        <p:grpSpPr bwMode="auto">
          <a:xfrm>
            <a:off x="7010400" y="2209800"/>
            <a:ext cx="754063" cy="374650"/>
            <a:chOff x="2558" y="1577"/>
            <a:chExt cx="2876" cy="1430"/>
          </a:xfrm>
        </p:grpSpPr>
        <p:sp>
          <p:nvSpPr>
            <p:cNvPr id="61" name="Freeform 73"/>
            <p:cNvSpPr>
              <a:spLocks/>
            </p:cNvSpPr>
            <p:nvPr/>
          </p:nvSpPr>
          <p:spPr bwMode="auto">
            <a:xfrm>
              <a:off x="2558" y="1577"/>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62" name="Freeform 74"/>
            <p:cNvSpPr>
              <a:spLocks noEditPoints="1"/>
            </p:cNvSpPr>
            <p:nvPr/>
          </p:nvSpPr>
          <p:spPr bwMode="auto">
            <a:xfrm>
              <a:off x="2829" y="1697"/>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63" name="Freeform 75"/>
            <p:cNvSpPr>
              <a:spLocks/>
            </p:cNvSpPr>
            <p:nvPr/>
          </p:nvSpPr>
          <p:spPr bwMode="auto">
            <a:xfrm>
              <a:off x="3535" y="1577"/>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64" name="Freeform 76"/>
            <p:cNvSpPr>
              <a:spLocks/>
            </p:cNvSpPr>
            <p:nvPr/>
          </p:nvSpPr>
          <p:spPr bwMode="auto">
            <a:xfrm>
              <a:off x="4153" y="1577"/>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65" name="Freeform 77"/>
            <p:cNvSpPr>
              <a:spLocks noEditPoints="1"/>
            </p:cNvSpPr>
            <p:nvPr/>
          </p:nvSpPr>
          <p:spPr bwMode="auto">
            <a:xfrm>
              <a:off x="4424" y="1697"/>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66" name="Freeform 78"/>
            <p:cNvSpPr>
              <a:spLocks/>
            </p:cNvSpPr>
            <p:nvPr/>
          </p:nvSpPr>
          <p:spPr bwMode="auto">
            <a:xfrm>
              <a:off x="5131" y="1577"/>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67" name="Group 81"/>
          <p:cNvGrpSpPr>
            <a:grpSpLocks noChangeAspect="1"/>
          </p:cNvGrpSpPr>
          <p:nvPr>
            <p:custDataLst>
              <p:tags r:id="rId2"/>
            </p:custDataLst>
          </p:nvPr>
        </p:nvGrpSpPr>
        <p:grpSpPr bwMode="auto">
          <a:xfrm>
            <a:off x="7002463" y="2743200"/>
            <a:ext cx="754062" cy="374650"/>
            <a:chOff x="3758" y="2345"/>
            <a:chExt cx="2876" cy="1430"/>
          </a:xfrm>
        </p:grpSpPr>
        <p:sp>
          <p:nvSpPr>
            <p:cNvPr id="68" name="Freeform 83"/>
            <p:cNvSpPr>
              <a:spLocks/>
            </p:cNvSpPr>
            <p:nvPr/>
          </p:nvSpPr>
          <p:spPr bwMode="auto">
            <a:xfrm>
              <a:off x="3758" y="2345"/>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69" name="Freeform 84"/>
            <p:cNvSpPr>
              <a:spLocks noEditPoints="1"/>
            </p:cNvSpPr>
            <p:nvPr/>
          </p:nvSpPr>
          <p:spPr bwMode="auto">
            <a:xfrm>
              <a:off x="4029" y="2465"/>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70" name="Freeform 85"/>
            <p:cNvSpPr>
              <a:spLocks/>
            </p:cNvSpPr>
            <p:nvPr/>
          </p:nvSpPr>
          <p:spPr bwMode="auto">
            <a:xfrm>
              <a:off x="4735" y="2345"/>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71" name="Freeform 86"/>
            <p:cNvSpPr>
              <a:spLocks/>
            </p:cNvSpPr>
            <p:nvPr/>
          </p:nvSpPr>
          <p:spPr bwMode="auto">
            <a:xfrm>
              <a:off x="5353" y="2345"/>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2" name="Freeform 87"/>
            <p:cNvSpPr>
              <a:spLocks/>
            </p:cNvSpPr>
            <p:nvPr/>
          </p:nvSpPr>
          <p:spPr bwMode="auto">
            <a:xfrm>
              <a:off x="5693" y="2465"/>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73" name="Freeform 88"/>
            <p:cNvSpPr>
              <a:spLocks/>
            </p:cNvSpPr>
            <p:nvPr/>
          </p:nvSpPr>
          <p:spPr bwMode="auto">
            <a:xfrm>
              <a:off x="6331" y="2345"/>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74" name="Group 91"/>
          <p:cNvGrpSpPr>
            <a:grpSpLocks noChangeAspect="1"/>
          </p:cNvGrpSpPr>
          <p:nvPr>
            <p:custDataLst>
              <p:tags r:id="rId3"/>
            </p:custDataLst>
          </p:nvPr>
        </p:nvGrpSpPr>
        <p:grpSpPr bwMode="auto">
          <a:xfrm>
            <a:off x="7002463" y="3276600"/>
            <a:ext cx="754062" cy="374650"/>
            <a:chOff x="3902" y="1961"/>
            <a:chExt cx="2876" cy="1430"/>
          </a:xfrm>
        </p:grpSpPr>
        <p:sp>
          <p:nvSpPr>
            <p:cNvPr id="75" name="Freeform 9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76" name="Freeform 9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77" name="Freeform 9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78" name="Freeform 9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9" name="Freeform 97"/>
            <p:cNvSpPr>
              <a:spLocks noEditPoints="1"/>
            </p:cNvSpPr>
            <p:nvPr/>
          </p:nvSpPr>
          <p:spPr bwMode="auto">
            <a:xfrm>
              <a:off x="5768" y="2081"/>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80" name="Freeform 9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81" name="Group 101"/>
          <p:cNvGrpSpPr>
            <a:grpSpLocks noChangeAspect="1"/>
          </p:cNvGrpSpPr>
          <p:nvPr>
            <p:custDataLst>
              <p:tags r:id="rId4"/>
            </p:custDataLst>
          </p:nvPr>
        </p:nvGrpSpPr>
        <p:grpSpPr bwMode="auto">
          <a:xfrm>
            <a:off x="7010400" y="3810000"/>
            <a:ext cx="754063" cy="374650"/>
            <a:chOff x="3902" y="1961"/>
            <a:chExt cx="2876" cy="1430"/>
          </a:xfrm>
        </p:grpSpPr>
        <p:sp>
          <p:nvSpPr>
            <p:cNvPr id="82" name="Freeform 10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83" name="Freeform 10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84" name="Freeform 10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85" name="Freeform 10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86" name="Freeform 107"/>
            <p:cNvSpPr>
              <a:spLocks/>
            </p:cNvSpPr>
            <p:nvPr/>
          </p:nvSpPr>
          <p:spPr bwMode="auto">
            <a:xfrm>
              <a:off x="5837" y="2081"/>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87" name="Freeform 10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sp>
        <p:nvSpPr>
          <p:cNvPr id="93" name="Freeform 103"/>
          <p:cNvSpPr>
            <a:spLocks/>
          </p:cNvSpPr>
          <p:nvPr/>
        </p:nvSpPr>
        <p:spPr bwMode="auto">
          <a:xfrm>
            <a:off x="3810000" y="3152325"/>
            <a:ext cx="14421" cy="37465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94" name="Freeform 104"/>
          <p:cNvSpPr>
            <a:spLocks/>
          </p:cNvSpPr>
          <p:nvPr/>
        </p:nvSpPr>
        <p:spPr bwMode="auto">
          <a:xfrm>
            <a:off x="3898883" y="3183764"/>
            <a:ext cx="118248" cy="249417"/>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95" name="Freeform 105"/>
          <p:cNvSpPr>
            <a:spLocks/>
          </p:cNvSpPr>
          <p:nvPr/>
        </p:nvSpPr>
        <p:spPr bwMode="auto">
          <a:xfrm>
            <a:off x="4066161" y="3152325"/>
            <a:ext cx="79444" cy="37465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nvGrpSpPr>
          <p:cNvPr id="92" name="Group 91"/>
          <p:cNvGrpSpPr/>
          <p:nvPr/>
        </p:nvGrpSpPr>
        <p:grpSpPr>
          <a:xfrm>
            <a:off x="1388759" y="1558954"/>
            <a:ext cx="2362200" cy="4907444"/>
            <a:chOff x="687887" y="3767517"/>
            <a:chExt cx="2362200" cy="3001271"/>
          </a:xfrm>
        </p:grpSpPr>
        <p:sp>
          <p:nvSpPr>
            <p:cNvPr id="96" name="Rectangle 6"/>
            <p:cNvSpPr>
              <a:spLocks noChangeArrowheads="1"/>
            </p:cNvSpPr>
            <p:nvPr/>
          </p:nvSpPr>
          <p:spPr bwMode="auto">
            <a:xfrm rot="5400000">
              <a:off x="1368775" y="5087476"/>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97" name="Rectangle 7"/>
            <p:cNvSpPr>
              <a:spLocks noChangeArrowheads="1"/>
            </p:cNvSpPr>
            <p:nvPr/>
          </p:nvSpPr>
          <p:spPr bwMode="auto">
            <a:xfrm rot="5400000">
              <a:off x="1368775" y="3086629"/>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98" name="Rectangle 11"/>
            <p:cNvSpPr>
              <a:spLocks noChangeArrowheads="1"/>
            </p:cNvSpPr>
            <p:nvPr/>
          </p:nvSpPr>
          <p:spPr bwMode="auto">
            <a:xfrm rot="5400000">
              <a:off x="1368775" y="4087053"/>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grpSp>
      <p:grpSp>
        <p:nvGrpSpPr>
          <p:cNvPr id="3" name="Group 2"/>
          <p:cNvGrpSpPr/>
          <p:nvPr/>
        </p:nvGrpSpPr>
        <p:grpSpPr>
          <a:xfrm>
            <a:off x="4228196" y="3152325"/>
            <a:ext cx="335867" cy="374650"/>
            <a:chOff x="4228196" y="3152325"/>
            <a:chExt cx="335867" cy="374650"/>
          </a:xfrm>
        </p:grpSpPr>
        <p:sp>
          <p:nvSpPr>
            <p:cNvPr id="104"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105"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106"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4" name="Group 3"/>
          <p:cNvGrpSpPr/>
          <p:nvPr/>
        </p:nvGrpSpPr>
        <p:grpSpPr>
          <a:xfrm>
            <a:off x="2689602" y="3432747"/>
            <a:ext cx="228600" cy="228600"/>
            <a:chOff x="2689602" y="3432747"/>
            <a:chExt cx="228600" cy="228600"/>
          </a:xfrm>
        </p:grpSpPr>
        <p:grpSp>
          <p:nvGrpSpPr>
            <p:cNvPr id="50" name="Group 167"/>
            <p:cNvGrpSpPr>
              <a:grpSpLocks/>
            </p:cNvGrpSpPr>
            <p:nvPr/>
          </p:nvGrpSpPr>
          <p:grpSpPr bwMode="auto">
            <a:xfrm>
              <a:off x="2689602" y="3432747"/>
              <a:ext cx="228600" cy="228600"/>
              <a:chOff x="5853113" y="4832350"/>
              <a:chExt cx="228600" cy="228600"/>
            </a:xfrm>
          </p:grpSpPr>
          <p:sp>
            <p:nvSpPr>
              <p:cNvPr id="51"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2"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11" name="Group 110"/>
            <p:cNvGrpSpPr/>
            <p:nvPr/>
          </p:nvGrpSpPr>
          <p:grpSpPr>
            <a:xfrm>
              <a:off x="2700336" y="3468973"/>
              <a:ext cx="207131" cy="156147"/>
              <a:chOff x="4228196" y="3152325"/>
              <a:chExt cx="335867" cy="374650"/>
            </a:xfrm>
          </p:grpSpPr>
          <p:sp>
            <p:nvSpPr>
              <p:cNvPr id="112"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113"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114"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7" name="Group 6"/>
          <p:cNvGrpSpPr/>
          <p:nvPr/>
        </p:nvGrpSpPr>
        <p:grpSpPr>
          <a:xfrm>
            <a:off x="2209800" y="3443156"/>
            <a:ext cx="228600" cy="228600"/>
            <a:chOff x="2209800" y="3443156"/>
            <a:chExt cx="228600" cy="228600"/>
          </a:xfrm>
        </p:grpSpPr>
        <p:sp>
          <p:nvSpPr>
            <p:cNvPr id="102"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16" name="Group 115"/>
            <p:cNvGrpSpPr/>
            <p:nvPr/>
          </p:nvGrpSpPr>
          <p:grpSpPr>
            <a:xfrm>
              <a:off x="2231269" y="3482076"/>
              <a:ext cx="207131" cy="156147"/>
              <a:chOff x="4228196" y="3152325"/>
              <a:chExt cx="335867" cy="374650"/>
            </a:xfrm>
          </p:grpSpPr>
          <p:sp>
            <p:nvSpPr>
              <p:cNvPr id="117"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118"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119"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spTree>
    <p:extLst>
      <p:ext uri="{BB962C8B-B14F-4D97-AF65-F5344CB8AC3E}">
        <p14:creationId xmlns:p14="http://schemas.microsoft.com/office/powerpoint/2010/main" val="3952434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0 L 3.33333E-6 -0.04931 " pathEditMode="relative" rAng="0" ptsTypes="AA">
                                      <p:cBhvr>
                                        <p:cTn id="6" dur="2000" fill="hold"/>
                                        <p:tgtEl>
                                          <p:spTgt spid="7"/>
                                        </p:tgtEl>
                                        <p:attrNameLst>
                                          <p:attrName>ppt_x</p:attrName>
                                          <p:attrName>ppt_y</p:attrName>
                                        </p:attrNameLst>
                                      </p:cBhvr>
                                      <p:rCtr x="0" y="-2477"/>
                                    </p:animMotion>
                                  </p:childTnLst>
                                </p:cTn>
                              </p:par>
                              <p:par>
                                <p:cTn id="7" presetID="42" presetClass="path" presetSubtype="0" accel="50000" decel="50000" fill="hold" nodeType="withEffect">
                                  <p:stCondLst>
                                    <p:cond delay="0"/>
                                  </p:stCondLst>
                                  <p:childTnLst>
                                    <p:animMotion origin="layout" path="M 2.77778E-6 3.7037E-7 L -0.00052 -0.04699 " pathEditMode="relative" rAng="0" ptsTypes="AA">
                                      <p:cBhvr>
                                        <p:cTn id="8" dur="2000" fill="hold"/>
                                        <p:tgtEl>
                                          <p:spTgt spid="4"/>
                                        </p:tgtEl>
                                        <p:attrNameLst>
                                          <p:attrName>ppt_x</p:attrName>
                                          <p:attrName>ppt_y</p:attrName>
                                        </p:attrNameLst>
                                      </p:cBhvr>
                                      <p:rCtr x="-35" y="-23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1" name="TextBox 65"/>
          <p:cNvSpPr txBox="1">
            <a:spLocks noChangeArrowheads="1"/>
          </p:cNvSpPr>
          <p:nvPr/>
        </p:nvSpPr>
        <p:spPr bwMode="auto">
          <a:xfrm>
            <a:off x="6324600" y="1676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u="sng"/>
              <a:t>Joint qubit states</a:t>
            </a:r>
          </a:p>
        </p:txBody>
      </p:sp>
      <p:grpSp>
        <p:nvGrpSpPr>
          <p:cNvPr id="60" name="Group 71"/>
          <p:cNvGrpSpPr>
            <a:grpSpLocks noChangeAspect="1"/>
          </p:cNvGrpSpPr>
          <p:nvPr>
            <p:custDataLst>
              <p:tags r:id="rId1"/>
            </p:custDataLst>
          </p:nvPr>
        </p:nvGrpSpPr>
        <p:grpSpPr bwMode="auto">
          <a:xfrm>
            <a:off x="7010400" y="2209800"/>
            <a:ext cx="754063" cy="374650"/>
            <a:chOff x="2558" y="1577"/>
            <a:chExt cx="2876" cy="1430"/>
          </a:xfrm>
        </p:grpSpPr>
        <p:sp>
          <p:nvSpPr>
            <p:cNvPr id="61" name="Freeform 73"/>
            <p:cNvSpPr>
              <a:spLocks/>
            </p:cNvSpPr>
            <p:nvPr/>
          </p:nvSpPr>
          <p:spPr bwMode="auto">
            <a:xfrm>
              <a:off x="2558" y="1577"/>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62" name="Freeform 74"/>
            <p:cNvSpPr>
              <a:spLocks noEditPoints="1"/>
            </p:cNvSpPr>
            <p:nvPr/>
          </p:nvSpPr>
          <p:spPr bwMode="auto">
            <a:xfrm>
              <a:off x="2829" y="1697"/>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63" name="Freeform 75"/>
            <p:cNvSpPr>
              <a:spLocks/>
            </p:cNvSpPr>
            <p:nvPr/>
          </p:nvSpPr>
          <p:spPr bwMode="auto">
            <a:xfrm>
              <a:off x="3535" y="1577"/>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64" name="Freeform 76"/>
            <p:cNvSpPr>
              <a:spLocks/>
            </p:cNvSpPr>
            <p:nvPr/>
          </p:nvSpPr>
          <p:spPr bwMode="auto">
            <a:xfrm>
              <a:off x="4153" y="1577"/>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65" name="Freeform 77"/>
            <p:cNvSpPr>
              <a:spLocks noEditPoints="1"/>
            </p:cNvSpPr>
            <p:nvPr/>
          </p:nvSpPr>
          <p:spPr bwMode="auto">
            <a:xfrm>
              <a:off x="4424" y="1697"/>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66" name="Freeform 78"/>
            <p:cNvSpPr>
              <a:spLocks/>
            </p:cNvSpPr>
            <p:nvPr/>
          </p:nvSpPr>
          <p:spPr bwMode="auto">
            <a:xfrm>
              <a:off x="5131" y="1577"/>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67" name="Group 81"/>
          <p:cNvGrpSpPr>
            <a:grpSpLocks noChangeAspect="1"/>
          </p:cNvGrpSpPr>
          <p:nvPr>
            <p:custDataLst>
              <p:tags r:id="rId2"/>
            </p:custDataLst>
          </p:nvPr>
        </p:nvGrpSpPr>
        <p:grpSpPr bwMode="auto">
          <a:xfrm>
            <a:off x="7002463" y="2743200"/>
            <a:ext cx="754062" cy="374650"/>
            <a:chOff x="3758" y="2345"/>
            <a:chExt cx="2876" cy="1430"/>
          </a:xfrm>
        </p:grpSpPr>
        <p:sp>
          <p:nvSpPr>
            <p:cNvPr id="68" name="Freeform 83"/>
            <p:cNvSpPr>
              <a:spLocks/>
            </p:cNvSpPr>
            <p:nvPr/>
          </p:nvSpPr>
          <p:spPr bwMode="auto">
            <a:xfrm>
              <a:off x="3758" y="2345"/>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69" name="Freeform 84"/>
            <p:cNvSpPr>
              <a:spLocks noEditPoints="1"/>
            </p:cNvSpPr>
            <p:nvPr/>
          </p:nvSpPr>
          <p:spPr bwMode="auto">
            <a:xfrm>
              <a:off x="4029" y="2465"/>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70" name="Freeform 85"/>
            <p:cNvSpPr>
              <a:spLocks/>
            </p:cNvSpPr>
            <p:nvPr/>
          </p:nvSpPr>
          <p:spPr bwMode="auto">
            <a:xfrm>
              <a:off x="4735" y="2345"/>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71" name="Freeform 86"/>
            <p:cNvSpPr>
              <a:spLocks/>
            </p:cNvSpPr>
            <p:nvPr/>
          </p:nvSpPr>
          <p:spPr bwMode="auto">
            <a:xfrm>
              <a:off x="5353" y="2345"/>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2" name="Freeform 87"/>
            <p:cNvSpPr>
              <a:spLocks/>
            </p:cNvSpPr>
            <p:nvPr/>
          </p:nvSpPr>
          <p:spPr bwMode="auto">
            <a:xfrm>
              <a:off x="5693" y="2465"/>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73" name="Freeform 88"/>
            <p:cNvSpPr>
              <a:spLocks/>
            </p:cNvSpPr>
            <p:nvPr/>
          </p:nvSpPr>
          <p:spPr bwMode="auto">
            <a:xfrm>
              <a:off x="6331" y="2345"/>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74" name="Group 91"/>
          <p:cNvGrpSpPr>
            <a:grpSpLocks noChangeAspect="1"/>
          </p:cNvGrpSpPr>
          <p:nvPr>
            <p:custDataLst>
              <p:tags r:id="rId3"/>
            </p:custDataLst>
          </p:nvPr>
        </p:nvGrpSpPr>
        <p:grpSpPr bwMode="auto">
          <a:xfrm>
            <a:off x="7002463" y="3276600"/>
            <a:ext cx="754062" cy="374650"/>
            <a:chOff x="3902" y="1961"/>
            <a:chExt cx="2876" cy="1430"/>
          </a:xfrm>
        </p:grpSpPr>
        <p:sp>
          <p:nvSpPr>
            <p:cNvPr id="75" name="Freeform 9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76" name="Freeform 9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77" name="Freeform 9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78" name="Freeform 9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9" name="Freeform 97"/>
            <p:cNvSpPr>
              <a:spLocks noEditPoints="1"/>
            </p:cNvSpPr>
            <p:nvPr/>
          </p:nvSpPr>
          <p:spPr bwMode="auto">
            <a:xfrm>
              <a:off x="5768" y="2081"/>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80" name="Freeform 9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81" name="Group 101"/>
          <p:cNvGrpSpPr>
            <a:grpSpLocks noChangeAspect="1"/>
          </p:cNvGrpSpPr>
          <p:nvPr>
            <p:custDataLst>
              <p:tags r:id="rId4"/>
            </p:custDataLst>
          </p:nvPr>
        </p:nvGrpSpPr>
        <p:grpSpPr bwMode="auto">
          <a:xfrm>
            <a:off x="7010400" y="3810000"/>
            <a:ext cx="754063" cy="374650"/>
            <a:chOff x="3902" y="1961"/>
            <a:chExt cx="2876" cy="1430"/>
          </a:xfrm>
        </p:grpSpPr>
        <p:sp>
          <p:nvSpPr>
            <p:cNvPr id="82" name="Freeform 10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83" name="Freeform 10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84" name="Freeform 10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85" name="Freeform 10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86" name="Freeform 107"/>
            <p:cNvSpPr>
              <a:spLocks/>
            </p:cNvSpPr>
            <p:nvPr/>
          </p:nvSpPr>
          <p:spPr bwMode="auto">
            <a:xfrm>
              <a:off x="5837" y="2081"/>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87" name="Freeform 10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105" name="Group 104"/>
          <p:cNvGrpSpPr/>
          <p:nvPr/>
        </p:nvGrpSpPr>
        <p:grpSpPr>
          <a:xfrm>
            <a:off x="1388759" y="1558954"/>
            <a:ext cx="2362200" cy="4907444"/>
            <a:chOff x="687887" y="3767517"/>
            <a:chExt cx="2362200" cy="3001271"/>
          </a:xfrm>
        </p:grpSpPr>
        <p:sp>
          <p:nvSpPr>
            <p:cNvPr id="106" name="Rectangle 6"/>
            <p:cNvSpPr>
              <a:spLocks noChangeArrowheads="1"/>
            </p:cNvSpPr>
            <p:nvPr/>
          </p:nvSpPr>
          <p:spPr bwMode="auto">
            <a:xfrm rot="5400000">
              <a:off x="1368775" y="5087476"/>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10" name="Rectangle 7"/>
            <p:cNvSpPr>
              <a:spLocks noChangeArrowheads="1"/>
            </p:cNvSpPr>
            <p:nvPr/>
          </p:nvSpPr>
          <p:spPr bwMode="auto">
            <a:xfrm rot="5400000">
              <a:off x="1368775" y="3086629"/>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11" name="Rectangle 11"/>
            <p:cNvSpPr>
              <a:spLocks noChangeArrowheads="1"/>
            </p:cNvSpPr>
            <p:nvPr/>
          </p:nvSpPr>
          <p:spPr bwMode="auto">
            <a:xfrm rot="5400000">
              <a:off x="1368775" y="4087053"/>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grpSp>
      <p:grpSp>
        <p:nvGrpSpPr>
          <p:cNvPr id="7" name="Group 6"/>
          <p:cNvGrpSpPr/>
          <p:nvPr/>
        </p:nvGrpSpPr>
        <p:grpSpPr>
          <a:xfrm>
            <a:off x="2209800" y="3443156"/>
            <a:ext cx="228600" cy="228600"/>
            <a:chOff x="2209800" y="3443156"/>
            <a:chExt cx="228600" cy="228600"/>
          </a:xfrm>
        </p:grpSpPr>
        <p:sp>
          <p:nvSpPr>
            <p:cNvPr id="102"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16" name="Group 115"/>
            <p:cNvGrpSpPr/>
            <p:nvPr/>
          </p:nvGrpSpPr>
          <p:grpSpPr>
            <a:xfrm>
              <a:off x="2231269" y="3482076"/>
              <a:ext cx="207131" cy="156147"/>
              <a:chOff x="4228196" y="3152325"/>
              <a:chExt cx="335867" cy="374650"/>
            </a:xfrm>
          </p:grpSpPr>
          <p:sp>
            <p:nvSpPr>
              <p:cNvPr id="117"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118"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119"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88" name="Group 91"/>
          <p:cNvGrpSpPr>
            <a:grpSpLocks noChangeAspect="1"/>
          </p:cNvGrpSpPr>
          <p:nvPr>
            <p:custDataLst>
              <p:tags r:id="rId5"/>
            </p:custDataLst>
          </p:nvPr>
        </p:nvGrpSpPr>
        <p:grpSpPr bwMode="auto">
          <a:xfrm>
            <a:off x="3810000" y="3070540"/>
            <a:ext cx="754062" cy="374650"/>
            <a:chOff x="3902" y="1961"/>
            <a:chExt cx="2876" cy="1430"/>
          </a:xfrm>
        </p:grpSpPr>
        <p:sp>
          <p:nvSpPr>
            <p:cNvPr id="89" name="Freeform 9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90" name="Freeform 9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91" name="Freeform 9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92" name="Freeform 9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96" name="Freeform 97"/>
            <p:cNvSpPr>
              <a:spLocks noEditPoints="1"/>
            </p:cNvSpPr>
            <p:nvPr/>
          </p:nvSpPr>
          <p:spPr bwMode="auto">
            <a:xfrm>
              <a:off x="5768" y="2081"/>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97" name="Freeform 9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98" name="Group 97"/>
          <p:cNvGrpSpPr/>
          <p:nvPr/>
        </p:nvGrpSpPr>
        <p:grpSpPr>
          <a:xfrm>
            <a:off x="2667000" y="3445849"/>
            <a:ext cx="228600" cy="228600"/>
            <a:chOff x="2689602" y="3432747"/>
            <a:chExt cx="228600" cy="228600"/>
          </a:xfrm>
        </p:grpSpPr>
        <p:grpSp>
          <p:nvGrpSpPr>
            <p:cNvPr id="99" name="Group 167"/>
            <p:cNvGrpSpPr>
              <a:grpSpLocks/>
            </p:cNvGrpSpPr>
            <p:nvPr/>
          </p:nvGrpSpPr>
          <p:grpSpPr bwMode="auto">
            <a:xfrm>
              <a:off x="2689602" y="3432747"/>
              <a:ext cx="228600" cy="228600"/>
              <a:chOff x="5853113" y="4832350"/>
              <a:chExt cx="228600" cy="228600"/>
            </a:xfrm>
          </p:grpSpPr>
          <p:sp>
            <p:nvSpPr>
              <p:cNvPr id="108"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9"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100" name="Group 99"/>
            <p:cNvGrpSpPr/>
            <p:nvPr/>
          </p:nvGrpSpPr>
          <p:grpSpPr>
            <a:xfrm>
              <a:off x="2717362" y="3466877"/>
              <a:ext cx="173080" cy="160339"/>
              <a:chOff x="4228196" y="3276600"/>
              <a:chExt cx="335867" cy="374650"/>
            </a:xfrm>
          </p:grpSpPr>
          <p:sp>
            <p:nvSpPr>
              <p:cNvPr id="101" name="Freeform 76"/>
              <p:cNvSpPr>
                <a:spLocks/>
              </p:cNvSpPr>
              <p:nvPr/>
            </p:nvSpPr>
            <p:spPr bwMode="auto">
              <a:xfrm>
                <a:off x="4228196" y="3276600"/>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103" name="Freeform 77"/>
              <p:cNvSpPr>
                <a:spLocks noEditPoints="1"/>
              </p:cNvSpPr>
              <p:nvPr/>
            </p:nvSpPr>
            <p:spPr bwMode="auto">
              <a:xfrm>
                <a:off x="4299249" y="3308039"/>
                <a:ext cx="150760" cy="257801"/>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107" name="Freeform 78"/>
              <p:cNvSpPr>
                <a:spLocks/>
              </p:cNvSpPr>
              <p:nvPr/>
            </p:nvSpPr>
            <p:spPr bwMode="auto">
              <a:xfrm>
                <a:off x="4484619" y="3276600"/>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spTree>
    <p:extLst>
      <p:ext uri="{BB962C8B-B14F-4D97-AF65-F5344CB8AC3E}">
        <p14:creationId xmlns:p14="http://schemas.microsoft.com/office/powerpoint/2010/main" val="928558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0 L 3.33333E-6 -0.04931 " pathEditMode="relative" rAng="0" ptsTypes="AA">
                                      <p:cBhvr>
                                        <p:cTn id="6" dur="2000" fill="hold"/>
                                        <p:tgtEl>
                                          <p:spTgt spid="7"/>
                                        </p:tgtEl>
                                        <p:attrNameLst>
                                          <p:attrName>ppt_x</p:attrName>
                                          <p:attrName>ppt_y</p:attrName>
                                        </p:attrNameLst>
                                      </p:cBhvr>
                                      <p:rCtr x="0" y="-2477"/>
                                    </p:animMotion>
                                  </p:childTnLst>
                                </p:cTn>
                              </p:par>
                              <p:par>
                                <p:cTn id="7" presetID="42" presetClass="path" presetSubtype="0" accel="50000" decel="50000" fill="hold" nodeType="withEffect">
                                  <p:stCondLst>
                                    <p:cond delay="0"/>
                                  </p:stCondLst>
                                  <p:childTnLst>
                                    <p:animMotion origin="layout" path="M 2.77778E-6 3.7037E-7 L 2.77778E-6 0.04398 " pathEditMode="relative" rAng="0" ptsTypes="AA">
                                      <p:cBhvr>
                                        <p:cTn id="8" dur="2000" fill="hold"/>
                                        <p:tgtEl>
                                          <p:spTgt spid="98"/>
                                        </p:tgtEl>
                                        <p:attrNameLst>
                                          <p:attrName>ppt_x</p:attrName>
                                          <p:attrName>ppt_y</p:attrName>
                                        </p:attrNameLst>
                                      </p:cBhvr>
                                      <p:rCtr x="0" y="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7" name="Group 71"/>
          <p:cNvGrpSpPr>
            <a:grpSpLocks noChangeAspect="1"/>
          </p:cNvGrpSpPr>
          <p:nvPr>
            <p:custDataLst>
              <p:tags r:id="rId1"/>
            </p:custDataLst>
          </p:nvPr>
        </p:nvGrpSpPr>
        <p:grpSpPr bwMode="auto">
          <a:xfrm>
            <a:off x="7010400" y="2209800"/>
            <a:ext cx="754063" cy="374650"/>
            <a:chOff x="2558" y="1577"/>
            <a:chExt cx="2876" cy="1430"/>
          </a:xfrm>
        </p:grpSpPr>
        <p:sp>
          <p:nvSpPr>
            <p:cNvPr id="32809" name="Freeform 73"/>
            <p:cNvSpPr>
              <a:spLocks/>
            </p:cNvSpPr>
            <p:nvPr/>
          </p:nvSpPr>
          <p:spPr bwMode="auto">
            <a:xfrm>
              <a:off x="2558" y="1577"/>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810" name="Freeform 74"/>
            <p:cNvSpPr>
              <a:spLocks noEditPoints="1"/>
            </p:cNvSpPr>
            <p:nvPr/>
          </p:nvSpPr>
          <p:spPr bwMode="auto">
            <a:xfrm>
              <a:off x="2829" y="1697"/>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32811" name="Freeform 75"/>
            <p:cNvSpPr>
              <a:spLocks/>
            </p:cNvSpPr>
            <p:nvPr/>
          </p:nvSpPr>
          <p:spPr bwMode="auto">
            <a:xfrm>
              <a:off x="3535" y="1577"/>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812" name="Freeform 76"/>
            <p:cNvSpPr>
              <a:spLocks/>
            </p:cNvSpPr>
            <p:nvPr/>
          </p:nvSpPr>
          <p:spPr bwMode="auto">
            <a:xfrm>
              <a:off x="4153" y="1577"/>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813" name="Freeform 77"/>
            <p:cNvSpPr>
              <a:spLocks noEditPoints="1"/>
            </p:cNvSpPr>
            <p:nvPr/>
          </p:nvSpPr>
          <p:spPr bwMode="auto">
            <a:xfrm>
              <a:off x="4424" y="1697"/>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32814" name="Freeform 78"/>
            <p:cNvSpPr>
              <a:spLocks/>
            </p:cNvSpPr>
            <p:nvPr/>
          </p:nvSpPr>
          <p:spPr bwMode="auto">
            <a:xfrm>
              <a:off x="5131" y="1577"/>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3" name="Group 81"/>
          <p:cNvGrpSpPr>
            <a:grpSpLocks noChangeAspect="1"/>
          </p:cNvGrpSpPr>
          <p:nvPr>
            <p:custDataLst>
              <p:tags r:id="rId2"/>
            </p:custDataLst>
          </p:nvPr>
        </p:nvGrpSpPr>
        <p:grpSpPr bwMode="auto">
          <a:xfrm>
            <a:off x="7002463" y="2743200"/>
            <a:ext cx="754062" cy="374650"/>
            <a:chOff x="3758" y="2345"/>
            <a:chExt cx="2876" cy="1430"/>
          </a:xfrm>
        </p:grpSpPr>
        <p:sp>
          <p:nvSpPr>
            <p:cNvPr id="32803" name="Freeform 83"/>
            <p:cNvSpPr>
              <a:spLocks/>
            </p:cNvSpPr>
            <p:nvPr/>
          </p:nvSpPr>
          <p:spPr bwMode="auto">
            <a:xfrm>
              <a:off x="3758" y="2345"/>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804" name="Freeform 84"/>
            <p:cNvSpPr>
              <a:spLocks noEditPoints="1"/>
            </p:cNvSpPr>
            <p:nvPr/>
          </p:nvSpPr>
          <p:spPr bwMode="auto">
            <a:xfrm>
              <a:off x="4029" y="2465"/>
              <a:ext cx="575" cy="984"/>
            </a:xfrm>
            <a:custGeom>
              <a:avLst/>
              <a:gdLst>
                <a:gd name="T0" fmla="*/ 571 w 575"/>
                <a:gd name="T1" fmla="*/ 381 h 984"/>
                <a:gd name="T2" fmla="*/ 541 w 575"/>
                <a:gd name="T3" fmla="*/ 215 h 984"/>
                <a:gd name="T4" fmla="*/ 482 w 575"/>
                <a:gd name="T5" fmla="*/ 97 h 984"/>
                <a:gd name="T6" fmla="*/ 414 w 575"/>
                <a:gd name="T7" fmla="*/ 36 h 984"/>
                <a:gd name="T8" fmla="*/ 345 w 575"/>
                <a:gd name="T9" fmla="*/ 8 h 984"/>
                <a:gd name="T10" fmla="*/ 288 w 575"/>
                <a:gd name="T11" fmla="*/ 0 h 984"/>
                <a:gd name="T12" fmla="*/ 211 w 575"/>
                <a:gd name="T13" fmla="*/ 13 h 984"/>
                <a:gd name="T14" fmla="*/ 135 w 575"/>
                <a:gd name="T15" fmla="*/ 53 h 984"/>
                <a:gd name="T16" fmla="*/ 68 w 575"/>
                <a:gd name="T17" fmla="*/ 133 h 984"/>
                <a:gd name="T18" fmla="*/ 17 w 575"/>
                <a:gd name="T19" fmla="*/ 273 h 984"/>
                <a:gd name="T20" fmla="*/ 0 w 575"/>
                <a:gd name="T21" fmla="*/ 438 h 984"/>
                <a:gd name="T22" fmla="*/ 5 w 575"/>
                <a:gd name="T23" fmla="*/ 640 h 984"/>
                <a:gd name="T24" fmla="*/ 40 w 575"/>
                <a:gd name="T25" fmla="*/ 791 h 984"/>
                <a:gd name="T26" fmla="*/ 105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3 w 575"/>
                <a:gd name="T39" fmla="*/ 767 h 984"/>
                <a:gd name="T40" fmla="*/ 571 w 575"/>
                <a:gd name="T41" fmla="*/ 606 h 984"/>
                <a:gd name="T42" fmla="*/ 286 w 575"/>
                <a:gd name="T43" fmla="*/ 952 h 984"/>
                <a:gd name="T44" fmla="*/ 234 w 575"/>
                <a:gd name="T45" fmla="*/ 941 h 984"/>
                <a:gd name="T46" fmla="*/ 179 w 575"/>
                <a:gd name="T47" fmla="*/ 900 h 984"/>
                <a:gd name="T48" fmla="*/ 137 w 575"/>
                <a:gd name="T49" fmla="*/ 817 h 984"/>
                <a:gd name="T50" fmla="*/ 118 w 575"/>
                <a:gd name="T51" fmla="*/ 696 h 984"/>
                <a:gd name="T52" fmla="*/ 114 w 575"/>
                <a:gd name="T53" fmla="*/ 559 h 984"/>
                <a:gd name="T54" fmla="*/ 114 w 575"/>
                <a:gd name="T55" fmla="*/ 368 h 984"/>
                <a:gd name="T56" fmla="*/ 124 w 575"/>
                <a:gd name="T57" fmla="*/ 215 h 984"/>
                <a:gd name="T58" fmla="*/ 152 w 575"/>
                <a:gd name="T59" fmla="*/ 121 h 984"/>
                <a:gd name="T60" fmla="*/ 194 w 575"/>
                <a:gd name="T61" fmla="*/ 66 h 984"/>
                <a:gd name="T62" fmla="*/ 239 w 575"/>
                <a:gd name="T63" fmla="*/ 39 h 984"/>
                <a:gd name="T64" fmla="*/ 278 w 575"/>
                <a:gd name="T65" fmla="*/ 32 h 984"/>
                <a:gd name="T66" fmla="*/ 315 w 575"/>
                <a:gd name="T67" fmla="*/ 35 h 984"/>
                <a:gd name="T68" fmla="*/ 365 w 575"/>
                <a:gd name="T69" fmla="*/ 56 h 984"/>
                <a:gd name="T70" fmla="*/ 414 w 575"/>
                <a:gd name="T71" fmla="*/ 108 h 984"/>
                <a:gd name="T72" fmla="*/ 448 w 575"/>
                <a:gd name="T73" fmla="*/ 199 h 984"/>
                <a:gd name="T74" fmla="*/ 460 w 575"/>
                <a:gd name="T75" fmla="*/ 335 h 984"/>
                <a:gd name="T76" fmla="*/ 462 w 575"/>
                <a:gd name="T77" fmla="*/ 557 h 984"/>
                <a:gd name="T78" fmla="*/ 447 w 575"/>
                <a:gd name="T79" fmla="*/ 773 h 984"/>
                <a:gd name="T80" fmla="*/ 414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1" y="381"/>
                  </a:lnTo>
                  <a:lnTo>
                    <a:pt x="566" y="324"/>
                  </a:lnTo>
                  <a:lnTo>
                    <a:pt x="556" y="268"/>
                  </a:lnTo>
                  <a:lnTo>
                    <a:pt x="541" y="215"/>
                  </a:lnTo>
                  <a:lnTo>
                    <a:pt x="520" y="161"/>
                  </a:lnTo>
                  <a:lnTo>
                    <a:pt x="501" y="126"/>
                  </a:lnTo>
                  <a:lnTo>
                    <a:pt x="482" y="97"/>
                  </a:lnTo>
                  <a:lnTo>
                    <a:pt x="460" y="72"/>
                  </a:lnTo>
                  <a:lnTo>
                    <a:pt x="437" y="52"/>
                  </a:lnTo>
                  <a:lnTo>
                    <a:pt x="414" y="36"/>
                  </a:lnTo>
                  <a:lnTo>
                    <a:pt x="391" y="24"/>
                  </a:lnTo>
                  <a:lnTo>
                    <a:pt x="368" y="14"/>
                  </a:lnTo>
                  <a:lnTo>
                    <a:pt x="345" y="8"/>
                  </a:lnTo>
                  <a:lnTo>
                    <a:pt x="324" y="3"/>
                  </a:lnTo>
                  <a:lnTo>
                    <a:pt x="305" y="2"/>
                  </a:lnTo>
                  <a:lnTo>
                    <a:pt x="288" y="0"/>
                  </a:lnTo>
                  <a:lnTo>
                    <a:pt x="263" y="2"/>
                  </a:lnTo>
                  <a:lnTo>
                    <a:pt x="237" y="5"/>
                  </a:lnTo>
                  <a:lnTo>
                    <a:pt x="211" y="13"/>
                  </a:lnTo>
                  <a:lnTo>
                    <a:pt x="185" y="22"/>
                  </a:lnTo>
                  <a:lnTo>
                    <a:pt x="159" y="36"/>
                  </a:lnTo>
                  <a:lnTo>
                    <a:pt x="135" y="53"/>
                  </a:lnTo>
                  <a:lnTo>
                    <a:pt x="110" y="75"/>
                  </a:lnTo>
                  <a:lnTo>
                    <a:pt x="88" y="101"/>
                  </a:lnTo>
                  <a:lnTo>
                    <a:pt x="68" y="133"/>
                  </a:lnTo>
                  <a:lnTo>
                    <a:pt x="50" y="171"/>
                  </a:lnTo>
                  <a:lnTo>
                    <a:pt x="31" y="221"/>
                  </a:lnTo>
                  <a:lnTo>
                    <a:pt x="17" y="273"/>
                  </a:lnTo>
                  <a:lnTo>
                    <a:pt x="8" y="327"/>
                  </a:lnTo>
                  <a:lnTo>
                    <a:pt x="3" y="381"/>
                  </a:lnTo>
                  <a:lnTo>
                    <a:pt x="0" y="438"/>
                  </a:lnTo>
                  <a:lnTo>
                    <a:pt x="0" y="542"/>
                  </a:lnTo>
                  <a:lnTo>
                    <a:pt x="2" y="591"/>
                  </a:lnTo>
                  <a:lnTo>
                    <a:pt x="5" y="640"/>
                  </a:lnTo>
                  <a:lnTo>
                    <a:pt x="13" y="692"/>
                  </a:lnTo>
                  <a:lnTo>
                    <a:pt x="24" y="743"/>
                  </a:lnTo>
                  <a:lnTo>
                    <a:pt x="40" y="791"/>
                  </a:lnTo>
                  <a:lnTo>
                    <a:pt x="61" y="839"/>
                  </a:lnTo>
                  <a:lnTo>
                    <a:pt x="82" y="874"/>
                  </a:lnTo>
                  <a:lnTo>
                    <a:pt x="105" y="903"/>
                  </a:lnTo>
                  <a:lnTo>
                    <a:pt x="131" y="928"/>
                  </a:lnTo>
                  <a:lnTo>
                    <a:pt x="157" y="947"/>
                  </a:lnTo>
                  <a:lnTo>
                    <a:pt x="185" y="962"/>
                  </a:lnTo>
                  <a:lnTo>
                    <a:pt x="211" y="971"/>
                  </a:lnTo>
                  <a:lnTo>
                    <a:pt x="238" y="979"/>
                  </a:lnTo>
                  <a:lnTo>
                    <a:pt x="263" y="982"/>
                  </a:lnTo>
                  <a:lnTo>
                    <a:pt x="286" y="984"/>
                  </a:lnTo>
                  <a:lnTo>
                    <a:pt x="309" y="982"/>
                  </a:lnTo>
                  <a:lnTo>
                    <a:pt x="334" y="979"/>
                  </a:lnTo>
                  <a:lnTo>
                    <a:pt x="359" y="974"/>
                  </a:lnTo>
                  <a:lnTo>
                    <a:pt x="385" y="964"/>
                  </a:lnTo>
                  <a:lnTo>
                    <a:pt x="411" y="952"/>
                  </a:lnTo>
                  <a:lnTo>
                    <a:pt x="436" y="935"/>
                  </a:lnTo>
                  <a:lnTo>
                    <a:pt x="461" y="913"/>
                  </a:lnTo>
                  <a:lnTo>
                    <a:pt x="484" y="888"/>
                  </a:lnTo>
                  <a:lnTo>
                    <a:pt x="505" y="856"/>
                  </a:lnTo>
                  <a:lnTo>
                    <a:pt x="525" y="818"/>
                  </a:lnTo>
                  <a:lnTo>
                    <a:pt x="543" y="767"/>
                  </a:lnTo>
                  <a:lnTo>
                    <a:pt x="557" y="716"/>
                  </a:lnTo>
                  <a:lnTo>
                    <a:pt x="567" y="661"/>
                  </a:lnTo>
                  <a:lnTo>
                    <a:pt x="571" y="606"/>
                  </a:lnTo>
                  <a:lnTo>
                    <a:pt x="575" y="552"/>
                  </a:lnTo>
                  <a:lnTo>
                    <a:pt x="575" y="494"/>
                  </a:lnTo>
                  <a:close/>
                  <a:moveTo>
                    <a:pt x="286" y="952"/>
                  </a:moveTo>
                  <a:lnTo>
                    <a:pt x="270" y="951"/>
                  </a:lnTo>
                  <a:lnTo>
                    <a:pt x="251" y="947"/>
                  </a:lnTo>
                  <a:lnTo>
                    <a:pt x="234" y="941"/>
                  </a:lnTo>
                  <a:lnTo>
                    <a:pt x="215" y="930"/>
                  </a:lnTo>
                  <a:lnTo>
                    <a:pt x="196" y="917"/>
                  </a:lnTo>
                  <a:lnTo>
                    <a:pt x="179" y="900"/>
                  </a:lnTo>
                  <a:lnTo>
                    <a:pt x="163" y="877"/>
                  </a:lnTo>
                  <a:lnTo>
                    <a:pt x="149" y="850"/>
                  </a:lnTo>
                  <a:lnTo>
                    <a:pt x="137" y="817"/>
                  </a:lnTo>
                  <a:lnTo>
                    <a:pt x="128" y="779"/>
                  </a:lnTo>
                  <a:lnTo>
                    <a:pt x="122" y="740"/>
                  </a:lnTo>
                  <a:lnTo>
                    <a:pt x="118" y="696"/>
                  </a:lnTo>
                  <a:lnTo>
                    <a:pt x="116" y="651"/>
                  </a:lnTo>
                  <a:lnTo>
                    <a:pt x="114" y="605"/>
                  </a:lnTo>
                  <a:lnTo>
                    <a:pt x="114" y="559"/>
                  </a:lnTo>
                  <a:lnTo>
                    <a:pt x="112" y="516"/>
                  </a:lnTo>
                  <a:lnTo>
                    <a:pt x="112" y="423"/>
                  </a:lnTo>
                  <a:lnTo>
                    <a:pt x="114" y="368"/>
                  </a:lnTo>
                  <a:lnTo>
                    <a:pt x="115" y="314"/>
                  </a:lnTo>
                  <a:lnTo>
                    <a:pt x="118" y="263"/>
                  </a:lnTo>
                  <a:lnTo>
                    <a:pt x="124" y="215"/>
                  </a:lnTo>
                  <a:lnTo>
                    <a:pt x="131" y="178"/>
                  </a:lnTo>
                  <a:lnTo>
                    <a:pt x="140" y="146"/>
                  </a:lnTo>
                  <a:lnTo>
                    <a:pt x="152" y="121"/>
                  </a:lnTo>
                  <a:lnTo>
                    <a:pt x="165" y="98"/>
                  </a:lnTo>
                  <a:lnTo>
                    <a:pt x="180" y="80"/>
                  </a:lnTo>
                  <a:lnTo>
                    <a:pt x="194" y="66"/>
                  </a:lnTo>
                  <a:lnTo>
                    <a:pt x="209" y="54"/>
                  </a:lnTo>
                  <a:lnTo>
                    <a:pt x="225" y="45"/>
                  </a:lnTo>
                  <a:lnTo>
                    <a:pt x="239" y="39"/>
                  </a:lnTo>
                  <a:lnTo>
                    <a:pt x="253" y="36"/>
                  </a:lnTo>
                  <a:lnTo>
                    <a:pt x="266" y="33"/>
                  </a:lnTo>
                  <a:lnTo>
                    <a:pt x="278" y="32"/>
                  </a:lnTo>
                  <a:lnTo>
                    <a:pt x="286" y="32"/>
                  </a:lnTo>
                  <a:lnTo>
                    <a:pt x="300" y="33"/>
                  </a:lnTo>
                  <a:lnTo>
                    <a:pt x="315" y="35"/>
                  </a:lnTo>
                  <a:lnTo>
                    <a:pt x="331" y="39"/>
                  </a:lnTo>
                  <a:lnTo>
                    <a:pt x="348" y="47"/>
                  </a:lnTo>
                  <a:lnTo>
                    <a:pt x="365" y="56"/>
                  </a:lnTo>
                  <a:lnTo>
                    <a:pt x="383" y="70"/>
                  </a:lnTo>
                  <a:lnTo>
                    <a:pt x="399" y="87"/>
                  </a:lnTo>
                  <a:lnTo>
                    <a:pt x="414" y="108"/>
                  </a:lnTo>
                  <a:lnTo>
                    <a:pt x="428" y="133"/>
                  </a:lnTo>
                  <a:lnTo>
                    <a:pt x="440" y="163"/>
                  </a:lnTo>
                  <a:lnTo>
                    <a:pt x="448" y="199"/>
                  </a:lnTo>
                  <a:lnTo>
                    <a:pt x="454" y="241"/>
                  </a:lnTo>
                  <a:lnTo>
                    <a:pt x="457" y="286"/>
                  </a:lnTo>
                  <a:lnTo>
                    <a:pt x="460" y="335"/>
                  </a:lnTo>
                  <a:lnTo>
                    <a:pt x="461" y="384"/>
                  </a:lnTo>
                  <a:lnTo>
                    <a:pt x="462" y="431"/>
                  </a:lnTo>
                  <a:lnTo>
                    <a:pt x="462" y="557"/>
                  </a:lnTo>
                  <a:lnTo>
                    <a:pt x="460" y="632"/>
                  </a:lnTo>
                  <a:lnTo>
                    <a:pt x="455" y="704"/>
                  </a:lnTo>
                  <a:lnTo>
                    <a:pt x="447" y="773"/>
                  </a:lnTo>
                  <a:lnTo>
                    <a:pt x="439" y="811"/>
                  </a:lnTo>
                  <a:lnTo>
                    <a:pt x="428" y="844"/>
                  </a:lnTo>
                  <a:lnTo>
                    <a:pt x="414" y="872"/>
                  </a:lnTo>
                  <a:lnTo>
                    <a:pt x="399" y="895"/>
                  </a:lnTo>
                  <a:lnTo>
                    <a:pt x="382" y="913"/>
                  </a:lnTo>
                  <a:lnTo>
                    <a:pt x="363" y="928"/>
                  </a:lnTo>
                  <a:lnTo>
                    <a:pt x="344" y="939"/>
                  </a:lnTo>
                  <a:lnTo>
                    <a:pt x="324" y="946"/>
                  </a:lnTo>
                  <a:lnTo>
                    <a:pt x="306" y="951"/>
                  </a:lnTo>
                  <a:lnTo>
                    <a:pt x="286" y="952"/>
                  </a:lnTo>
                  <a:close/>
                </a:path>
              </a:pathLst>
            </a:custGeom>
            <a:solidFill>
              <a:srgbClr val="000099"/>
            </a:solidFill>
            <a:ln w="0">
              <a:solidFill>
                <a:srgbClr val="000099"/>
              </a:solidFill>
              <a:prstDash val="solid"/>
              <a:round/>
              <a:headEnd/>
              <a:tailEnd/>
            </a:ln>
          </p:spPr>
          <p:txBody>
            <a:bodyPr/>
            <a:lstStyle/>
            <a:p>
              <a:endParaRPr lang="en-US"/>
            </a:p>
          </p:txBody>
        </p:sp>
        <p:sp>
          <p:nvSpPr>
            <p:cNvPr id="32805" name="Freeform 85"/>
            <p:cNvSpPr>
              <a:spLocks/>
            </p:cNvSpPr>
            <p:nvPr/>
          </p:nvSpPr>
          <p:spPr bwMode="auto">
            <a:xfrm>
              <a:off x="4735" y="2345"/>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806" name="Freeform 86"/>
            <p:cNvSpPr>
              <a:spLocks/>
            </p:cNvSpPr>
            <p:nvPr/>
          </p:nvSpPr>
          <p:spPr bwMode="auto">
            <a:xfrm>
              <a:off x="5353" y="2345"/>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807" name="Freeform 87"/>
            <p:cNvSpPr>
              <a:spLocks/>
            </p:cNvSpPr>
            <p:nvPr/>
          </p:nvSpPr>
          <p:spPr bwMode="auto">
            <a:xfrm>
              <a:off x="5693" y="2465"/>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32808" name="Freeform 88"/>
            <p:cNvSpPr>
              <a:spLocks/>
            </p:cNvSpPr>
            <p:nvPr/>
          </p:nvSpPr>
          <p:spPr bwMode="auto">
            <a:xfrm>
              <a:off x="6331" y="2345"/>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4" name="Group 91"/>
          <p:cNvGrpSpPr>
            <a:grpSpLocks noChangeAspect="1"/>
          </p:cNvGrpSpPr>
          <p:nvPr>
            <p:custDataLst>
              <p:tags r:id="rId3"/>
            </p:custDataLst>
          </p:nvPr>
        </p:nvGrpSpPr>
        <p:grpSpPr bwMode="auto">
          <a:xfrm>
            <a:off x="7002463" y="3276600"/>
            <a:ext cx="754062" cy="374650"/>
            <a:chOff x="3902" y="1961"/>
            <a:chExt cx="2876" cy="1430"/>
          </a:xfrm>
        </p:grpSpPr>
        <p:sp>
          <p:nvSpPr>
            <p:cNvPr id="32797" name="Freeform 9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798" name="Freeform 9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32799" name="Freeform 9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800" name="Freeform 9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801" name="Freeform 97"/>
            <p:cNvSpPr>
              <a:spLocks noEditPoints="1"/>
            </p:cNvSpPr>
            <p:nvPr/>
          </p:nvSpPr>
          <p:spPr bwMode="auto">
            <a:xfrm>
              <a:off x="5768" y="2081"/>
              <a:ext cx="575" cy="984"/>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32802" name="Freeform 9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nvGrpSpPr>
          <p:cNvPr id="32780" name="Group 101"/>
          <p:cNvGrpSpPr>
            <a:grpSpLocks noChangeAspect="1"/>
          </p:cNvGrpSpPr>
          <p:nvPr>
            <p:custDataLst>
              <p:tags r:id="rId4"/>
            </p:custDataLst>
          </p:nvPr>
        </p:nvGrpSpPr>
        <p:grpSpPr bwMode="auto">
          <a:xfrm>
            <a:off x="7010400" y="3810000"/>
            <a:ext cx="754063" cy="374650"/>
            <a:chOff x="3902" y="1961"/>
            <a:chExt cx="2876" cy="1430"/>
          </a:xfrm>
        </p:grpSpPr>
        <p:sp>
          <p:nvSpPr>
            <p:cNvPr id="32791" name="Freeform 103"/>
            <p:cNvSpPr>
              <a:spLocks/>
            </p:cNvSpPr>
            <p:nvPr/>
          </p:nvSpPr>
          <p:spPr bwMode="auto">
            <a:xfrm>
              <a:off x="3902" y="1961"/>
              <a:ext cx="55" cy="1430"/>
            </a:xfrm>
            <a:custGeom>
              <a:avLst/>
              <a:gdLst>
                <a:gd name="T0" fmla="*/ 55 w 55"/>
                <a:gd name="T1" fmla="*/ 47 h 1430"/>
                <a:gd name="T2" fmla="*/ 55 w 55"/>
                <a:gd name="T3" fmla="*/ 36 h 1430"/>
                <a:gd name="T4" fmla="*/ 54 w 55"/>
                <a:gd name="T5" fmla="*/ 27 h 1430"/>
                <a:gd name="T6" fmla="*/ 52 w 55"/>
                <a:gd name="T7" fmla="*/ 17 h 1430"/>
                <a:gd name="T8" fmla="*/ 47 w 55"/>
                <a:gd name="T9" fmla="*/ 8 h 1430"/>
                <a:gd name="T10" fmla="*/ 39 w 55"/>
                <a:gd name="T11" fmla="*/ 2 h 1430"/>
                <a:gd name="T12" fmla="*/ 27 w 55"/>
                <a:gd name="T13" fmla="*/ 0 h 1430"/>
                <a:gd name="T14" fmla="*/ 15 w 55"/>
                <a:gd name="T15" fmla="*/ 2 h 1430"/>
                <a:gd name="T16" fmla="*/ 8 w 55"/>
                <a:gd name="T17" fmla="*/ 8 h 1430"/>
                <a:gd name="T18" fmla="*/ 4 w 55"/>
                <a:gd name="T19" fmla="*/ 17 h 1430"/>
                <a:gd name="T20" fmla="*/ 1 w 55"/>
                <a:gd name="T21" fmla="*/ 27 h 1430"/>
                <a:gd name="T22" fmla="*/ 0 w 55"/>
                <a:gd name="T23" fmla="*/ 38 h 1430"/>
                <a:gd name="T24" fmla="*/ 0 w 55"/>
                <a:gd name="T25" fmla="*/ 1392 h 1430"/>
                <a:gd name="T26" fmla="*/ 1 w 55"/>
                <a:gd name="T27" fmla="*/ 1403 h 1430"/>
                <a:gd name="T28" fmla="*/ 4 w 55"/>
                <a:gd name="T29" fmla="*/ 1413 h 1430"/>
                <a:gd name="T30" fmla="*/ 8 w 55"/>
                <a:gd name="T31" fmla="*/ 1421 h 1430"/>
                <a:gd name="T32" fmla="*/ 15 w 55"/>
                <a:gd name="T33" fmla="*/ 1427 h 1430"/>
                <a:gd name="T34" fmla="*/ 27 w 55"/>
                <a:gd name="T35" fmla="*/ 1430 h 1430"/>
                <a:gd name="T36" fmla="*/ 39 w 55"/>
                <a:gd name="T37" fmla="*/ 1427 h 1430"/>
                <a:gd name="T38" fmla="*/ 47 w 55"/>
                <a:gd name="T39" fmla="*/ 1421 h 1430"/>
                <a:gd name="T40" fmla="*/ 52 w 55"/>
                <a:gd name="T41" fmla="*/ 1413 h 1430"/>
                <a:gd name="T42" fmla="*/ 54 w 55"/>
                <a:gd name="T43" fmla="*/ 1403 h 1430"/>
                <a:gd name="T44" fmla="*/ 55 w 55"/>
                <a:gd name="T45" fmla="*/ 1392 h 1430"/>
                <a:gd name="T46" fmla="*/ 55 w 55"/>
                <a:gd name="T47" fmla="*/ 1382 h 1430"/>
                <a:gd name="T48" fmla="*/ 55 w 55"/>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1430"/>
                <a:gd name="T77" fmla="*/ 55 w 55"/>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1430">
                  <a:moveTo>
                    <a:pt x="55" y="47"/>
                  </a:moveTo>
                  <a:lnTo>
                    <a:pt x="55" y="36"/>
                  </a:lnTo>
                  <a:lnTo>
                    <a:pt x="54" y="27"/>
                  </a:lnTo>
                  <a:lnTo>
                    <a:pt x="52" y="17"/>
                  </a:lnTo>
                  <a:lnTo>
                    <a:pt x="47" y="8"/>
                  </a:lnTo>
                  <a:lnTo>
                    <a:pt x="39" y="2"/>
                  </a:lnTo>
                  <a:lnTo>
                    <a:pt x="27" y="0"/>
                  </a:lnTo>
                  <a:lnTo>
                    <a:pt x="15" y="2"/>
                  </a:lnTo>
                  <a:lnTo>
                    <a:pt x="8" y="8"/>
                  </a:lnTo>
                  <a:lnTo>
                    <a:pt x="4" y="17"/>
                  </a:lnTo>
                  <a:lnTo>
                    <a:pt x="1" y="27"/>
                  </a:lnTo>
                  <a:lnTo>
                    <a:pt x="0" y="38"/>
                  </a:lnTo>
                  <a:lnTo>
                    <a:pt x="0" y="1392"/>
                  </a:lnTo>
                  <a:lnTo>
                    <a:pt x="1" y="1403"/>
                  </a:lnTo>
                  <a:lnTo>
                    <a:pt x="4" y="1413"/>
                  </a:lnTo>
                  <a:lnTo>
                    <a:pt x="8" y="1421"/>
                  </a:lnTo>
                  <a:lnTo>
                    <a:pt x="15" y="1427"/>
                  </a:lnTo>
                  <a:lnTo>
                    <a:pt x="27" y="1430"/>
                  </a:lnTo>
                  <a:lnTo>
                    <a:pt x="39" y="1427"/>
                  </a:lnTo>
                  <a:lnTo>
                    <a:pt x="47" y="1421"/>
                  </a:lnTo>
                  <a:lnTo>
                    <a:pt x="52" y="1413"/>
                  </a:lnTo>
                  <a:lnTo>
                    <a:pt x="54" y="1403"/>
                  </a:lnTo>
                  <a:lnTo>
                    <a:pt x="55" y="1392"/>
                  </a:lnTo>
                  <a:lnTo>
                    <a:pt x="55" y="1382"/>
                  </a:lnTo>
                  <a:lnTo>
                    <a:pt x="55" y="47"/>
                  </a:lnTo>
                  <a:close/>
                </a:path>
              </a:pathLst>
            </a:custGeom>
            <a:solidFill>
              <a:srgbClr val="000099"/>
            </a:solidFill>
            <a:ln w="0">
              <a:solidFill>
                <a:srgbClr val="000099"/>
              </a:solidFill>
              <a:prstDash val="solid"/>
              <a:round/>
              <a:headEnd/>
              <a:tailEnd/>
            </a:ln>
          </p:spPr>
          <p:txBody>
            <a:bodyPr/>
            <a:lstStyle/>
            <a:p>
              <a:endParaRPr lang="en-US"/>
            </a:p>
          </p:txBody>
        </p:sp>
        <p:sp>
          <p:nvSpPr>
            <p:cNvPr id="32792" name="Freeform 104"/>
            <p:cNvSpPr>
              <a:spLocks/>
            </p:cNvSpPr>
            <p:nvPr/>
          </p:nvSpPr>
          <p:spPr bwMode="auto">
            <a:xfrm>
              <a:off x="4241" y="2081"/>
              <a:ext cx="451" cy="952"/>
            </a:xfrm>
            <a:custGeom>
              <a:avLst/>
              <a:gdLst>
                <a:gd name="T0" fmla="*/ 280 w 451"/>
                <a:gd name="T1" fmla="*/ 38 h 952"/>
                <a:gd name="T2" fmla="*/ 280 w 451"/>
                <a:gd name="T3" fmla="*/ 21 h 952"/>
                <a:gd name="T4" fmla="*/ 277 w 451"/>
                <a:gd name="T5" fmla="*/ 10 h 952"/>
                <a:gd name="T6" fmla="*/ 273 w 451"/>
                <a:gd name="T7" fmla="*/ 4 h 952"/>
                <a:gd name="T8" fmla="*/ 263 w 451"/>
                <a:gd name="T9" fmla="*/ 0 h 952"/>
                <a:gd name="T10" fmla="*/ 248 w 451"/>
                <a:gd name="T11" fmla="*/ 0 h 952"/>
                <a:gd name="T12" fmla="*/ 219 w 451"/>
                <a:gd name="T13" fmla="*/ 27 h 952"/>
                <a:gd name="T14" fmla="*/ 188 w 451"/>
                <a:gd name="T15" fmla="*/ 49 h 952"/>
                <a:gd name="T16" fmla="*/ 156 w 451"/>
                <a:gd name="T17" fmla="*/ 65 h 952"/>
                <a:gd name="T18" fmla="*/ 124 w 451"/>
                <a:gd name="T19" fmla="*/ 76 h 952"/>
                <a:gd name="T20" fmla="*/ 93 w 451"/>
                <a:gd name="T21" fmla="*/ 84 h 952"/>
                <a:gd name="T22" fmla="*/ 64 w 451"/>
                <a:gd name="T23" fmla="*/ 88 h 952"/>
                <a:gd name="T24" fmla="*/ 39 w 451"/>
                <a:gd name="T25" fmla="*/ 90 h 952"/>
                <a:gd name="T26" fmla="*/ 17 w 451"/>
                <a:gd name="T27" fmla="*/ 92 h 952"/>
                <a:gd name="T28" fmla="*/ 0 w 451"/>
                <a:gd name="T29" fmla="*/ 92 h 952"/>
                <a:gd name="T30" fmla="*/ 0 w 451"/>
                <a:gd name="T31" fmla="*/ 137 h 952"/>
                <a:gd name="T32" fmla="*/ 18 w 451"/>
                <a:gd name="T33" fmla="*/ 137 h 952"/>
                <a:gd name="T34" fmla="*/ 42 w 451"/>
                <a:gd name="T35" fmla="*/ 136 h 952"/>
                <a:gd name="T36" fmla="*/ 72 w 451"/>
                <a:gd name="T37" fmla="*/ 132 h 952"/>
                <a:gd name="T38" fmla="*/ 107 w 451"/>
                <a:gd name="T39" fmla="*/ 126 h 952"/>
                <a:gd name="T40" fmla="*/ 142 w 451"/>
                <a:gd name="T41" fmla="*/ 115 h 952"/>
                <a:gd name="T42" fmla="*/ 178 w 451"/>
                <a:gd name="T43" fmla="*/ 99 h 952"/>
                <a:gd name="T44" fmla="*/ 178 w 451"/>
                <a:gd name="T45" fmla="*/ 853 h 952"/>
                <a:gd name="T46" fmla="*/ 177 w 451"/>
                <a:gd name="T47" fmla="*/ 866 h 952"/>
                <a:gd name="T48" fmla="*/ 175 w 451"/>
                <a:gd name="T49" fmla="*/ 877 h 952"/>
                <a:gd name="T50" fmla="*/ 169 w 451"/>
                <a:gd name="T51" fmla="*/ 885 h 952"/>
                <a:gd name="T52" fmla="*/ 161 w 451"/>
                <a:gd name="T53" fmla="*/ 892 h 952"/>
                <a:gd name="T54" fmla="*/ 149 w 451"/>
                <a:gd name="T55" fmla="*/ 898 h 952"/>
                <a:gd name="T56" fmla="*/ 133 w 451"/>
                <a:gd name="T57" fmla="*/ 902 h 952"/>
                <a:gd name="T58" fmla="*/ 112 w 451"/>
                <a:gd name="T59" fmla="*/ 906 h 952"/>
                <a:gd name="T60" fmla="*/ 85 w 451"/>
                <a:gd name="T61" fmla="*/ 907 h 952"/>
                <a:gd name="T62" fmla="*/ 51 w 451"/>
                <a:gd name="T63" fmla="*/ 908 h 952"/>
                <a:gd name="T64" fmla="*/ 8 w 451"/>
                <a:gd name="T65" fmla="*/ 908 h 952"/>
                <a:gd name="T66" fmla="*/ 8 w 451"/>
                <a:gd name="T67" fmla="*/ 952 h 952"/>
                <a:gd name="T68" fmla="*/ 33 w 451"/>
                <a:gd name="T69" fmla="*/ 951 h 952"/>
                <a:gd name="T70" fmla="*/ 63 w 451"/>
                <a:gd name="T71" fmla="*/ 950 h 952"/>
                <a:gd name="T72" fmla="*/ 98 w 451"/>
                <a:gd name="T73" fmla="*/ 948 h 952"/>
                <a:gd name="T74" fmla="*/ 170 w 451"/>
                <a:gd name="T75" fmla="*/ 948 h 952"/>
                <a:gd name="T76" fmla="*/ 203 w 451"/>
                <a:gd name="T77" fmla="*/ 947 h 952"/>
                <a:gd name="T78" fmla="*/ 289 w 451"/>
                <a:gd name="T79" fmla="*/ 947 h 952"/>
                <a:gd name="T80" fmla="*/ 324 w 451"/>
                <a:gd name="T81" fmla="*/ 948 h 952"/>
                <a:gd name="T82" fmla="*/ 361 w 451"/>
                <a:gd name="T83" fmla="*/ 948 h 952"/>
                <a:gd name="T84" fmla="*/ 396 w 451"/>
                <a:gd name="T85" fmla="*/ 950 h 952"/>
                <a:gd name="T86" fmla="*/ 426 w 451"/>
                <a:gd name="T87" fmla="*/ 951 h 952"/>
                <a:gd name="T88" fmla="*/ 451 w 451"/>
                <a:gd name="T89" fmla="*/ 952 h 952"/>
                <a:gd name="T90" fmla="*/ 451 w 451"/>
                <a:gd name="T91" fmla="*/ 908 h 952"/>
                <a:gd name="T92" fmla="*/ 407 w 451"/>
                <a:gd name="T93" fmla="*/ 908 h 952"/>
                <a:gd name="T94" fmla="*/ 373 w 451"/>
                <a:gd name="T95" fmla="*/ 907 h 952"/>
                <a:gd name="T96" fmla="*/ 346 w 451"/>
                <a:gd name="T97" fmla="*/ 906 h 952"/>
                <a:gd name="T98" fmla="*/ 325 w 451"/>
                <a:gd name="T99" fmla="*/ 903 h 952"/>
                <a:gd name="T100" fmla="*/ 309 w 451"/>
                <a:gd name="T101" fmla="*/ 898 h 952"/>
                <a:gd name="T102" fmla="*/ 297 w 451"/>
                <a:gd name="T103" fmla="*/ 894 h 952"/>
                <a:gd name="T104" fmla="*/ 289 w 451"/>
                <a:gd name="T105" fmla="*/ 886 h 952"/>
                <a:gd name="T106" fmla="*/ 284 w 451"/>
                <a:gd name="T107" fmla="*/ 878 h 952"/>
                <a:gd name="T108" fmla="*/ 281 w 451"/>
                <a:gd name="T109" fmla="*/ 867 h 952"/>
                <a:gd name="T110" fmla="*/ 280 w 451"/>
                <a:gd name="T111" fmla="*/ 853 h 952"/>
                <a:gd name="T112" fmla="*/ 280 w 451"/>
                <a:gd name="T113" fmla="*/ 839 h 952"/>
                <a:gd name="T114" fmla="*/ 280 w 451"/>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1"/>
                <a:gd name="T175" fmla="*/ 0 h 952"/>
                <a:gd name="T176" fmla="*/ 451 w 451"/>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1" h="952">
                  <a:moveTo>
                    <a:pt x="280" y="38"/>
                  </a:moveTo>
                  <a:lnTo>
                    <a:pt x="280" y="21"/>
                  </a:lnTo>
                  <a:lnTo>
                    <a:pt x="277" y="10"/>
                  </a:lnTo>
                  <a:lnTo>
                    <a:pt x="273" y="4"/>
                  </a:lnTo>
                  <a:lnTo>
                    <a:pt x="263" y="0"/>
                  </a:lnTo>
                  <a:lnTo>
                    <a:pt x="248" y="0"/>
                  </a:lnTo>
                  <a:lnTo>
                    <a:pt x="219" y="27"/>
                  </a:lnTo>
                  <a:lnTo>
                    <a:pt x="188" y="49"/>
                  </a:lnTo>
                  <a:lnTo>
                    <a:pt x="156" y="65"/>
                  </a:lnTo>
                  <a:lnTo>
                    <a:pt x="124" y="76"/>
                  </a:lnTo>
                  <a:lnTo>
                    <a:pt x="93" y="84"/>
                  </a:lnTo>
                  <a:lnTo>
                    <a:pt x="64" y="88"/>
                  </a:lnTo>
                  <a:lnTo>
                    <a:pt x="39" y="90"/>
                  </a:lnTo>
                  <a:lnTo>
                    <a:pt x="17" y="92"/>
                  </a:lnTo>
                  <a:lnTo>
                    <a:pt x="0" y="92"/>
                  </a:lnTo>
                  <a:lnTo>
                    <a:pt x="0" y="137"/>
                  </a:lnTo>
                  <a:lnTo>
                    <a:pt x="18" y="137"/>
                  </a:lnTo>
                  <a:lnTo>
                    <a:pt x="42" y="136"/>
                  </a:lnTo>
                  <a:lnTo>
                    <a:pt x="72" y="132"/>
                  </a:lnTo>
                  <a:lnTo>
                    <a:pt x="107" y="126"/>
                  </a:lnTo>
                  <a:lnTo>
                    <a:pt x="142" y="115"/>
                  </a:lnTo>
                  <a:lnTo>
                    <a:pt x="178" y="99"/>
                  </a:lnTo>
                  <a:lnTo>
                    <a:pt x="178" y="853"/>
                  </a:lnTo>
                  <a:lnTo>
                    <a:pt x="177" y="866"/>
                  </a:lnTo>
                  <a:lnTo>
                    <a:pt x="175" y="877"/>
                  </a:lnTo>
                  <a:lnTo>
                    <a:pt x="169" y="885"/>
                  </a:lnTo>
                  <a:lnTo>
                    <a:pt x="161" y="892"/>
                  </a:lnTo>
                  <a:lnTo>
                    <a:pt x="149" y="898"/>
                  </a:lnTo>
                  <a:lnTo>
                    <a:pt x="133" y="902"/>
                  </a:lnTo>
                  <a:lnTo>
                    <a:pt x="112" y="906"/>
                  </a:lnTo>
                  <a:lnTo>
                    <a:pt x="85" y="907"/>
                  </a:lnTo>
                  <a:lnTo>
                    <a:pt x="51" y="908"/>
                  </a:lnTo>
                  <a:lnTo>
                    <a:pt x="8" y="908"/>
                  </a:lnTo>
                  <a:lnTo>
                    <a:pt x="8" y="952"/>
                  </a:lnTo>
                  <a:lnTo>
                    <a:pt x="33" y="951"/>
                  </a:lnTo>
                  <a:lnTo>
                    <a:pt x="63" y="950"/>
                  </a:lnTo>
                  <a:lnTo>
                    <a:pt x="98" y="948"/>
                  </a:lnTo>
                  <a:lnTo>
                    <a:pt x="170" y="948"/>
                  </a:lnTo>
                  <a:lnTo>
                    <a:pt x="203" y="947"/>
                  </a:lnTo>
                  <a:lnTo>
                    <a:pt x="289" y="947"/>
                  </a:lnTo>
                  <a:lnTo>
                    <a:pt x="324" y="948"/>
                  </a:lnTo>
                  <a:lnTo>
                    <a:pt x="361" y="948"/>
                  </a:lnTo>
                  <a:lnTo>
                    <a:pt x="396" y="950"/>
                  </a:lnTo>
                  <a:lnTo>
                    <a:pt x="426" y="951"/>
                  </a:lnTo>
                  <a:lnTo>
                    <a:pt x="451" y="952"/>
                  </a:lnTo>
                  <a:lnTo>
                    <a:pt x="451" y="908"/>
                  </a:lnTo>
                  <a:lnTo>
                    <a:pt x="407" y="908"/>
                  </a:lnTo>
                  <a:lnTo>
                    <a:pt x="373" y="907"/>
                  </a:lnTo>
                  <a:lnTo>
                    <a:pt x="346" y="906"/>
                  </a:lnTo>
                  <a:lnTo>
                    <a:pt x="325" y="903"/>
                  </a:lnTo>
                  <a:lnTo>
                    <a:pt x="309" y="898"/>
                  </a:lnTo>
                  <a:lnTo>
                    <a:pt x="297" y="894"/>
                  </a:lnTo>
                  <a:lnTo>
                    <a:pt x="289" y="886"/>
                  </a:lnTo>
                  <a:lnTo>
                    <a:pt x="284" y="878"/>
                  </a:lnTo>
                  <a:lnTo>
                    <a:pt x="281" y="867"/>
                  </a:lnTo>
                  <a:lnTo>
                    <a:pt x="280" y="853"/>
                  </a:lnTo>
                  <a:lnTo>
                    <a:pt x="280" y="839"/>
                  </a:lnTo>
                  <a:lnTo>
                    <a:pt x="280" y="38"/>
                  </a:lnTo>
                  <a:close/>
                </a:path>
              </a:pathLst>
            </a:custGeom>
            <a:solidFill>
              <a:srgbClr val="000099"/>
            </a:solidFill>
            <a:ln w="0">
              <a:solidFill>
                <a:srgbClr val="000099"/>
              </a:solidFill>
              <a:prstDash val="solid"/>
              <a:round/>
              <a:headEnd/>
              <a:tailEnd/>
            </a:ln>
          </p:spPr>
          <p:txBody>
            <a:bodyPr/>
            <a:lstStyle/>
            <a:p>
              <a:endParaRPr lang="en-US"/>
            </a:p>
          </p:txBody>
        </p:sp>
        <p:sp>
          <p:nvSpPr>
            <p:cNvPr id="32793" name="Freeform 105"/>
            <p:cNvSpPr>
              <a:spLocks/>
            </p:cNvSpPr>
            <p:nvPr/>
          </p:nvSpPr>
          <p:spPr bwMode="auto">
            <a:xfrm>
              <a:off x="4879" y="1961"/>
              <a:ext cx="303" cy="1430"/>
            </a:xfrm>
            <a:custGeom>
              <a:avLst/>
              <a:gdLst>
                <a:gd name="T0" fmla="*/ 297 w 303"/>
                <a:gd name="T1" fmla="*/ 741 h 1430"/>
                <a:gd name="T2" fmla="*/ 301 w 303"/>
                <a:gd name="T3" fmla="*/ 730 h 1430"/>
                <a:gd name="T4" fmla="*/ 303 w 303"/>
                <a:gd name="T5" fmla="*/ 722 h 1430"/>
                <a:gd name="T6" fmla="*/ 303 w 303"/>
                <a:gd name="T7" fmla="*/ 708 h 1430"/>
                <a:gd name="T8" fmla="*/ 301 w 303"/>
                <a:gd name="T9" fmla="*/ 700 h 1430"/>
                <a:gd name="T10" fmla="*/ 297 w 303"/>
                <a:gd name="T11" fmla="*/ 689 h 1430"/>
                <a:gd name="T12" fmla="*/ 57 w 303"/>
                <a:gd name="T13" fmla="*/ 32 h 1430"/>
                <a:gd name="T14" fmla="*/ 54 w 303"/>
                <a:gd name="T15" fmla="*/ 22 h 1430"/>
                <a:gd name="T16" fmla="*/ 49 w 303"/>
                <a:gd name="T17" fmla="*/ 13 h 1430"/>
                <a:gd name="T18" fmla="*/ 45 w 303"/>
                <a:gd name="T19" fmla="*/ 6 h 1430"/>
                <a:gd name="T20" fmla="*/ 38 w 303"/>
                <a:gd name="T21" fmla="*/ 2 h 1430"/>
                <a:gd name="T22" fmla="*/ 27 w 303"/>
                <a:gd name="T23" fmla="*/ 0 h 1430"/>
                <a:gd name="T24" fmla="*/ 17 w 303"/>
                <a:gd name="T25" fmla="*/ 2 h 1430"/>
                <a:gd name="T26" fmla="*/ 9 w 303"/>
                <a:gd name="T27" fmla="*/ 8 h 1430"/>
                <a:gd name="T28" fmla="*/ 3 w 303"/>
                <a:gd name="T29" fmla="*/ 18 h 1430"/>
                <a:gd name="T30" fmla="*/ 0 w 303"/>
                <a:gd name="T31" fmla="*/ 29 h 1430"/>
                <a:gd name="T32" fmla="*/ 0 w 303"/>
                <a:gd name="T33" fmla="*/ 32 h 1430"/>
                <a:gd name="T34" fmla="*/ 2 w 303"/>
                <a:gd name="T35" fmla="*/ 36 h 1430"/>
                <a:gd name="T36" fmla="*/ 3 w 303"/>
                <a:gd name="T37" fmla="*/ 44 h 1430"/>
                <a:gd name="T38" fmla="*/ 7 w 303"/>
                <a:gd name="T39" fmla="*/ 55 h 1430"/>
                <a:gd name="T40" fmla="*/ 247 w 303"/>
                <a:gd name="T41" fmla="*/ 714 h 1430"/>
                <a:gd name="T42" fmla="*/ 7 w 303"/>
                <a:gd name="T43" fmla="*/ 1375 h 1430"/>
                <a:gd name="T44" fmla="*/ 3 w 303"/>
                <a:gd name="T45" fmla="*/ 1386 h 1430"/>
                <a:gd name="T46" fmla="*/ 2 w 303"/>
                <a:gd name="T47" fmla="*/ 1393 h 1430"/>
                <a:gd name="T48" fmla="*/ 0 w 303"/>
                <a:gd name="T49" fmla="*/ 1398 h 1430"/>
                <a:gd name="T50" fmla="*/ 0 w 303"/>
                <a:gd name="T51" fmla="*/ 1401 h 1430"/>
                <a:gd name="T52" fmla="*/ 3 w 303"/>
                <a:gd name="T53" fmla="*/ 1412 h 1430"/>
                <a:gd name="T54" fmla="*/ 9 w 303"/>
                <a:gd name="T55" fmla="*/ 1421 h 1430"/>
                <a:gd name="T56" fmla="*/ 17 w 303"/>
                <a:gd name="T57" fmla="*/ 1427 h 1430"/>
                <a:gd name="T58" fmla="*/ 27 w 303"/>
                <a:gd name="T59" fmla="*/ 1430 h 1430"/>
                <a:gd name="T60" fmla="*/ 39 w 303"/>
                <a:gd name="T61" fmla="*/ 1427 h 1430"/>
                <a:gd name="T62" fmla="*/ 46 w 303"/>
                <a:gd name="T63" fmla="*/ 1421 h 1430"/>
                <a:gd name="T64" fmla="*/ 52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1" y="730"/>
                  </a:lnTo>
                  <a:lnTo>
                    <a:pt x="303" y="722"/>
                  </a:lnTo>
                  <a:lnTo>
                    <a:pt x="303" y="708"/>
                  </a:lnTo>
                  <a:lnTo>
                    <a:pt x="301" y="700"/>
                  </a:lnTo>
                  <a:lnTo>
                    <a:pt x="297" y="689"/>
                  </a:lnTo>
                  <a:lnTo>
                    <a:pt x="57" y="32"/>
                  </a:lnTo>
                  <a:lnTo>
                    <a:pt x="54" y="22"/>
                  </a:lnTo>
                  <a:lnTo>
                    <a:pt x="49" y="13"/>
                  </a:lnTo>
                  <a:lnTo>
                    <a:pt x="45" y="6"/>
                  </a:lnTo>
                  <a:lnTo>
                    <a:pt x="38" y="2"/>
                  </a:lnTo>
                  <a:lnTo>
                    <a:pt x="27" y="0"/>
                  </a:lnTo>
                  <a:lnTo>
                    <a:pt x="17" y="2"/>
                  </a:lnTo>
                  <a:lnTo>
                    <a:pt x="9" y="8"/>
                  </a:lnTo>
                  <a:lnTo>
                    <a:pt x="3" y="18"/>
                  </a:lnTo>
                  <a:lnTo>
                    <a:pt x="0" y="29"/>
                  </a:lnTo>
                  <a:lnTo>
                    <a:pt x="0" y="32"/>
                  </a:lnTo>
                  <a:lnTo>
                    <a:pt x="2" y="36"/>
                  </a:lnTo>
                  <a:lnTo>
                    <a:pt x="3" y="44"/>
                  </a:lnTo>
                  <a:lnTo>
                    <a:pt x="7" y="55"/>
                  </a:lnTo>
                  <a:lnTo>
                    <a:pt x="247" y="714"/>
                  </a:lnTo>
                  <a:lnTo>
                    <a:pt x="7" y="1375"/>
                  </a:lnTo>
                  <a:lnTo>
                    <a:pt x="3" y="1386"/>
                  </a:lnTo>
                  <a:lnTo>
                    <a:pt x="2" y="1393"/>
                  </a:lnTo>
                  <a:lnTo>
                    <a:pt x="0" y="1398"/>
                  </a:lnTo>
                  <a:lnTo>
                    <a:pt x="0" y="1401"/>
                  </a:lnTo>
                  <a:lnTo>
                    <a:pt x="3" y="1412"/>
                  </a:lnTo>
                  <a:lnTo>
                    <a:pt x="9" y="1421"/>
                  </a:lnTo>
                  <a:lnTo>
                    <a:pt x="17" y="1427"/>
                  </a:lnTo>
                  <a:lnTo>
                    <a:pt x="27" y="1430"/>
                  </a:lnTo>
                  <a:lnTo>
                    <a:pt x="39" y="1427"/>
                  </a:lnTo>
                  <a:lnTo>
                    <a:pt x="46" y="1421"/>
                  </a:lnTo>
                  <a:lnTo>
                    <a:pt x="52"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32794" name="Freeform 106"/>
            <p:cNvSpPr>
              <a:spLocks/>
            </p:cNvSpPr>
            <p:nvPr/>
          </p:nvSpPr>
          <p:spPr bwMode="auto">
            <a:xfrm>
              <a:off x="5497" y="1961"/>
              <a:ext cx="54" cy="143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32795" name="Freeform 107"/>
            <p:cNvSpPr>
              <a:spLocks/>
            </p:cNvSpPr>
            <p:nvPr/>
          </p:nvSpPr>
          <p:spPr bwMode="auto">
            <a:xfrm>
              <a:off x="5837" y="2081"/>
              <a:ext cx="450" cy="952"/>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32796" name="Freeform 108"/>
            <p:cNvSpPr>
              <a:spLocks/>
            </p:cNvSpPr>
            <p:nvPr/>
          </p:nvSpPr>
          <p:spPr bwMode="auto">
            <a:xfrm>
              <a:off x="6475" y="1961"/>
              <a:ext cx="303" cy="143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sp>
        <p:nvSpPr>
          <p:cNvPr id="32781" name="TextBox 65"/>
          <p:cNvSpPr txBox="1">
            <a:spLocks noChangeArrowheads="1"/>
          </p:cNvSpPr>
          <p:nvPr/>
        </p:nvSpPr>
        <p:spPr bwMode="auto">
          <a:xfrm>
            <a:off x="6324600" y="167640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u="sng" dirty="0"/>
              <a:t>Joint </a:t>
            </a:r>
            <a:r>
              <a:rPr lang="en-US" u="sng" dirty="0" err="1"/>
              <a:t>qubit</a:t>
            </a:r>
            <a:r>
              <a:rPr lang="en-US" u="sng" dirty="0"/>
              <a:t> states</a:t>
            </a:r>
          </a:p>
        </p:txBody>
      </p:sp>
      <p:grpSp>
        <p:nvGrpSpPr>
          <p:cNvPr id="104" name="Group 103"/>
          <p:cNvGrpSpPr/>
          <p:nvPr/>
        </p:nvGrpSpPr>
        <p:grpSpPr>
          <a:xfrm>
            <a:off x="353271" y="1512425"/>
            <a:ext cx="3881272" cy="4907444"/>
            <a:chOff x="687887" y="3767517"/>
            <a:chExt cx="2362200" cy="3001271"/>
          </a:xfrm>
        </p:grpSpPr>
        <p:sp>
          <p:nvSpPr>
            <p:cNvPr id="105" name="Rectangle 6"/>
            <p:cNvSpPr>
              <a:spLocks noChangeArrowheads="1"/>
            </p:cNvSpPr>
            <p:nvPr/>
          </p:nvSpPr>
          <p:spPr bwMode="auto">
            <a:xfrm rot="5400000">
              <a:off x="1368775" y="5087476"/>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06" name="Rectangle 7"/>
            <p:cNvSpPr>
              <a:spLocks noChangeArrowheads="1"/>
            </p:cNvSpPr>
            <p:nvPr/>
          </p:nvSpPr>
          <p:spPr bwMode="auto">
            <a:xfrm rot="5400000">
              <a:off x="1368775" y="3086629"/>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07" name="Rectangle 11"/>
            <p:cNvSpPr>
              <a:spLocks noChangeArrowheads="1"/>
            </p:cNvSpPr>
            <p:nvPr/>
          </p:nvSpPr>
          <p:spPr bwMode="auto">
            <a:xfrm rot="5400000">
              <a:off x="1368775" y="4087053"/>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grpSp>
      <p:sp>
        <p:nvSpPr>
          <p:cNvPr id="2" name="TextBox 1"/>
          <p:cNvSpPr txBox="1"/>
          <p:nvPr/>
        </p:nvSpPr>
        <p:spPr>
          <a:xfrm>
            <a:off x="1007443" y="2956032"/>
            <a:ext cx="423514" cy="369332"/>
          </a:xfrm>
          <a:prstGeom prst="rect">
            <a:avLst/>
          </a:prstGeom>
          <a:noFill/>
        </p:spPr>
        <p:txBody>
          <a:bodyPr wrap="none" rtlCol="0">
            <a:spAutoFit/>
          </a:bodyPr>
          <a:lstStyle/>
          <a:p>
            <a:r>
              <a:rPr lang="en-US" dirty="0" smtClean="0"/>
              <a:t>E</a:t>
            </a:r>
            <a:r>
              <a:rPr lang="en-US" baseline="-25000" dirty="0" smtClean="0"/>
              <a:t>1</a:t>
            </a:r>
            <a:endParaRPr lang="en-US" baseline="-25000" dirty="0"/>
          </a:p>
        </p:txBody>
      </p:sp>
      <p:sp>
        <p:nvSpPr>
          <p:cNvPr id="66" name="TextBox 65"/>
          <p:cNvSpPr txBox="1"/>
          <p:nvPr/>
        </p:nvSpPr>
        <p:spPr>
          <a:xfrm>
            <a:off x="3229545" y="2892873"/>
            <a:ext cx="423514" cy="369332"/>
          </a:xfrm>
          <a:prstGeom prst="rect">
            <a:avLst/>
          </a:prstGeom>
          <a:noFill/>
        </p:spPr>
        <p:txBody>
          <a:bodyPr wrap="none" rtlCol="0">
            <a:spAutoFit/>
          </a:bodyPr>
          <a:lstStyle/>
          <a:p>
            <a:r>
              <a:rPr lang="en-US" dirty="0" smtClean="0"/>
              <a:t>E</a:t>
            </a:r>
            <a:r>
              <a:rPr lang="en-US" baseline="-25000" dirty="0"/>
              <a:t>2</a:t>
            </a:r>
          </a:p>
        </p:txBody>
      </p:sp>
      <mc:AlternateContent xmlns:mc="http://schemas.openxmlformats.org/markup-compatibility/2006" xmlns:a14="http://schemas.microsoft.com/office/drawing/2010/main">
        <mc:Choice Requires="a14">
          <p:sp>
            <p:nvSpPr>
              <p:cNvPr id="6" name="TextBox 5"/>
              <p:cNvSpPr txBox="1"/>
              <p:nvPr/>
            </p:nvSpPr>
            <p:spPr>
              <a:xfrm>
                <a:off x="6139672" y="2667899"/>
                <a:ext cx="933845" cy="5528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𝑒</m:t>
                          </m:r>
                        </m:e>
                        <m:sup>
                          <m:f>
                            <m:fPr>
                              <m:ctrlPr>
                                <a:rPr lang="en-US" b="0" i="1" smtClean="0">
                                  <a:latin typeface="Cambria Math"/>
                                  <a:ea typeface="Cambria Math"/>
                                </a:rPr>
                              </m:ctrlPr>
                            </m:fPr>
                            <m:num>
                              <m:r>
                                <a:rPr lang="en-US" b="0" i="1" smtClean="0">
                                  <a:latin typeface="Cambria Math"/>
                                  <a:ea typeface="Cambria Math"/>
                                </a:rPr>
                                <m:t>−</m:t>
                              </m:r>
                              <m:r>
                                <a:rPr lang="en-US" b="0" i="1" smtClean="0">
                                  <a:latin typeface="Cambria Math"/>
                                </a:rPr>
                                <m:t>𝑖</m:t>
                              </m:r>
                              <m:r>
                                <a:rPr lang="en-US" b="0" i="1" smtClean="0">
                                  <a:latin typeface="Cambria Math"/>
                                  <a:ea typeface="Cambria Math"/>
                                </a:rPr>
                                <m:t>∆</m:t>
                              </m:r>
                              <m:r>
                                <a:rPr lang="en-US" b="0" i="1" smtClean="0">
                                  <a:latin typeface="Cambria Math"/>
                                  <a:ea typeface="Cambria Math"/>
                                </a:rPr>
                                <m:t>𝐸𝑡</m:t>
                              </m:r>
                            </m:num>
                            <m:den>
                              <m:r>
                                <a:rPr lang="en-US" b="0" i="1" smtClean="0">
                                  <a:latin typeface="Cambria Math"/>
                                  <a:ea typeface="Cambria Math"/>
                                </a:rPr>
                                <m:t>ℏ</m:t>
                              </m:r>
                            </m:den>
                          </m:f>
                        </m:sup>
                      </m:sSup>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6139672" y="2667899"/>
                <a:ext cx="933845" cy="552844"/>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6116243" y="3181823"/>
                <a:ext cx="933845" cy="552844"/>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p>
                        <m:sSupPr>
                          <m:ctrlPr>
                            <a:rPr lang="en-US" b="0" i="1" smtClean="0">
                              <a:latin typeface="Cambria Math"/>
                            </a:rPr>
                          </m:ctrlPr>
                        </m:sSupPr>
                        <m:e>
                          <m:r>
                            <a:rPr lang="en-US" b="0" i="1" smtClean="0">
                              <a:latin typeface="Cambria Math"/>
                            </a:rPr>
                            <m:t>𝑒</m:t>
                          </m:r>
                        </m:e>
                        <m:sup>
                          <m:f>
                            <m:fPr>
                              <m:ctrlPr>
                                <a:rPr lang="en-US" b="0" i="1" smtClean="0">
                                  <a:latin typeface="Cambria Math"/>
                                  <a:ea typeface="Cambria Math"/>
                                </a:rPr>
                              </m:ctrlPr>
                            </m:fPr>
                            <m:num>
                              <m:r>
                                <a:rPr lang="en-US" b="0" i="1" smtClean="0">
                                  <a:latin typeface="Cambria Math"/>
                                  <a:ea typeface="Cambria Math"/>
                                </a:rPr>
                                <m:t>−</m:t>
                              </m:r>
                              <m:r>
                                <a:rPr lang="en-US" b="0" i="1" smtClean="0">
                                  <a:latin typeface="Cambria Math"/>
                                </a:rPr>
                                <m:t>𝑖</m:t>
                              </m:r>
                              <m:r>
                                <a:rPr lang="en-US" b="0" i="1" smtClean="0">
                                  <a:latin typeface="Cambria Math"/>
                                  <a:ea typeface="Cambria Math"/>
                                </a:rPr>
                                <m:t>∆</m:t>
                              </m:r>
                              <m:r>
                                <a:rPr lang="en-US" b="0" i="1" smtClean="0">
                                  <a:latin typeface="Cambria Math"/>
                                  <a:ea typeface="Cambria Math"/>
                                </a:rPr>
                                <m:t>𝐸𝑡</m:t>
                              </m:r>
                            </m:num>
                            <m:den>
                              <m:r>
                                <a:rPr lang="en-US" b="0" i="1" smtClean="0">
                                  <a:latin typeface="Cambria Math"/>
                                  <a:ea typeface="Cambria Math"/>
                                </a:rPr>
                                <m:t>ℏ</m:t>
                              </m:r>
                            </m:den>
                          </m:f>
                        </m:sup>
                      </m:sSup>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6116243" y="3181823"/>
                <a:ext cx="933845" cy="552844"/>
              </a:xfrm>
              <a:prstGeom prst="rect">
                <a:avLst/>
              </a:prstGeom>
              <a:blipFill rotWithShape="1">
                <a:blip r:embed="rId9"/>
                <a:stretch>
                  <a:fillRect/>
                </a:stretch>
              </a:blipFill>
            </p:spPr>
            <p:txBody>
              <a:bodyPr/>
              <a:lstStyle/>
              <a:p>
                <a:r>
                  <a:rPr lang="en-US">
                    <a:noFill/>
                  </a:rPr>
                  <a:t> </a:t>
                </a:r>
              </a:p>
            </p:txBody>
          </p:sp>
        </mc:Fallback>
      </mc:AlternateContent>
      <p:grpSp>
        <p:nvGrpSpPr>
          <p:cNvPr id="70" name="Group 69"/>
          <p:cNvGrpSpPr/>
          <p:nvPr/>
        </p:nvGrpSpPr>
        <p:grpSpPr>
          <a:xfrm>
            <a:off x="2895600" y="3181823"/>
            <a:ext cx="228600" cy="228600"/>
            <a:chOff x="2209800" y="3443156"/>
            <a:chExt cx="228600" cy="228600"/>
          </a:xfrm>
        </p:grpSpPr>
        <p:sp>
          <p:nvSpPr>
            <p:cNvPr id="71"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2" name="Group 71"/>
            <p:cNvGrpSpPr/>
            <p:nvPr/>
          </p:nvGrpSpPr>
          <p:grpSpPr>
            <a:xfrm>
              <a:off x="2231269" y="3482076"/>
              <a:ext cx="207131" cy="156147"/>
              <a:chOff x="4228196" y="3152325"/>
              <a:chExt cx="335867" cy="374650"/>
            </a:xfrm>
          </p:grpSpPr>
          <p:sp>
            <p:nvSpPr>
              <p:cNvPr id="73"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4"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75"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76" name="Group 75"/>
          <p:cNvGrpSpPr/>
          <p:nvPr/>
        </p:nvGrpSpPr>
        <p:grpSpPr>
          <a:xfrm>
            <a:off x="1316657" y="3356099"/>
            <a:ext cx="228600" cy="228600"/>
            <a:chOff x="2209800" y="3443156"/>
            <a:chExt cx="228600" cy="228600"/>
          </a:xfrm>
        </p:grpSpPr>
        <p:sp>
          <p:nvSpPr>
            <p:cNvPr id="77"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8" name="Group 77"/>
            <p:cNvGrpSpPr/>
            <p:nvPr/>
          </p:nvGrpSpPr>
          <p:grpSpPr>
            <a:xfrm>
              <a:off x="2231269" y="3482076"/>
              <a:ext cx="207131" cy="156147"/>
              <a:chOff x="4228196" y="3152325"/>
              <a:chExt cx="335867" cy="374650"/>
            </a:xfrm>
          </p:grpSpPr>
          <p:sp>
            <p:nvSpPr>
              <p:cNvPr id="79"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80"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81"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82" name="Group 81"/>
          <p:cNvGrpSpPr/>
          <p:nvPr/>
        </p:nvGrpSpPr>
        <p:grpSpPr>
          <a:xfrm>
            <a:off x="3538759" y="3507726"/>
            <a:ext cx="228600" cy="228600"/>
            <a:chOff x="2689602" y="3432747"/>
            <a:chExt cx="228600" cy="228600"/>
          </a:xfrm>
        </p:grpSpPr>
        <p:grpSp>
          <p:nvGrpSpPr>
            <p:cNvPr id="83" name="Group 167"/>
            <p:cNvGrpSpPr>
              <a:grpSpLocks/>
            </p:cNvGrpSpPr>
            <p:nvPr/>
          </p:nvGrpSpPr>
          <p:grpSpPr bwMode="auto">
            <a:xfrm>
              <a:off x="2689602" y="3432747"/>
              <a:ext cx="228600" cy="228600"/>
              <a:chOff x="5853113" y="4832350"/>
              <a:chExt cx="228600" cy="228600"/>
            </a:xfrm>
          </p:grpSpPr>
          <p:sp>
            <p:nvSpPr>
              <p:cNvPr id="88"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84" name="Group 83"/>
            <p:cNvGrpSpPr/>
            <p:nvPr/>
          </p:nvGrpSpPr>
          <p:grpSpPr>
            <a:xfrm>
              <a:off x="2717362" y="3466877"/>
              <a:ext cx="173080" cy="160339"/>
              <a:chOff x="4228196" y="3276600"/>
              <a:chExt cx="335867" cy="374650"/>
            </a:xfrm>
          </p:grpSpPr>
          <p:sp>
            <p:nvSpPr>
              <p:cNvPr id="85" name="Freeform 76"/>
              <p:cNvSpPr>
                <a:spLocks/>
              </p:cNvSpPr>
              <p:nvPr/>
            </p:nvSpPr>
            <p:spPr bwMode="auto">
              <a:xfrm>
                <a:off x="4228196" y="3276600"/>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86" name="Freeform 77"/>
              <p:cNvSpPr>
                <a:spLocks noEditPoints="1"/>
              </p:cNvSpPr>
              <p:nvPr/>
            </p:nvSpPr>
            <p:spPr bwMode="auto">
              <a:xfrm>
                <a:off x="4299249" y="3308039"/>
                <a:ext cx="150760" cy="257801"/>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87" name="Freeform 78"/>
              <p:cNvSpPr>
                <a:spLocks/>
              </p:cNvSpPr>
              <p:nvPr/>
            </p:nvSpPr>
            <p:spPr bwMode="auto">
              <a:xfrm>
                <a:off x="4484619" y="3276600"/>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90" name="Group 89"/>
          <p:cNvGrpSpPr/>
          <p:nvPr/>
        </p:nvGrpSpPr>
        <p:grpSpPr>
          <a:xfrm>
            <a:off x="770467" y="3356099"/>
            <a:ext cx="228600" cy="228600"/>
            <a:chOff x="2209800" y="3443156"/>
            <a:chExt cx="228600" cy="228600"/>
          </a:xfrm>
        </p:grpSpPr>
        <p:sp>
          <p:nvSpPr>
            <p:cNvPr id="91"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2" name="Group 91"/>
            <p:cNvGrpSpPr/>
            <p:nvPr/>
          </p:nvGrpSpPr>
          <p:grpSpPr>
            <a:xfrm>
              <a:off x="2231269" y="3482076"/>
              <a:ext cx="207131" cy="156147"/>
              <a:chOff x="4228196" y="3152325"/>
              <a:chExt cx="335867" cy="374650"/>
            </a:xfrm>
          </p:grpSpPr>
          <p:sp>
            <p:nvSpPr>
              <p:cNvPr id="93"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95"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94"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grpSp>
      </p:grpSp>
      <p:sp>
        <p:nvSpPr>
          <p:cNvPr id="96" name="Oval 83"/>
          <p:cNvSpPr>
            <a:spLocks noChangeArrowheads="1"/>
          </p:cNvSpPr>
          <p:nvPr/>
        </p:nvSpPr>
        <p:spPr bwMode="auto">
          <a:xfrm rot="18767832">
            <a:off x="2996115" y="3205054"/>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7" name="Oval 83"/>
          <p:cNvSpPr>
            <a:spLocks noChangeArrowheads="1"/>
          </p:cNvSpPr>
          <p:nvPr/>
        </p:nvSpPr>
        <p:spPr bwMode="auto">
          <a:xfrm rot="18767832">
            <a:off x="1409743" y="3378663"/>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 name="Oval 83"/>
          <p:cNvSpPr>
            <a:spLocks noChangeArrowheads="1"/>
          </p:cNvSpPr>
          <p:nvPr/>
        </p:nvSpPr>
        <p:spPr bwMode="auto">
          <a:xfrm rot="18767832">
            <a:off x="872970" y="3364771"/>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pic>
        <p:nvPicPr>
          <p:cNvPr id="9" name="Picture 8"/>
          <p:cNvPicPr>
            <a:picLocks noChangeAspect="1"/>
          </p:cNvPicPr>
          <p:nvPr>
            <p:custDataLst>
              <p:tags r:id="rId5"/>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0" y="4572254"/>
            <a:ext cx="1650496" cy="254508"/>
          </a:xfrm>
          <a:prstGeom prst="rect">
            <a:avLst/>
          </a:prstGeom>
          <a:noFill/>
          <a:extLst>
            <a:ext uri="{909E8E84-426E-40dd-AFC4-6F175D3DCCD1}">
              <a14:hiddenFill xmlns:a14="http://schemas.microsoft.com/office/drawing/2010/main">
                <a:solidFill>
                  <a:scrgbClr r="0" g="0" b="0">
                    <a:alpha val="0"/>
                  </a:scrgbClr>
                </a:solidFill>
              </a14:hiddenFill>
            </a:ext>
          </a:extLst>
        </p:spPr>
      </p:pic>
    </p:spTree>
    <p:extLst>
      <p:ext uri="{BB962C8B-B14F-4D97-AF65-F5344CB8AC3E}">
        <p14:creationId xmlns:p14="http://schemas.microsoft.com/office/powerpoint/2010/main" val="24812731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Group 103"/>
          <p:cNvGrpSpPr/>
          <p:nvPr/>
        </p:nvGrpSpPr>
        <p:grpSpPr>
          <a:xfrm>
            <a:off x="353271" y="1512425"/>
            <a:ext cx="3881272" cy="4907444"/>
            <a:chOff x="687887" y="3767517"/>
            <a:chExt cx="2362200" cy="3001271"/>
          </a:xfrm>
        </p:grpSpPr>
        <p:sp>
          <p:nvSpPr>
            <p:cNvPr id="105" name="Rectangle 6"/>
            <p:cNvSpPr>
              <a:spLocks noChangeArrowheads="1"/>
            </p:cNvSpPr>
            <p:nvPr/>
          </p:nvSpPr>
          <p:spPr bwMode="auto">
            <a:xfrm rot="5400000">
              <a:off x="1368775" y="5087476"/>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06" name="Rectangle 7"/>
            <p:cNvSpPr>
              <a:spLocks noChangeArrowheads="1"/>
            </p:cNvSpPr>
            <p:nvPr/>
          </p:nvSpPr>
          <p:spPr bwMode="auto">
            <a:xfrm rot="5400000">
              <a:off x="1368775" y="3086629"/>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107" name="Rectangle 11"/>
            <p:cNvSpPr>
              <a:spLocks noChangeArrowheads="1"/>
            </p:cNvSpPr>
            <p:nvPr/>
          </p:nvSpPr>
          <p:spPr bwMode="auto">
            <a:xfrm rot="5400000">
              <a:off x="1368775" y="4087053"/>
              <a:ext cx="1000424"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grpSp>
      <p:sp>
        <p:nvSpPr>
          <p:cNvPr id="2" name="TextBox 1"/>
          <p:cNvSpPr txBox="1"/>
          <p:nvPr/>
        </p:nvSpPr>
        <p:spPr>
          <a:xfrm>
            <a:off x="1007443" y="2956032"/>
            <a:ext cx="423514" cy="369332"/>
          </a:xfrm>
          <a:prstGeom prst="rect">
            <a:avLst/>
          </a:prstGeom>
          <a:noFill/>
        </p:spPr>
        <p:txBody>
          <a:bodyPr wrap="none" rtlCol="0">
            <a:spAutoFit/>
          </a:bodyPr>
          <a:lstStyle/>
          <a:p>
            <a:r>
              <a:rPr lang="en-US" dirty="0" smtClean="0"/>
              <a:t>E</a:t>
            </a:r>
            <a:r>
              <a:rPr lang="en-US" baseline="-25000" dirty="0" smtClean="0"/>
              <a:t>1</a:t>
            </a:r>
            <a:endParaRPr lang="en-US" baseline="-25000" dirty="0"/>
          </a:p>
        </p:txBody>
      </p:sp>
      <p:sp>
        <p:nvSpPr>
          <p:cNvPr id="66" name="TextBox 65"/>
          <p:cNvSpPr txBox="1"/>
          <p:nvPr/>
        </p:nvSpPr>
        <p:spPr>
          <a:xfrm>
            <a:off x="3229545" y="2892873"/>
            <a:ext cx="423514" cy="369332"/>
          </a:xfrm>
          <a:prstGeom prst="rect">
            <a:avLst/>
          </a:prstGeom>
          <a:noFill/>
        </p:spPr>
        <p:txBody>
          <a:bodyPr wrap="none" rtlCol="0">
            <a:spAutoFit/>
          </a:bodyPr>
          <a:lstStyle/>
          <a:p>
            <a:r>
              <a:rPr lang="en-US" dirty="0" smtClean="0"/>
              <a:t>E</a:t>
            </a:r>
            <a:r>
              <a:rPr lang="en-US" baseline="-25000" dirty="0"/>
              <a:t>2</a:t>
            </a:r>
          </a:p>
        </p:txBody>
      </p:sp>
      <p:grpSp>
        <p:nvGrpSpPr>
          <p:cNvPr id="70" name="Group 69"/>
          <p:cNvGrpSpPr/>
          <p:nvPr/>
        </p:nvGrpSpPr>
        <p:grpSpPr>
          <a:xfrm>
            <a:off x="2895600" y="3181823"/>
            <a:ext cx="228600" cy="228600"/>
            <a:chOff x="2209800" y="3443156"/>
            <a:chExt cx="228600" cy="228600"/>
          </a:xfrm>
        </p:grpSpPr>
        <p:sp>
          <p:nvSpPr>
            <p:cNvPr id="71"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2" name="Group 71"/>
            <p:cNvGrpSpPr/>
            <p:nvPr/>
          </p:nvGrpSpPr>
          <p:grpSpPr>
            <a:xfrm>
              <a:off x="2231269" y="3482076"/>
              <a:ext cx="207131" cy="156147"/>
              <a:chOff x="4228196" y="3152325"/>
              <a:chExt cx="335867" cy="374650"/>
            </a:xfrm>
          </p:grpSpPr>
          <p:sp>
            <p:nvSpPr>
              <p:cNvPr id="73"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74"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75"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76" name="Group 75"/>
          <p:cNvGrpSpPr/>
          <p:nvPr/>
        </p:nvGrpSpPr>
        <p:grpSpPr>
          <a:xfrm>
            <a:off x="1316657" y="3356099"/>
            <a:ext cx="228600" cy="228600"/>
            <a:chOff x="2209800" y="3443156"/>
            <a:chExt cx="228600" cy="228600"/>
          </a:xfrm>
        </p:grpSpPr>
        <p:sp>
          <p:nvSpPr>
            <p:cNvPr id="77"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78" name="Group 77"/>
            <p:cNvGrpSpPr/>
            <p:nvPr/>
          </p:nvGrpSpPr>
          <p:grpSpPr>
            <a:xfrm>
              <a:off x="2231269" y="3482076"/>
              <a:ext cx="207131" cy="156147"/>
              <a:chOff x="4228196" y="3152325"/>
              <a:chExt cx="335867" cy="374650"/>
            </a:xfrm>
          </p:grpSpPr>
          <p:sp>
            <p:nvSpPr>
              <p:cNvPr id="79"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80"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sp>
            <p:nvSpPr>
              <p:cNvPr id="81"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82" name="Group 81"/>
          <p:cNvGrpSpPr/>
          <p:nvPr/>
        </p:nvGrpSpPr>
        <p:grpSpPr>
          <a:xfrm>
            <a:off x="3538759" y="3507726"/>
            <a:ext cx="228600" cy="228600"/>
            <a:chOff x="2689602" y="3432747"/>
            <a:chExt cx="228600" cy="228600"/>
          </a:xfrm>
        </p:grpSpPr>
        <p:grpSp>
          <p:nvGrpSpPr>
            <p:cNvPr id="83" name="Group 167"/>
            <p:cNvGrpSpPr>
              <a:grpSpLocks/>
            </p:cNvGrpSpPr>
            <p:nvPr/>
          </p:nvGrpSpPr>
          <p:grpSpPr bwMode="auto">
            <a:xfrm>
              <a:off x="2689602" y="3432747"/>
              <a:ext cx="228600" cy="228600"/>
              <a:chOff x="5853113" y="4832350"/>
              <a:chExt cx="228600" cy="228600"/>
            </a:xfrm>
          </p:grpSpPr>
          <p:sp>
            <p:nvSpPr>
              <p:cNvPr id="88" name="Oval 82"/>
              <p:cNvSpPr>
                <a:spLocks noChangeArrowheads="1"/>
              </p:cNvSpPr>
              <p:nvPr/>
            </p:nvSpPr>
            <p:spPr bwMode="auto">
              <a:xfrm>
                <a:off x="5853113" y="4832350"/>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 name="Oval 83"/>
              <p:cNvSpPr>
                <a:spLocks noChangeArrowheads="1"/>
              </p:cNvSpPr>
              <p:nvPr/>
            </p:nvSpPr>
            <p:spPr bwMode="auto">
              <a:xfrm rot="-2832168">
                <a:off x="5956539" y="4847590"/>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grpSp>
          <p:nvGrpSpPr>
            <p:cNvPr id="84" name="Group 83"/>
            <p:cNvGrpSpPr/>
            <p:nvPr/>
          </p:nvGrpSpPr>
          <p:grpSpPr>
            <a:xfrm>
              <a:off x="2717362" y="3466877"/>
              <a:ext cx="173080" cy="160339"/>
              <a:chOff x="4228196" y="3276600"/>
              <a:chExt cx="335867" cy="374650"/>
            </a:xfrm>
          </p:grpSpPr>
          <p:sp>
            <p:nvSpPr>
              <p:cNvPr id="85" name="Freeform 76"/>
              <p:cNvSpPr>
                <a:spLocks/>
              </p:cNvSpPr>
              <p:nvPr/>
            </p:nvSpPr>
            <p:spPr bwMode="auto">
              <a:xfrm>
                <a:off x="4228196" y="3276600"/>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86" name="Freeform 77"/>
              <p:cNvSpPr>
                <a:spLocks noEditPoints="1"/>
              </p:cNvSpPr>
              <p:nvPr/>
            </p:nvSpPr>
            <p:spPr bwMode="auto">
              <a:xfrm>
                <a:off x="4299249" y="3308039"/>
                <a:ext cx="150760" cy="257801"/>
              </a:xfrm>
              <a:custGeom>
                <a:avLst/>
                <a:gdLst>
                  <a:gd name="T0" fmla="*/ 572 w 575"/>
                  <a:gd name="T1" fmla="*/ 381 h 984"/>
                  <a:gd name="T2" fmla="*/ 542 w 575"/>
                  <a:gd name="T3" fmla="*/ 215 h 984"/>
                  <a:gd name="T4" fmla="*/ 482 w 575"/>
                  <a:gd name="T5" fmla="*/ 97 h 984"/>
                  <a:gd name="T6" fmla="*/ 415 w 575"/>
                  <a:gd name="T7" fmla="*/ 36 h 984"/>
                  <a:gd name="T8" fmla="*/ 346 w 575"/>
                  <a:gd name="T9" fmla="*/ 8 h 984"/>
                  <a:gd name="T10" fmla="*/ 289 w 575"/>
                  <a:gd name="T11" fmla="*/ 0 h 984"/>
                  <a:gd name="T12" fmla="*/ 212 w 575"/>
                  <a:gd name="T13" fmla="*/ 13 h 984"/>
                  <a:gd name="T14" fmla="*/ 135 w 575"/>
                  <a:gd name="T15" fmla="*/ 53 h 984"/>
                  <a:gd name="T16" fmla="*/ 69 w 575"/>
                  <a:gd name="T17" fmla="*/ 133 h 984"/>
                  <a:gd name="T18" fmla="*/ 17 w 575"/>
                  <a:gd name="T19" fmla="*/ 273 h 984"/>
                  <a:gd name="T20" fmla="*/ 0 w 575"/>
                  <a:gd name="T21" fmla="*/ 438 h 984"/>
                  <a:gd name="T22" fmla="*/ 6 w 575"/>
                  <a:gd name="T23" fmla="*/ 640 h 984"/>
                  <a:gd name="T24" fmla="*/ 41 w 575"/>
                  <a:gd name="T25" fmla="*/ 791 h 984"/>
                  <a:gd name="T26" fmla="*/ 106 w 575"/>
                  <a:gd name="T27" fmla="*/ 903 h 984"/>
                  <a:gd name="T28" fmla="*/ 185 w 575"/>
                  <a:gd name="T29" fmla="*/ 962 h 984"/>
                  <a:gd name="T30" fmla="*/ 263 w 575"/>
                  <a:gd name="T31" fmla="*/ 982 h 984"/>
                  <a:gd name="T32" fmla="*/ 334 w 575"/>
                  <a:gd name="T33" fmla="*/ 979 h 984"/>
                  <a:gd name="T34" fmla="*/ 411 w 575"/>
                  <a:gd name="T35" fmla="*/ 952 h 984"/>
                  <a:gd name="T36" fmla="*/ 484 w 575"/>
                  <a:gd name="T37" fmla="*/ 888 h 984"/>
                  <a:gd name="T38" fmla="*/ 544 w 575"/>
                  <a:gd name="T39" fmla="*/ 767 h 984"/>
                  <a:gd name="T40" fmla="*/ 572 w 575"/>
                  <a:gd name="T41" fmla="*/ 606 h 984"/>
                  <a:gd name="T42" fmla="*/ 287 w 575"/>
                  <a:gd name="T43" fmla="*/ 952 h 984"/>
                  <a:gd name="T44" fmla="*/ 234 w 575"/>
                  <a:gd name="T45" fmla="*/ 941 h 984"/>
                  <a:gd name="T46" fmla="*/ 179 w 575"/>
                  <a:gd name="T47" fmla="*/ 900 h 984"/>
                  <a:gd name="T48" fmla="*/ 137 w 575"/>
                  <a:gd name="T49" fmla="*/ 817 h 984"/>
                  <a:gd name="T50" fmla="*/ 119 w 575"/>
                  <a:gd name="T51" fmla="*/ 696 h 984"/>
                  <a:gd name="T52" fmla="*/ 114 w 575"/>
                  <a:gd name="T53" fmla="*/ 559 h 984"/>
                  <a:gd name="T54" fmla="*/ 114 w 575"/>
                  <a:gd name="T55" fmla="*/ 368 h 984"/>
                  <a:gd name="T56" fmla="*/ 125 w 575"/>
                  <a:gd name="T57" fmla="*/ 215 h 984"/>
                  <a:gd name="T58" fmla="*/ 153 w 575"/>
                  <a:gd name="T59" fmla="*/ 121 h 984"/>
                  <a:gd name="T60" fmla="*/ 195 w 575"/>
                  <a:gd name="T61" fmla="*/ 66 h 984"/>
                  <a:gd name="T62" fmla="*/ 240 w 575"/>
                  <a:gd name="T63" fmla="*/ 39 h 984"/>
                  <a:gd name="T64" fmla="*/ 278 w 575"/>
                  <a:gd name="T65" fmla="*/ 32 h 984"/>
                  <a:gd name="T66" fmla="*/ 316 w 575"/>
                  <a:gd name="T67" fmla="*/ 35 h 984"/>
                  <a:gd name="T68" fmla="*/ 366 w 575"/>
                  <a:gd name="T69" fmla="*/ 56 h 984"/>
                  <a:gd name="T70" fmla="*/ 415 w 575"/>
                  <a:gd name="T71" fmla="*/ 108 h 984"/>
                  <a:gd name="T72" fmla="*/ 448 w 575"/>
                  <a:gd name="T73" fmla="*/ 199 h 984"/>
                  <a:gd name="T74" fmla="*/ 460 w 575"/>
                  <a:gd name="T75" fmla="*/ 335 h 984"/>
                  <a:gd name="T76" fmla="*/ 462 w 575"/>
                  <a:gd name="T77" fmla="*/ 557 h 984"/>
                  <a:gd name="T78" fmla="*/ 447 w 575"/>
                  <a:gd name="T79" fmla="*/ 773 h 984"/>
                  <a:gd name="T80" fmla="*/ 415 w 575"/>
                  <a:gd name="T81" fmla="*/ 872 h 984"/>
                  <a:gd name="T82" fmla="*/ 363 w 575"/>
                  <a:gd name="T83" fmla="*/ 928 h 984"/>
                  <a:gd name="T84" fmla="*/ 306 w 575"/>
                  <a:gd name="T85" fmla="*/ 951 h 9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5"/>
                  <a:gd name="T130" fmla="*/ 0 h 984"/>
                  <a:gd name="T131" fmla="*/ 575 w 575"/>
                  <a:gd name="T132" fmla="*/ 984 h 9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5" h="984">
                    <a:moveTo>
                      <a:pt x="575" y="494"/>
                    </a:moveTo>
                    <a:lnTo>
                      <a:pt x="574" y="437"/>
                    </a:lnTo>
                    <a:lnTo>
                      <a:pt x="572" y="381"/>
                    </a:lnTo>
                    <a:lnTo>
                      <a:pt x="566" y="324"/>
                    </a:lnTo>
                    <a:lnTo>
                      <a:pt x="557" y="268"/>
                    </a:lnTo>
                    <a:lnTo>
                      <a:pt x="542" y="215"/>
                    </a:lnTo>
                    <a:lnTo>
                      <a:pt x="521" y="161"/>
                    </a:lnTo>
                    <a:lnTo>
                      <a:pt x="502" y="126"/>
                    </a:lnTo>
                    <a:lnTo>
                      <a:pt x="482" y="97"/>
                    </a:lnTo>
                    <a:lnTo>
                      <a:pt x="460" y="72"/>
                    </a:lnTo>
                    <a:lnTo>
                      <a:pt x="438" y="52"/>
                    </a:lnTo>
                    <a:lnTo>
                      <a:pt x="415" y="36"/>
                    </a:lnTo>
                    <a:lnTo>
                      <a:pt x="391" y="24"/>
                    </a:lnTo>
                    <a:lnTo>
                      <a:pt x="368" y="14"/>
                    </a:lnTo>
                    <a:lnTo>
                      <a:pt x="346" y="8"/>
                    </a:lnTo>
                    <a:lnTo>
                      <a:pt x="325" y="3"/>
                    </a:lnTo>
                    <a:lnTo>
                      <a:pt x="305" y="2"/>
                    </a:lnTo>
                    <a:lnTo>
                      <a:pt x="289" y="0"/>
                    </a:lnTo>
                    <a:lnTo>
                      <a:pt x="263" y="2"/>
                    </a:lnTo>
                    <a:lnTo>
                      <a:pt x="238" y="5"/>
                    </a:lnTo>
                    <a:lnTo>
                      <a:pt x="212" y="13"/>
                    </a:lnTo>
                    <a:lnTo>
                      <a:pt x="185" y="22"/>
                    </a:lnTo>
                    <a:lnTo>
                      <a:pt x="160" y="36"/>
                    </a:lnTo>
                    <a:lnTo>
                      <a:pt x="135" y="53"/>
                    </a:lnTo>
                    <a:lnTo>
                      <a:pt x="111" y="75"/>
                    </a:lnTo>
                    <a:lnTo>
                      <a:pt x="89" y="101"/>
                    </a:lnTo>
                    <a:lnTo>
                      <a:pt x="69" y="133"/>
                    </a:lnTo>
                    <a:lnTo>
                      <a:pt x="50" y="171"/>
                    </a:lnTo>
                    <a:lnTo>
                      <a:pt x="31" y="221"/>
                    </a:lnTo>
                    <a:lnTo>
                      <a:pt x="17" y="273"/>
                    </a:lnTo>
                    <a:lnTo>
                      <a:pt x="8" y="327"/>
                    </a:lnTo>
                    <a:lnTo>
                      <a:pt x="4" y="381"/>
                    </a:lnTo>
                    <a:lnTo>
                      <a:pt x="0" y="438"/>
                    </a:lnTo>
                    <a:lnTo>
                      <a:pt x="0" y="542"/>
                    </a:lnTo>
                    <a:lnTo>
                      <a:pt x="2" y="591"/>
                    </a:lnTo>
                    <a:lnTo>
                      <a:pt x="6" y="640"/>
                    </a:lnTo>
                    <a:lnTo>
                      <a:pt x="14" y="692"/>
                    </a:lnTo>
                    <a:lnTo>
                      <a:pt x="24" y="743"/>
                    </a:lnTo>
                    <a:lnTo>
                      <a:pt x="41" y="791"/>
                    </a:lnTo>
                    <a:lnTo>
                      <a:pt x="62" y="839"/>
                    </a:lnTo>
                    <a:lnTo>
                      <a:pt x="83" y="874"/>
                    </a:lnTo>
                    <a:lnTo>
                      <a:pt x="106" y="903"/>
                    </a:lnTo>
                    <a:lnTo>
                      <a:pt x="132" y="928"/>
                    </a:lnTo>
                    <a:lnTo>
                      <a:pt x="157" y="947"/>
                    </a:lnTo>
                    <a:lnTo>
                      <a:pt x="185" y="962"/>
                    </a:lnTo>
                    <a:lnTo>
                      <a:pt x="212" y="971"/>
                    </a:lnTo>
                    <a:lnTo>
                      <a:pt x="239" y="979"/>
                    </a:lnTo>
                    <a:lnTo>
                      <a:pt x="263" y="982"/>
                    </a:lnTo>
                    <a:lnTo>
                      <a:pt x="287" y="984"/>
                    </a:lnTo>
                    <a:lnTo>
                      <a:pt x="310" y="982"/>
                    </a:lnTo>
                    <a:lnTo>
                      <a:pt x="334" y="979"/>
                    </a:lnTo>
                    <a:lnTo>
                      <a:pt x="360" y="974"/>
                    </a:lnTo>
                    <a:lnTo>
                      <a:pt x="386" y="964"/>
                    </a:lnTo>
                    <a:lnTo>
                      <a:pt x="411" y="952"/>
                    </a:lnTo>
                    <a:lnTo>
                      <a:pt x="437" y="935"/>
                    </a:lnTo>
                    <a:lnTo>
                      <a:pt x="461" y="913"/>
                    </a:lnTo>
                    <a:lnTo>
                      <a:pt x="484" y="888"/>
                    </a:lnTo>
                    <a:lnTo>
                      <a:pt x="505" y="856"/>
                    </a:lnTo>
                    <a:lnTo>
                      <a:pt x="525" y="818"/>
                    </a:lnTo>
                    <a:lnTo>
                      <a:pt x="544" y="767"/>
                    </a:lnTo>
                    <a:lnTo>
                      <a:pt x="558" y="716"/>
                    </a:lnTo>
                    <a:lnTo>
                      <a:pt x="567" y="661"/>
                    </a:lnTo>
                    <a:lnTo>
                      <a:pt x="572" y="606"/>
                    </a:lnTo>
                    <a:lnTo>
                      <a:pt x="575" y="552"/>
                    </a:lnTo>
                    <a:lnTo>
                      <a:pt x="575" y="494"/>
                    </a:lnTo>
                    <a:close/>
                    <a:moveTo>
                      <a:pt x="287" y="952"/>
                    </a:moveTo>
                    <a:lnTo>
                      <a:pt x="270" y="951"/>
                    </a:lnTo>
                    <a:lnTo>
                      <a:pt x="252" y="947"/>
                    </a:lnTo>
                    <a:lnTo>
                      <a:pt x="234" y="941"/>
                    </a:lnTo>
                    <a:lnTo>
                      <a:pt x="215" y="930"/>
                    </a:lnTo>
                    <a:lnTo>
                      <a:pt x="197" y="917"/>
                    </a:lnTo>
                    <a:lnTo>
                      <a:pt x="179" y="900"/>
                    </a:lnTo>
                    <a:lnTo>
                      <a:pt x="163" y="877"/>
                    </a:lnTo>
                    <a:lnTo>
                      <a:pt x="149" y="850"/>
                    </a:lnTo>
                    <a:lnTo>
                      <a:pt x="137" y="817"/>
                    </a:lnTo>
                    <a:lnTo>
                      <a:pt x="128" y="779"/>
                    </a:lnTo>
                    <a:lnTo>
                      <a:pt x="122" y="740"/>
                    </a:lnTo>
                    <a:lnTo>
                      <a:pt x="119" y="696"/>
                    </a:lnTo>
                    <a:lnTo>
                      <a:pt x="116" y="651"/>
                    </a:lnTo>
                    <a:lnTo>
                      <a:pt x="114" y="605"/>
                    </a:lnTo>
                    <a:lnTo>
                      <a:pt x="114" y="559"/>
                    </a:lnTo>
                    <a:lnTo>
                      <a:pt x="113" y="516"/>
                    </a:lnTo>
                    <a:lnTo>
                      <a:pt x="113" y="423"/>
                    </a:lnTo>
                    <a:lnTo>
                      <a:pt x="114" y="368"/>
                    </a:lnTo>
                    <a:lnTo>
                      <a:pt x="115" y="314"/>
                    </a:lnTo>
                    <a:lnTo>
                      <a:pt x="119" y="263"/>
                    </a:lnTo>
                    <a:lnTo>
                      <a:pt x="125" y="215"/>
                    </a:lnTo>
                    <a:lnTo>
                      <a:pt x="132" y="178"/>
                    </a:lnTo>
                    <a:lnTo>
                      <a:pt x="141" y="146"/>
                    </a:lnTo>
                    <a:lnTo>
                      <a:pt x="153" y="121"/>
                    </a:lnTo>
                    <a:lnTo>
                      <a:pt x="165" y="98"/>
                    </a:lnTo>
                    <a:lnTo>
                      <a:pt x="181" y="80"/>
                    </a:lnTo>
                    <a:lnTo>
                      <a:pt x="195" y="66"/>
                    </a:lnTo>
                    <a:lnTo>
                      <a:pt x="210" y="54"/>
                    </a:lnTo>
                    <a:lnTo>
                      <a:pt x="226" y="45"/>
                    </a:lnTo>
                    <a:lnTo>
                      <a:pt x="240" y="39"/>
                    </a:lnTo>
                    <a:lnTo>
                      <a:pt x="254" y="36"/>
                    </a:lnTo>
                    <a:lnTo>
                      <a:pt x="267" y="33"/>
                    </a:lnTo>
                    <a:lnTo>
                      <a:pt x="278" y="32"/>
                    </a:lnTo>
                    <a:lnTo>
                      <a:pt x="287" y="32"/>
                    </a:lnTo>
                    <a:lnTo>
                      <a:pt x="300" y="33"/>
                    </a:lnTo>
                    <a:lnTo>
                      <a:pt x="316" y="35"/>
                    </a:lnTo>
                    <a:lnTo>
                      <a:pt x="332" y="39"/>
                    </a:lnTo>
                    <a:lnTo>
                      <a:pt x="348" y="47"/>
                    </a:lnTo>
                    <a:lnTo>
                      <a:pt x="366" y="56"/>
                    </a:lnTo>
                    <a:lnTo>
                      <a:pt x="383" y="70"/>
                    </a:lnTo>
                    <a:lnTo>
                      <a:pt x="399" y="87"/>
                    </a:lnTo>
                    <a:lnTo>
                      <a:pt x="415" y="108"/>
                    </a:lnTo>
                    <a:lnTo>
                      <a:pt x="429" y="133"/>
                    </a:lnTo>
                    <a:lnTo>
                      <a:pt x="440" y="163"/>
                    </a:lnTo>
                    <a:lnTo>
                      <a:pt x="448" y="199"/>
                    </a:lnTo>
                    <a:lnTo>
                      <a:pt x="454" y="241"/>
                    </a:lnTo>
                    <a:lnTo>
                      <a:pt x="458" y="286"/>
                    </a:lnTo>
                    <a:lnTo>
                      <a:pt x="460" y="335"/>
                    </a:lnTo>
                    <a:lnTo>
                      <a:pt x="461" y="384"/>
                    </a:lnTo>
                    <a:lnTo>
                      <a:pt x="462" y="431"/>
                    </a:lnTo>
                    <a:lnTo>
                      <a:pt x="462" y="557"/>
                    </a:lnTo>
                    <a:lnTo>
                      <a:pt x="460" y="632"/>
                    </a:lnTo>
                    <a:lnTo>
                      <a:pt x="455" y="704"/>
                    </a:lnTo>
                    <a:lnTo>
                      <a:pt x="447" y="773"/>
                    </a:lnTo>
                    <a:lnTo>
                      <a:pt x="439" y="811"/>
                    </a:lnTo>
                    <a:lnTo>
                      <a:pt x="429" y="844"/>
                    </a:lnTo>
                    <a:lnTo>
                      <a:pt x="415" y="872"/>
                    </a:lnTo>
                    <a:lnTo>
                      <a:pt x="399" y="895"/>
                    </a:lnTo>
                    <a:lnTo>
                      <a:pt x="382" y="913"/>
                    </a:lnTo>
                    <a:lnTo>
                      <a:pt x="363" y="928"/>
                    </a:lnTo>
                    <a:lnTo>
                      <a:pt x="345" y="939"/>
                    </a:lnTo>
                    <a:lnTo>
                      <a:pt x="325" y="946"/>
                    </a:lnTo>
                    <a:lnTo>
                      <a:pt x="306" y="951"/>
                    </a:lnTo>
                    <a:lnTo>
                      <a:pt x="287" y="952"/>
                    </a:lnTo>
                    <a:close/>
                  </a:path>
                </a:pathLst>
              </a:custGeom>
              <a:solidFill>
                <a:srgbClr val="000099"/>
              </a:solidFill>
              <a:ln w="0">
                <a:solidFill>
                  <a:srgbClr val="000099"/>
                </a:solidFill>
                <a:prstDash val="solid"/>
                <a:round/>
                <a:headEnd/>
                <a:tailEnd/>
              </a:ln>
            </p:spPr>
            <p:txBody>
              <a:bodyPr/>
              <a:lstStyle/>
              <a:p>
                <a:endParaRPr lang="en-US"/>
              </a:p>
            </p:txBody>
          </p:sp>
          <p:sp>
            <p:nvSpPr>
              <p:cNvPr id="87" name="Freeform 78"/>
              <p:cNvSpPr>
                <a:spLocks/>
              </p:cNvSpPr>
              <p:nvPr/>
            </p:nvSpPr>
            <p:spPr bwMode="auto">
              <a:xfrm>
                <a:off x="4484619" y="3276600"/>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grpSp>
      </p:grpSp>
      <p:grpSp>
        <p:nvGrpSpPr>
          <p:cNvPr id="90" name="Group 89"/>
          <p:cNvGrpSpPr/>
          <p:nvPr/>
        </p:nvGrpSpPr>
        <p:grpSpPr>
          <a:xfrm>
            <a:off x="770467" y="3356099"/>
            <a:ext cx="228600" cy="228600"/>
            <a:chOff x="2209800" y="3443156"/>
            <a:chExt cx="228600" cy="228600"/>
          </a:xfrm>
        </p:grpSpPr>
        <p:sp>
          <p:nvSpPr>
            <p:cNvPr id="91" name="Oval 82"/>
            <p:cNvSpPr>
              <a:spLocks noChangeArrowheads="1"/>
            </p:cNvSpPr>
            <p:nvPr/>
          </p:nvSpPr>
          <p:spPr bwMode="auto">
            <a:xfrm>
              <a:off x="2209800" y="3443156"/>
              <a:ext cx="228600" cy="228600"/>
            </a:xfrm>
            <a:prstGeom prst="ellipse">
              <a:avLst/>
            </a:prstGeom>
            <a:gradFill rotWithShape="1">
              <a:gsLst>
                <a:gs pos="0">
                  <a:srgbClr val="BA0000"/>
                </a:gs>
                <a:gs pos="100000">
                  <a:srgbClr val="FF0000">
                    <a:alpha val="57999"/>
                  </a:srgb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92" name="Group 91"/>
            <p:cNvGrpSpPr/>
            <p:nvPr/>
          </p:nvGrpSpPr>
          <p:grpSpPr>
            <a:xfrm>
              <a:off x="2231269" y="3482076"/>
              <a:ext cx="207131" cy="156147"/>
              <a:chOff x="4228196" y="3152325"/>
              <a:chExt cx="335867" cy="374650"/>
            </a:xfrm>
          </p:grpSpPr>
          <p:sp>
            <p:nvSpPr>
              <p:cNvPr id="93" name="Freeform 106"/>
              <p:cNvSpPr>
                <a:spLocks/>
              </p:cNvSpPr>
              <p:nvPr/>
            </p:nvSpPr>
            <p:spPr bwMode="auto">
              <a:xfrm>
                <a:off x="4228196" y="3152325"/>
                <a:ext cx="14158" cy="374650"/>
              </a:xfrm>
              <a:custGeom>
                <a:avLst/>
                <a:gdLst>
                  <a:gd name="T0" fmla="*/ 54 w 54"/>
                  <a:gd name="T1" fmla="*/ 47 h 1430"/>
                  <a:gd name="T2" fmla="*/ 54 w 54"/>
                  <a:gd name="T3" fmla="*/ 36 h 1430"/>
                  <a:gd name="T4" fmla="*/ 53 w 54"/>
                  <a:gd name="T5" fmla="*/ 27 h 1430"/>
                  <a:gd name="T6" fmla="*/ 51 w 54"/>
                  <a:gd name="T7" fmla="*/ 17 h 1430"/>
                  <a:gd name="T8" fmla="*/ 46 w 54"/>
                  <a:gd name="T9" fmla="*/ 8 h 1430"/>
                  <a:gd name="T10" fmla="*/ 39 w 54"/>
                  <a:gd name="T11" fmla="*/ 2 h 1430"/>
                  <a:gd name="T12" fmla="*/ 28 w 54"/>
                  <a:gd name="T13" fmla="*/ 0 h 1430"/>
                  <a:gd name="T14" fmla="*/ 16 w 54"/>
                  <a:gd name="T15" fmla="*/ 2 h 1430"/>
                  <a:gd name="T16" fmla="*/ 8 w 54"/>
                  <a:gd name="T17" fmla="*/ 8 h 1430"/>
                  <a:gd name="T18" fmla="*/ 3 w 54"/>
                  <a:gd name="T19" fmla="*/ 17 h 1430"/>
                  <a:gd name="T20" fmla="*/ 1 w 54"/>
                  <a:gd name="T21" fmla="*/ 27 h 1430"/>
                  <a:gd name="T22" fmla="*/ 0 w 54"/>
                  <a:gd name="T23" fmla="*/ 38 h 1430"/>
                  <a:gd name="T24" fmla="*/ 0 w 54"/>
                  <a:gd name="T25" fmla="*/ 1392 h 1430"/>
                  <a:gd name="T26" fmla="*/ 1 w 54"/>
                  <a:gd name="T27" fmla="*/ 1403 h 1430"/>
                  <a:gd name="T28" fmla="*/ 3 w 54"/>
                  <a:gd name="T29" fmla="*/ 1413 h 1430"/>
                  <a:gd name="T30" fmla="*/ 8 w 54"/>
                  <a:gd name="T31" fmla="*/ 1421 h 1430"/>
                  <a:gd name="T32" fmla="*/ 16 w 54"/>
                  <a:gd name="T33" fmla="*/ 1427 h 1430"/>
                  <a:gd name="T34" fmla="*/ 28 w 54"/>
                  <a:gd name="T35" fmla="*/ 1430 h 1430"/>
                  <a:gd name="T36" fmla="*/ 39 w 54"/>
                  <a:gd name="T37" fmla="*/ 1427 h 1430"/>
                  <a:gd name="T38" fmla="*/ 46 w 54"/>
                  <a:gd name="T39" fmla="*/ 1421 h 1430"/>
                  <a:gd name="T40" fmla="*/ 51 w 54"/>
                  <a:gd name="T41" fmla="*/ 1413 h 1430"/>
                  <a:gd name="T42" fmla="*/ 53 w 54"/>
                  <a:gd name="T43" fmla="*/ 1403 h 1430"/>
                  <a:gd name="T44" fmla="*/ 54 w 54"/>
                  <a:gd name="T45" fmla="*/ 1392 h 1430"/>
                  <a:gd name="T46" fmla="*/ 54 w 54"/>
                  <a:gd name="T47" fmla="*/ 1382 h 1430"/>
                  <a:gd name="T48" fmla="*/ 54 w 54"/>
                  <a:gd name="T49" fmla="*/ 47 h 14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
                  <a:gd name="T76" fmla="*/ 0 h 1430"/>
                  <a:gd name="T77" fmla="*/ 54 w 54"/>
                  <a:gd name="T78" fmla="*/ 1430 h 14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 h="1430">
                    <a:moveTo>
                      <a:pt x="54" y="47"/>
                    </a:moveTo>
                    <a:lnTo>
                      <a:pt x="54" y="36"/>
                    </a:lnTo>
                    <a:lnTo>
                      <a:pt x="53" y="27"/>
                    </a:lnTo>
                    <a:lnTo>
                      <a:pt x="51" y="17"/>
                    </a:lnTo>
                    <a:lnTo>
                      <a:pt x="46" y="8"/>
                    </a:lnTo>
                    <a:lnTo>
                      <a:pt x="39" y="2"/>
                    </a:lnTo>
                    <a:lnTo>
                      <a:pt x="28" y="0"/>
                    </a:lnTo>
                    <a:lnTo>
                      <a:pt x="16" y="2"/>
                    </a:lnTo>
                    <a:lnTo>
                      <a:pt x="8" y="8"/>
                    </a:lnTo>
                    <a:lnTo>
                      <a:pt x="3" y="17"/>
                    </a:lnTo>
                    <a:lnTo>
                      <a:pt x="1" y="27"/>
                    </a:lnTo>
                    <a:lnTo>
                      <a:pt x="0" y="38"/>
                    </a:lnTo>
                    <a:lnTo>
                      <a:pt x="0" y="1392"/>
                    </a:lnTo>
                    <a:lnTo>
                      <a:pt x="1" y="1403"/>
                    </a:lnTo>
                    <a:lnTo>
                      <a:pt x="3" y="1413"/>
                    </a:lnTo>
                    <a:lnTo>
                      <a:pt x="8" y="1421"/>
                    </a:lnTo>
                    <a:lnTo>
                      <a:pt x="16" y="1427"/>
                    </a:lnTo>
                    <a:lnTo>
                      <a:pt x="28" y="1430"/>
                    </a:lnTo>
                    <a:lnTo>
                      <a:pt x="39" y="1427"/>
                    </a:lnTo>
                    <a:lnTo>
                      <a:pt x="46" y="1421"/>
                    </a:lnTo>
                    <a:lnTo>
                      <a:pt x="51" y="1413"/>
                    </a:lnTo>
                    <a:lnTo>
                      <a:pt x="53" y="1403"/>
                    </a:lnTo>
                    <a:lnTo>
                      <a:pt x="54" y="1392"/>
                    </a:lnTo>
                    <a:lnTo>
                      <a:pt x="54" y="1382"/>
                    </a:lnTo>
                    <a:lnTo>
                      <a:pt x="54" y="47"/>
                    </a:lnTo>
                    <a:close/>
                  </a:path>
                </a:pathLst>
              </a:custGeom>
              <a:solidFill>
                <a:srgbClr val="000099"/>
              </a:solidFill>
              <a:ln w="0">
                <a:solidFill>
                  <a:srgbClr val="000099"/>
                </a:solidFill>
                <a:prstDash val="solid"/>
                <a:round/>
                <a:headEnd/>
                <a:tailEnd/>
              </a:ln>
            </p:spPr>
            <p:txBody>
              <a:bodyPr/>
              <a:lstStyle/>
              <a:p>
                <a:endParaRPr lang="en-US"/>
              </a:p>
            </p:txBody>
          </p:sp>
          <p:sp>
            <p:nvSpPr>
              <p:cNvPr id="95" name="Freeform 108"/>
              <p:cNvSpPr>
                <a:spLocks/>
              </p:cNvSpPr>
              <p:nvPr/>
            </p:nvSpPr>
            <p:spPr bwMode="auto">
              <a:xfrm>
                <a:off x="4484619" y="3152325"/>
                <a:ext cx="79444" cy="374650"/>
              </a:xfrm>
              <a:custGeom>
                <a:avLst/>
                <a:gdLst>
                  <a:gd name="T0" fmla="*/ 297 w 303"/>
                  <a:gd name="T1" fmla="*/ 741 h 1430"/>
                  <a:gd name="T2" fmla="*/ 300 w 303"/>
                  <a:gd name="T3" fmla="*/ 730 h 1430"/>
                  <a:gd name="T4" fmla="*/ 303 w 303"/>
                  <a:gd name="T5" fmla="*/ 722 h 1430"/>
                  <a:gd name="T6" fmla="*/ 303 w 303"/>
                  <a:gd name="T7" fmla="*/ 708 h 1430"/>
                  <a:gd name="T8" fmla="*/ 300 w 303"/>
                  <a:gd name="T9" fmla="*/ 700 h 1430"/>
                  <a:gd name="T10" fmla="*/ 297 w 303"/>
                  <a:gd name="T11" fmla="*/ 689 h 1430"/>
                  <a:gd name="T12" fmla="*/ 57 w 303"/>
                  <a:gd name="T13" fmla="*/ 32 h 1430"/>
                  <a:gd name="T14" fmla="*/ 54 w 303"/>
                  <a:gd name="T15" fmla="*/ 22 h 1430"/>
                  <a:gd name="T16" fmla="*/ 49 w 303"/>
                  <a:gd name="T17" fmla="*/ 13 h 1430"/>
                  <a:gd name="T18" fmla="*/ 44 w 303"/>
                  <a:gd name="T19" fmla="*/ 6 h 1430"/>
                  <a:gd name="T20" fmla="*/ 37 w 303"/>
                  <a:gd name="T21" fmla="*/ 2 h 1430"/>
                  <a:gd name="T22" fmla="*/ 27 w 303"/>
                  <a:gd name="T23" fmla="*/ 0 h 1430"/>
                  <a:gd name="T24" fmla="*/ 16 w 303"/>
                  <a:gd name="T25" fmla="*/ 2 h 1430"/>
                  <a:gd name="T26" fmla="*/ 8 w 303"/>
                  <a:gd name="T27" fmla="*/ 8 h 1430"/>
                  <a:gd name="T28" fmla="*/ 2 w 303"/>
                  <a:gd name="T29" fmla="*/ 18 h 1430"/>
                  <a:gd name="T30" fmla="*/ 0 w 303"/>
                  <a:gd name="T31" fmla="*/ 29 h 1430"/>
                  <a:gd name="T32" fmla="*/ 0 w 303"/>
                  <a:gd name="T33" fmla="*/ 32 h 1430"/>
                  <a:gd name="T34" fmla="*/ 1 w 303"/>
                  <a:gd name="T35" fmla="*/ 36 h 1430"/>
                  <a:gd name="T36" fmla="*/ 2 w 303"/>
                  <a:gd name="T37" fmla="*/ 44 h 1430"/>
                  <a:gd name="T38" fmla="*/ 7 w 303"/>
                  <a:gd name="T39" fmla="*/ 55 h 1430"/>
                  <a:gd name="T40" fmla="*/ 247 w 303"/>
                  <a:gd name="T41" fmla="*/ 714 h 1430"/>
                  <a:gd name="T42" fmla="*/ 7 w 303"/>
                  <a:gd name="T43" fmla="*/ 1375 h 1430"/>
                  <a:gd name="T44" fmla="*/ 2 w 303"/>
                  <a:gd name="T45" fmla="*/ 1386 h 1430"/>
                  <a:gd name="T46" fmla="*/ 1 w 303"/>
                  <a:gd name="T47" fmla="*/ 1393 h 1430"/>
                  <a:gd name="T48" fmla="*/ 0 w 303"/>
                  <a:gd name="T49" fmla="*/ 1398 h 1430"/>
                  <a:gd name="T50" fmla="*/ 0 w 303"/>
                  <a:gd name="T51" fmla="*/ 1401 h 1430"/>
                  <a:gd name="T52" fmla="*/ 2 w 303"/>
                  <a:gd name="T53" fmla="*/ 1412 h 1430"/>
                  <a:gd name="T54" fmla="*/ 8 w 303"/>
                  <a:gd name="T55" fmla="*/ 1421 h 1430"/>
                  <a:gd name="T56" fmla="*/ 16 w 303"/>
                  <a:gd name="T57" fmla="*/ 1427 h 1430"/>
                  <a:gd name="T58" fmla="*/ 27 w 303"/>
                  <a:gd name="T59" fmla="*/ 1430 h 1430"/>
                  <a:gd name="T60" fmla="*/ 38 w 303"/>
                  <a:gd name="T61" fmla="*/ 1427 h 1430"/>
                  <a:gd name="T62" fmla="*/ 45 w 303"/>
                  <a:gd name="T63" fmla="*/ 1421 h 1430"/>
                  <a:gd name="T64" fmla="*/ 51 w 303"/>
                  <a:gd name="T65" fmla="*/ 1412 h 1430"/>
                  <a:gd name="T66" fmla="*/ 56 w 303"/>
                  <a:gd name="T67" fmla="*/ 1401 h 1430"/>
                  <a:gd name="T68" fmla="*/ 297 w 303"/>
                  <a:gd name="T69" fmla="*/ 741 h 14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3"/>
                  <a:gd name="T106" fmla="*/ 0 h 1430"/>
                  <a:gd name="T107" fmla="*/ 303 w 303"/>
                  <a:gd name="T108" fmla="*/ 1430 h 14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3" h="1430">
                    <a:moveTo>
                      <a:pt x="297" y="741"/>
                    </a:moveTo>
                    <a:lnTo>
                      <a:pt x="300" y="730"/>
                    </a:lnTo>
                    <a:lnTo>
                      <a:pt x="303" y="722"/>
                    </a:lnTo>
                    <a:lnTo>
                      <a:pt x="303" y="708"/>
                    </a:lnTo>
                    <a:lnTo>
                      <a:pt x="300" y="700"/>
                    </a:lnTo>
                    <a:lnTo>
                      <a:pt x="297" y="689"/>
                    </a:lnTo>
                    <a:lnTo>
                      <a:pt x="57" y="32"/>
                    </a:lnTo>
                    <a:lnTo>
                      <a:pt x="54" y="22"/>
                    </a:lnTo>
                    <a:lnTo>
                      <a:pt x="49" y="13"/>
                    </a:lnTo>
                    <a:lnTo>
                      <a:pt x="44" y="6"/>
                    </a:lnTo>
                    <a:lnTo>
                      <a:pt x="37" y="2"/>
                    </a:lnTo>
                    <a:lnTo>
                      <a:pt x="27" y="0"/>
                    </a:lnTo>
                    <a:lnTo>
                      <a:pt x="16" y="2"/>
                    </a:lnTo>
                    <a:lnTo>
                      <a:pt x="8" y="8"/>
                    </a:lnTo>
                    <a:lnTo>
                      <a:pt x="2" y="18"/>
                    </a:lnTo>
                    <a:lnTo>
                      <a:pt x="0" y="29"/>
                    </a:lnTo>
                    <a:lnTo>
                      <a:pt x="0" y="32"/>
                    </a:lnTo>
                    <a:lnTo>
                      <a:pt x="1" y="36"/>
                    </a:lnTo>
                    <a:lnTo>
                      <a:pt x="2" y="44"/>
                    </a:lnTo>
                    <a:lnTo>
                      <a:pt x="7" y="55"/>
                    </a:lnTo>
                    <a:lnTo>
                      <a:pt x="247" y="714"/>
                    </a:lnTo>
                    <a:lnTo>
                      <a:pt x="7" y="1375"/>
                    </a:lnTo>
                    <a:lnTo>
                      <a:pt x="2" y="1386"/>
                    </a:lnTo>
                    <a:lnTo>
                      <a:pt x="1" y="1393"/>
                    </a:lnTo>
                    <a:lnTo>
                      <a:pt x="0" y="1398"/>
                    </a:lnTo>
                    <a:lnTo>
                      <a:pt x="0" y="1401"/>
                    </a:lnTo>
                    <a:lnTo>
                      <a:pt x="2" y="1412"/>
                    </a:lnTo>
                    <a:lnTo>
                      <a:pt x="8" y="1421"/>
                    </a:lnTo>
                    <a:lnTo>
                      <a:pt x="16" y="1427"/>
                    </a:lnTo>
                    <a:lnTo>
                      <a:pt x="27" y="1430"/>
                    </a:lnTo>
                    <a:lnTo>
                      <a:pt x="38" y="1427"/>
                    </a:lnTo>
                    <a:lnTo>
                      <a:pt x="45" y="1421"/>
                    </a:lnTo>
                    <a:lnTo>
                      <a:pt x="51" y="1412"/>
                    </a:lnTo>
                    <a:lnTo>
                      <a:pt x="56" y="1401"/>
                    </a:lnTo>
                    <a:lnTo>
                      <a:pt x="297" y="741"/>
                    </a:lnTo>
                    <a:close/>
                  </a:path>
                </a:pathLst>
              </a:custGeom>
              <a:solidFill>
                <a:srgbClr val="000099"/>
              </a:solidFill>
              <a:ln w="0">
                <a:solidFill>
                  <a:srgbClr val="000099"/>
                </a:solidFill>
                <a:prstDash val="solid"/>
                <a:round/>
                <a:headEnd/>
                <a:tailEnd/>
              </a:ln>
            </p:spPr>
            <p:txBody>
              <a:bodyPr/>
              <a:lstStyle/>
              <a:p>
                <a:endParaRPr lang="en-US"/>
              </a:p>
            </p:txBody>
          </p:sp>
          <p:sp>
            <p:nvSpPr>
              <p:cNvPr id="94" name="Freeform 107"/>
              <p:cNvSpPr>
                <a:spLocks/>
              </p:cNvSpPr>
              <p:nvPr/>
            </p:nvSpPr>
            <p:spPr bwMode="auto">
              <a:xfrm>
                <a:off x="4317341" y="3183764"/>
                <a:ext cx="117986" cy="249417"/>
              </a:xfrm>
              <a:custGeom>
                <a:avLst/>
                <a:gdLst>
                  <a:gd name="T0" fmla="*/ 279 w 450"/>
                  <a:gd name="T1" fmla="*/ 38 h 952"/>
                  <a:gd name="T2" fmla="*/ 279 w 450"/>
                  <a:gd name="T3" fmla="*/ 21 h 952"/>
                  <a:gd name="T4" fmla="*/ 277 w 450"/>
                  <a:gd name="T5" fmla="*/ 10 h 952"/>
                  <a:gd name="T6" fmla="*/ 272 w 450"/>
                  <a:gd name="T7" fmla="*/ 4 h 952"/>
                  <a:gd name="T8" fmla="*/ 263 w 450"/>
                  <a:gd name="T9" fmla="*/ 0 h 952"/>
                  <a:gd name="T10" fmla="*/ 248 w 450"/>
                  <a:gd name="T11" fmla="*/ 0 h 952"/>
                  <a:gd name="T12" fmla="*/ 219 w 450"/>
                  <a:gd name="T13" fmla="*/ 27 h 952"/>
                  <a:gd name="T14" fmla="*/ 187 w 450"/>
                  <a:gd name="T15" fmla="*/ 49 h 952"/>
                  <a:gd name="T16" fmla="*/ 156 w 450"/>
                  <a:gd name="T17" fmla="*/ 65 h 952"/>
                  <a:gd name="T18" fmla="*/ 123 w 450"/>
                  <a:gd name="T19" fmla="*/ 76 h 952"/>
                  <a:gd name="T20" fmla="*/ 93 w 450"/>
                  <a:gd name="T21" fmla="*/ 84 h 952"/>
                  <a:gd name="T22" fmla="*/ 64 w 450"/>
                  <a:gd name="T23" fmla="*/ 88 h 952"/>
                  <a:gd name="T24" fmla="*/ 38 w 450"/>
                  <a:gd name="T25" fmla="*/ 90 h 952"/>
                  <a:gd name="T26" fmla="*/ 16 w 450"/>
                  <a:gd name="T27" fmla="*/ 92 h 952"/>
                  <a:gd name="T28" fmla="*/ 0 w 450"/>
                  <a:gd name="T29" fmla="*/ 92 h 952"/>
                  <a:gd name="T30" fmla="*/ 0 w 450"/>
                  <a:gd name="T31" fmla="*/ 137 h 952"/>
                  <a:gd name="T32" fmla="*/ 17 w 450"/>
                  <a:gd name="T33" fmla="*/ 137 h 952"/>
                  <a:gd name="T34" fmla="*/ 42 w 450"/>
                  <a:gd name="T35" fmla="*/ 136 h 952"/>
                  <a:gd name="T36" fmla="*/ 72 w 450"/>
                  <a:gd name="T37" fmla="*/ 132 h 952"/>
                  <a:gd name="T38" fmla="*/ 107 w 450"/>
                  <a:gd name="T39" fmla="*/ 126 h 952"/>
                  <a:gd name="T40" fmla="*/ 142 w 450"/>
                  <a:gd name="T41" fmla="*/ 115 h 952"/>
                  <a:gd name="T42" fmla="*/ 178 w 450"/>
                  <a:gd name="T43" fmla="*/ 99 h 952"/>
                  <a:gd name="T44" fmla="*/ 178 w 450"/>
                  <a:gd name="T45" fmla="*/ 853 h 952"/>
                  <a:gd name="T46" fmla="*/ 177 w 450"/>
                  <a:gd name="T47" fmla="*/ 866 h 952"/>
                  <a:gd name="T48" fmla="*/ 174 w 450"/>
                  <a:gd name="T49" fmla="*/ 877 h 952"/>
                  <a:gd name="T50" fmla="*/ 169 w 450"/>
                  <a:gd name="T51" fmla="*/ 885 h 952"/>
                  <a:gd name="T52" fmla="*/ 160 w 450"/>
                  <a:gd name="T53" fmla="*/ 892 h 952"/>
                  <a:gd name="T54" fmla="*/ 149 w 450"/>
                  <a:gd name="T55" fmla="*/ 898 h 952"/>
                  <a:gd name="T56" fmla="*/ 132 w 450"/>
                  <a:gd name="T57" fmla="*/ 902 h 952"/>
                  <a:gd name="T58" fmla="*/ 112 w 450"/>
                  <a:gd name="T59" fmla="*/ 906 h 952"/>
                  <a:gd name="T60" fmla="*/ 85 w 450"/>
                  <a:gd name="T61" fmla="*/ 907 h 952"/>
                  <a:gd name="T62" fmla="*/ 51 w 450"/>
                  <a:gd name="T63" fmla="*/ 908 h 952"/>
                  <a:gd name="T64" fmla="*/ 8 w 450"/>
                  <a:gd name="T65" fmla="*/ 908 h 952"/>
                  <a:gd name="T66" fmla="*/ 8 w 450"/>
                  <a:gd name="T67" fmla="*/ 952 h 952"/>
                  <a:gd name="T68" fmla="*/ 32 w 450"/>
                  <a:gd name="T69" fmla="*/ 951 h 952"/>
                  <a:gd name="T70" fmla="*/ 63 w 450"/>
                  <a:gd name="T71" fmla="*/ 950 h 952"/>
                  <a:gd name="T72" fmla="*/ 98 w 450"/>
                  <a:gd name="T73" fmla="*/ 948 h 952"/>
                  <a:gd name="T74" fmla="*/ 170 w 450"/>
                  <a:gd name="T75" fmla="*/ 948 h 952"/>
                  <a:gd name="T76" fmla="*/ 202 w 450"/>
                  <a:gd name="T77" fmla="*/ 947 h 952"/>
                  <a:gd name="T78" fmla="*/ 289 w 450"/>
                  <a:gd name="T79" fmla="*/ 947 h 952"/>
                  <a:gd name="T80" fmla="*/ 323 w 450"/>
                  <a:gd name="T81" fmla="*/ 948 h 952"/>
                  <a:gd name="T82" fmla="*/ 361 w 450"/>
                  <a:gd name="T83" fmla="*/ 948 h 952"/>
                  <a:gd name="T84" fmla="*/ 396 w 450"/>
                  <a:gd name="T85" fmla="*/ 950 h 952"/>
                  <a:gd name="T86" fmla="*/ 426 w 450"/>
                  <a:gd name="T87" fmla="*/ 951 h 952"/>
                  <a:gd name="T88" fmla="*/ 450 w 450"/>
                  <a:gd name="T89" fmla="*/ 952 h 952"/>
                  <a:gd name="T90" fmla="*/ 450 w 450"/>
                  <a:gd name="T91" fmla="*/ 908 h 952"/>
                  <a:gd name="T92" fmla="*/ 406 w 450"/>
                  <a:gd name="T93" fmla="*/ 908 h 952"/>
                  <a:gd name="T94" fmla="*/ 372 w 450"/>
                  <a:gd name="T95" fmla="*/ 907 h 952"/>
                  <a:gd name="T96" fmla="*/ 346 w 450"/>
                  <a:gd name="T97" fmla="*/ 906 h 952"/>
                  <a:gd name="T98" fmla="*/ 325 w 450"/>
                  <a:gd name="T99" fmla="*/ 903 h 952"/>
                  <a:gd name="T100" fmla="*/ 308 w 450"/>
                  <a:gd name="T101" fmla="*/ 898 h 952"/>
                  <a:gd name="T102" fmla="*/ 297 w 450"/>
                  <a:gd name="T103" fmla="*/ 894 h 952"/>
                  <a:gd name="T104" fmla="*/ 289 w 450"/>
                  <a:gd name="T105" fmla="*/ 886 h 952"/>
                  <a:gd name="T106" fmla="*/ 284 w 450"/>
                  <a:gd name="T107" fmla="*/ 878 h 952"/>
                  <a:gd name="T108" fmla="*/ 280 w 450"/>
                  <a:gd name="T109" fmla="*/ 867 h 952"/>
                  <a:gd name="T110" fmla="*/ 279 w 450"/>
                  <a:gd name="T111" fmla="*/ 853 h 952"/>
                  <a:gd name="T112" fmla="*/ 279 w 450"/>
                  <a:gd name="T113" fmla="*/ 839 h 952"/>
                  <a:gd name="T114" fmla="*/ 279 w 450"/>
                  <a:gd name="T115" fmla="*/ 38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0"/>
                  <a:gd name="T175" fmla="*/ 0 h 952"/>
                  <a:gd name="T176" fmla="*/ 450 w 450"/>
                  <a:gd name="T177" fmla="*/ 952 h 9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0" h="952">
                    <a:moveTo>
                      <a:pt x="279" y="38"/>
                    </a:moveTo>
                    <a:lnTo>
                      <a:pt x="279" y="21"/>
                    </a:lnTo>
                    <a:lnTo>
                      <a:pt x="277" y="10"/>
                    </a:lnTo>
                    <a:lnTo>
                      <a:pt x="272" y="4"/>
                    </a:lnTo>
                    <a:lnTo>
                      <a:pt x="263" y="0"/>
                    </a:lnTo>
                    <a:lnTo>
                      <a:pt x="248" y="0"/>
                    </a:lnTo>
                    <a:lnTo>
                      <a:pt x="219" y="27"/>
                    </a:lnTo>
                    <a:lnTo>
                      <a:pt x="187" y="49"/>
                    </a:lnTo>
                    <a:lnTo>
                      <a:pt x="156" y="65"/>
                    </a:lnTo>
                    <a:lnTo>
                      <a:pt x="123" y="76"/>
                    </a:lnTo>
                    <a:lnTo>
                      <a:pt x="93" y="84"/>
                    </a:lnTo>
                    <a:lnTo>
                      <a:pt x="64" y="88"/>
                    </a:lnTo>
                    <a:lnTo>
                      <a:pt x="38" y="90"/>
                    </a:lnTo>
                    <a:lnTo>
                      <a:pt x="16" y="92"/>
                    </a:lnTo>
                    <a:lnTo>
                      <a:pt x="0" y="92"/>
                    </a:lnTo>
                    <a:lnTo>
                      <a:pt x="0" y="137"/>
                    </a:lnTo>
                    <a:lnTo>
                      <a:pt x="17" y="137"/>
                    </a:lnTo>
                    <a:lnTo>
                      <a:pt x="42" y="136"/>
                    </a:lnTo>
                    <a:lnTo>
                      <a:pt x="72" y="132"/>
                    </a:lnTo>
                    <a:lnTo>
                      <a:pt x="107" y="126"/>
                    </a:lnTo>
                    <a:lnTo>
                      <a:pt x="142" y="115"/>
                    </a:lnTo>
                    <a:lnTo>
                      <a:pt x="178" y="99"/>
                    </a:lnTo>
                    <a:lnTo>
                      <a:pt x="178" y="853"/>
                    </a:lnTo>
                    <a:lnTo>
                      <a:pt x="177" y="866"/>
                    </a:lnTo>
                    <a:lnTo>
                      <a:pt x="174" y="877"/>
                    </a:lnTo>
                    <a:lnTo>
                      <a:pt x="169" y="885"/>
                    </a:lnTo>
                    <a:lnTo>
                      <a:pt x="160" y="892"/>
                    </a:lnTo>
                    <a:lnTo>
                      <a:pt x="149" y="898"/>
                    </a:lnTo>
                    <a:lnTo>
                      <a:pt x="132" y="902"/>
                    </a:lnTo>
                    <a:lnTo>
                      <a:pt x="112" y="906"/>
                    </a:lnTo>
                    <a:lnTo>
                      <a:pt x="85" y="907"/>
                    </a:lnTo>
                    <a:lnTo>
                      <a:pt x="51" y="908"/>
                    </a:lnTo>
                    <a:lnTo>
                      <a:pt x="8" y="908"/>
                    </a:lnTo>
                    <a:lnTo>
                      <a:pt x="8" y="952"/>
                    </a:lnTo>
                    <a:lnTo>
                      <a:pt x="32" y="951"/>
                    </a:lnTo>
                    <a:lnTo>
                      <a:pt x="63" y="950"/>
                    </a:lnTo>
                    <a:lnTo>
                      <a:pt x="98" y="948"/>
                    </a:lnTo>
                    <a:lnTo>
                      <a:pt x="170" y="948"/>
                    </a:lnTo>
                    <a:lnTo>
                      <a:pt x="202" y="947"/>
                    </a:lnTo>
                    <a:lnTo>
                      <a:pt x="289" y="947"/>
                    </a:lnTo>
                    <a:lnTo>
                      <a:pt x="323" y="948"/>
                    </a:lnTo>
                    <a:lnTo>
                      <a:pt x="361" y="948"/>
                    </a:lnTo>
                    <a:lnTo>
                      <a:pt x="396" y="950"/>
                    </a:lnTo>
                    <a:lnTo>
                      <a:pt x="426" y="951"/>
                    </a:lnTo>
                    <a:lnTo>
                      <a:pt x="450" y="952"/>
                    </a:lnTo>
                    <a:lnTo>
                      <a:pt x="450" y="908"/>
                    </a:lnTo>
                    <a:lnTo>
                      <a:pt x="406" y="908"/>
                    </a:lnTo>
                    <a:lnTo>
                      <a:pt x="372" y="907"/>
                    </a:lnTo>
                    <a:lnTo>
                      <a:pt x="346" y="906"/>
                    </a:lnTo>
                    <a:lnTo>
                      <a:pt x="325" y="903"/>
                    </a:lnTo>
                    <a:lnTo>
                      <a:pt x="308" y="898"/>
                    </a:lnTo>
                    <a:lnTo>
                      <a:pt x="297" y="894"/>
                    </a:lnTo>
                    <a:lnTo>
                      <a:pt x="289" y="886"/>
                    </a:lnTo>
                    <a:lnTo>
                      <a:pt x="284" y="878"/>
                    </a:lnTo>
                    <a:lnTo>
                      <a:pt x="280" y="867"/>
                    </a:lnTo>
                    <a:lnTo>
                      <a:pt x="279" y="853"/>
                    </a:lnTo>
                    <a:lnTo>
                      <a:pt x="279" y="839"/>
                    </a:lnTo>
                    <a:lnTo>
                      <a:pt x="279" y="38"/>
                    </a:lnTo>
                    <a:close/>
                  </a:path>
                </a:pathLst>
              </a:custGeom>
              <a:solidFill>
                <a:srgbClr val="000099"/>
              </a:solidFill>
              <a:ln w="0">
                <a:solidFill>
                  <a:srgbClr val="000099"/>
                </a:solidFill>
                <a:prstDash val="solid"/>
                <a:round/>
                <a:headEnd/>
                <a:tailEnd/>
              </a:ln>
            </p:spPr>
            <p:txBody>
              <a:bodyPr/>
              <a:lstStyle/>
              <a:p>
                <a:endParaRPr lang="en-US"/>
              </a:p>
            </p:txBody>
          </p:sp>
        </p:grpSp>
      </p:grpSp>
      <p:sp>
        <p:nvSpPr>
          <p:cNvPr id="96" name="Oval 83"/>
          <p:cNvSpPr>
            <a:spLocks noChangeArrowheads="1"/>
          </p:cNvSpPr>
          <p:nvPr/>
        </p:nvSpPr>
        <p:spPr bwMode="auto">
          <a:xfrm rot="18767832">
            <a:off x="2996115" y="3205054"/>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7" name="Oval 83"/>
          <p:cNvSpPr>
            <a:spLocks noChangeArrowheads="1"/>
          </p:cNvSpPr>
          <p:nvPr/>
        </p:nvSpPr>
        <p:spPr bwMode="auto">
          <a:xfrm rot="18767832">
            <a:off x="1409743" y="3378663"/>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8" name="Oval 83"/>
          <p:cNvSpPr>
            <a:spLocks noChangeArrowheads="1"/>
          </p:cNvSpPr>
          <p:nvPr/>
        </p:nvSpPr>
        <p:spPr bwMode="auto">
          <a:xfrm rot="18767832">
            <a:off x="872970" y="3364771"/>
            <a:ext cx="111443" cy="114300"/>
          </a:xfrm>
          <a:prstGeom prst="ellipse">
            <a:avLst/>
          </a:prstGeom>
          <a:gradFill rotWithShape="1">
            <a:gsLst>
              <a:gs pos="0">
                <a:srgbClr val="FF8686"/>
              </a:gs>
              <a:gs pos="100000">
                <a:srgbClr val="FF0000">
                  <a:alpha val="15999"/>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9" name="Text Box 123"/>
          <p:cNvSpPr txBox="1">
            <a:spLocks noChangeArrowheads="1"/>
          </p:cNvSpPr>
          <p:nvPr/>
        </p:nvSpPr>
        <p:spPr bwMode="auto">
          <a:xfrm>
            <a:off x="4424863" y="2376649"/>
            <a:ext cx="44934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u="sng" dirty="0" smtClean="0"/>
              <a:t>AC Versions: </a:t>
            </a:r>
            <a:r>
              <a:rPr lang="en-US" dirty="0" smtClean="0"/>
              <a:t>moving standing wave excites motion near mode frequency</a:t>
            </a:r>
            <a:r>
              <a:rPr lang="en-US" sz="1400" dirty="0" smtClean="0"/>
              <a:t> </a:t>
            </a:r>
          </a:p>
          <a:p>
            <a:pPr eaLnBrk="1" hangingPunct="1"/>
            <a:r>
              <a:rPr lang="en-US" sz="1400" dirty="0" smtClean="0"/>
              <a:t>● </a:t>
            </a:r>
            <a:r>
              <a:rPr lang="en-US" sz="1400" dirty="0"/>
              <a:t>D. </a:t>
            </a:r>
            <a:r>
              <a:rPr lang="en-US" sz="1400" dirty="0" err="1"/>
              <a:t>Leibfried</a:t>
            </a:r>
            <a:r>
              <a:rPr lang="en-US" sz="1400" dirty="0"/>
              <a:t>, </a:t>
            </a:r>
            <a:r>
              <a:rPr lang="en-US" sz="1400" i="1" dirty="0"/>
              <a:t>et al</a:t>
            </a:r>
            <a:r>
              <a:rPr lang="en-US" sz="1400" dirty="0"/>
              <a:t>, </a:t>
            </a:r>
            <a:r>
              <a:rPr lang="en-US" sz="1400" i="1" dirty="0"/>
              <a:t>Nature</a:t>
            </a:r>
            <a:r>
              <a:rPr lang="en-US" sz="1400" dirty="0"/>
              <a:t> </a:t>
            </a:r>
            <a:r>
              <a:rPr lang="en-US" sz="1400" b="1" dirty="0"/>
              <a:t>422,</a:t>
            </a:r>
            <a:r>
              <a:rPr lang="en-US" sz="1400" dirty="0"/>
              <a:t> 412 (2003</a:t>
            </a:r>
            <a:r>
              <a:rPr lang="en-US" sz="1400" dirty="0" smtClean="0"/>
              <a:t>)</a:t>
            </a:r>
            <a:endParaRPr lang="en-US" sz="1400" dirty="0"/>
          </a:p>
          <a:p>
            <a:pPr eaLnBrk="1" hangingPunct="1"/>
            <a:r>
              <a:rPr lang="en-US" sz="1400" dirty="0"/>
              <a:t>●</a:t>
            </a:r>
          </a:p>
          <a:p>
            <a:pPr eaLnBrk="1" hangingPunct="1"/>
            <a:r>
              <a:rPr lang="en-US" sz="1400" dirty="0"/>
              <a:t>●</a:t>
            </a:r>
          </a:p>
          <a:p>
            <a:pPr eaLnBrk="1" hangingPunct="1"/>
            <a:r>
              <a:rPr lang="en-US" sz="1400" dirty="0" smtClean="0"/>
              <a:t>●</a:t>
            </a:r>
            <a:r>
              <a:rPr lang="en-US" sz="1400" dirty="0"/>
              <a:t> </a:t>
            </a:r>
            <a:r>
              <a:rPr lang="en-US" sz="1400" dirty="0" smtClean="0"/>
              <a:t>C. J. Balance et al., (Oxford group), arXiv:1406.5473</a:t>
            </a:r>
            <a:endParaRPr lang="en-US" sz="1400" dirty="0"/>
          </a:p>
        </p:txBody>
      </p:sp>
      <p:pic>
        <p:nvPicPr>
          <p:cNvPr id="109" name="Picture 98" descr="two_qubit_ga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15870" y="929504"/>
            <a:ext cx="9525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0" name="TextBox 109"/>
              <p:cNvSpPr txBox="1"/>
              <p:nvPr/>
            </p:nvSpPr>
            <p:spPr>
              <a:xfrm>
                <a:off x="6039166" y="1336635"/>
                <a:ext cx="526106" cy="492443"/>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US" sz="2600" i="1" smtClean="0">
                          <a:latin typeface="Cambria Math"/>
                          <a:ea typeface="Cambria Math"/>
                        </a:rPr>
                        <m:t>≡</m:t>
                      </m:r>
                    </m:oMath>
                  </m:oMathPara>
                </a14:m>
                <a:endParaRPr lang="en-US" sz="26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6039166" y="1336635"/>
                <a:ext cx="526106" cy="492443"/>
              </a:xfrm>
              <a:prstGeom prst="rect">
                <a:avLst/>
              </a:prstGeom>
              <a:blipFill rotWithShape="1">
                <a:blip r:embed="rId6"/>
                <a:stretch>
                  <a:fillRect/>
                </a:stretch>
              </a:blipFill>
            </p:spPr>
            <p:txBody>
              <a:bodyPr/>
              <a:lstStyle/>
              <a:p>
                <a:r>
                  <a:rPr lang="en-US">
                    <a:noFill/>
                  </a:rPr>
                  <a:t> </a:t>
                </a:r>
              </a:p>
            </p:txBody>
          </p:sp>
        </mc:Fallback>
      </mc:AlternateContent>
      <p:grpSp>
        <p:nvGrpSpPr>
          <p:cNvPr id="111" name="Group 10"/>
          <p:cNvGrpSpPr>
            <a:grpSpLocks noChangeAspect="1"/>
          </p:cNvGrpSpPr>
          <p:nvPr>
            <p:custDataLst>
              <p:tags r:id="rId1"/>
            </p:custDataLst>
          </p:nvPr>
        </p:nvGrpSpPr>
        <p:grpSpPr bwMode="auto">
          <a:xfrm>
            <a:off x="6658448" y="1099392"/>
            <a:ext cx="1709119" cy="1060101"/>
            <a:chOff x="24174" y="7369"/>
            <a:chExt cx="9680" cy="6572"/>
          </a:xfrm>
        </p:grpSpPr>
        <p:sp>
          <p:nvSpPr>
            <p:cNvPr id="112" name="Freeform 12"/>
            <p:cNvSpPr>
              <a:spLocks/>
            </p:cNvSpPr>
            <p:nvPr/>
          </p:nvSpPr>
          <p:spPr bwMode="auto">
            <a:xfrm>
              <a:off x="24174" y="7369"/>
              <a:ext cx="743" cy="2478"/>
            </a:xfrm>
            <a:custGeom>
              <a:avLst/>
              <a:gdLst/>
              <a:ahLst/>
              <a:cxnLst>
                <a:cxn ang="0">
                  <a:pos x="114" y="2478"/>
                </a:cxn>
                <a:cxn ang="0">
                  <a:pos x="130" y="2478"/>
                </a:cxn>
                <a:cxn ang="0">
                  <a:pos x="140" y="2475"/>
                </a:cxn>
                <a:cxn ang="0">
                  <a:pos x="146" y="2471"/>
                </a:cxn>
                <a:cxn ang="0">
                  <a:pos x="149" y="2468"/>
                </a:cxn>
                <a:cxn ang="0">
                  <a:pos x="149" y="2458"/>
                </a:cxn>
                <a:cxn ang="0">
                  <a:pos x="153" y="2202"/>
                </a:cxn>
                <a:cxn ang="0">
                  <a:pos x="162" y="1952"/>
                </a:cxn>
                <a:cxn ang="0">
                  <a:pos x="182" y="1708"/>
                </a:cxn>
                <a:cxn ang="0">
                  <a:pos x="208" y="1474"/>
                </a:cxn>
                <a:cxn ang="0">
                  <a:pos x="244" y="1247"/>
                </a:cxn>
                <a:cxn ang="0">
                  <a:pos x="292" y="1027"/>
                </a:cxn>
                <a:cxn ang="0">
                  <a:pos x="351" y="813"/>
                </a:cxn>
                <a:cxn ang="0">
                  <a:pos x="425" y="609"/>
                </a:cxn>
                <a:cxn ang="0">
                  <a:pos x="513" y="408"/>
                </a:cxn>
                <a:cxn ang="0">
                  <a:pos x="613" y="217"/>
                </a:cxn>
                <a:cxn ang="0">
                  <a:pos x="734" y="30"/>
                </a:cxn>
                <a:cxn ang="0">
                  <a:pos x="743" y="20"/>
                </a:cxn>
                <a:cxn ang="0">
                  <a:pos x="743" y="7"/>
                </a:cxn>
                <a:cxn ang="0">
                  <a:pos x="740" y="4"/>
                </a:cxn>
                <a:cxn ang="0">
                  <a:pos x="734" y="0"/>
                </a:cxn>
                <a:cxn ang="0">
                  <a:pos x="688" y="0"/>
                </a:cxn>
                <a:cxn ang="0">
                  <a:pos x="688" y="4"/>
                </a:cxn>
                <a:cxn ang="0">
                  <a:pos x="665" y="27"/>
                </a:cxn>
                <a:cxn ang="0">
                  <a:pos x="643" y="56"/>
                </a:cxn>
                <a:cxn ang="0">
                  <a:pos x="613" y="92"/>
                </a:cxn>
                <a:cxn ang="0">
                  <a:pos x="578" y="142"/>
                </a:cxn>
                <a:cxn ang="0">
                  <a:pos x="542" y="194"/>
                </a:cxn>
                <a:cxn ang="0">
                  <a:pos x="500" y="257"/>
                </a:cxn>
                <a:cxn ang="0">
                  <a:pos x="458" y="326"/>
                </a:cxn>
                <a:cxn ang="0">
                  <a:pos x="416" y="402"/>
                </a:cxn>
                <a:cxn ang="0">
                  <a:pos x="373" y="481"/>
                </a:cxn>
                <a:cxn ang="0">
                  <a:pos x="289" y="665"/>
                </a:cxn>
                <a:cxn ang="0">
                  <a:pos x="218" y="862"/>
                </a:cxn>
                <a:cxn ang="0">
                  <a:pos x="156" y="1066"/>
                </a:cxn>
                <a:cxn ang="0">
                  <a:pos x="104" y="1284"/>
                </a:cxn>
                <a:cxn ang="0">
                  <a:pos x="62" y="1514"/>
                </a:cxn>
                <a:cxn ang="0">
                  <a:pos x="33" y="1757"/>
                </a:cxn>
                <a:cxn ang="0">
                  <a:pos x="29" y="1784"/>
                </a:cxn>
                <a:cxn ang="0">
                  <a:pos x="26" y="1830"/>
                </a:cxn>
                <a:cxn ang="0">
                  <a:pos x="20" y="1896"/>
                </a:cxn>
                <a:cxn ang="0">
                  <a:pos x="16" y="1978"/>
                </a:cxn>
                <a:cxn ang="0">
                  <a:pos x="10" y="2070"/>
                </a:cxn>
                <a:cxn ang="0">
                  <a:pos x="3" y="2175"/>
                </a:cxn>
                <a:cxn ang="0">
                  <a:pos x="0" y="2287"/>
                </a:cxn>
                <a:cxn ang="0">
                  <a:pos x="0" y="2462"/>
                </a:cxn>
                <a:cxn ang="0">
                  <a:pos x="7" y="2475"/>
                </a:cxn>
                <a:cxn ang="0">
                  <a:pos x="13" y="2475"/>
                </a:cxn>
                <a:cxn ang="0">
                  <a:pos x="23" y="2478"/>
                </a:cxn>
                <a:cxn ang="0">
                  <a:pos x="39" y="2478"/>
                </a:cxn>
                <a:cxn ang="0">
                  <a:pos x="114" y="2478"/>
                </a:cxn>
              </a:cxnLst>
              <a:rect l="0" t="0" r="r" b="b"/>
              <a:pathLst>
                <a:path w="743" h="2478">
                  <a:moveTo>
                    <a:pt x="114" y="2478"/>
                  </a:moveTo>
                  <a:lnTo>
                    <a:pt x="130" y="2478"/>
                  </a:lnTo>
                  <a:lnTo>
                    <a:pt x="140" y="2475"/>
                  </a:lnTo>
                  <a:lnTo>
                    <a:pt x="146" y="2471"/>
                  </a:lnTo>
                  <a:lnTo>
                    <a:pt x="149" y="2468"/>
                  </a:lnTo>
                  <a:lnTo>
                    <a:pt x="149" y="2458"/>
                  </a:lnTo>
                  <a:lnTo>
                    <a:pt x="153" y="2202"/>
                  </a:lnTo>
                  <a:lnTo>
                    <a:pt x="162" y="1952"/>
                  </a:lnTo>
                  <a:lnTo>
                    <a:pt x="182" y="1708"/>
                  </a:lnTo>
                  <a:lnTo>
                    <a:pt x="208" y="1474"/>
                  </a:lnTo>
                  <a:lnTo>
                    <a:pt x="244" y="1247"/>
                  </a:lnTo>
                  <a:lnTo>
                    <a:pt x="292" y="1027"/>
                  </a:lnTo>
                  <a:lnTo>
                    <a:pt x="351" y="813"/>
                  </a:lnTo>
                  <a:lnTo>
                    <a:pt x="425" y="609"/>
                  </a:lnTo>
                  <a:lnTo>
                    <a:pt x="513" y="408"/>
                  </a:lnTo>
                  <a:lnTo>
                    <a:pt x="613" y="217"/>
                  </a:lnTo>
                  <a:lnTo>
                    <a:pt x="734" y="30"/>
                  </a:lnTo>
                  <a:lnTo>
                    <a:pt x="743" y="20"/>
                  </a:lnTo>
                  <a:lnTo>
                    <a:pt x="743" y="7"/>
                  </a:lnTo>
                  <a:lnTo>
                    <a:pt x="740" y="4"/>
                  </a:lnTo>
                  <a:lnTo>
                    <a:pt x="734" y="0"/>
                  </a:lnTo>
                  <a:lnTo>
                    <a:pt x="688" y="0"/>
                  </a:lnTo>
                  <a:lnTo>
                    <a:pt x="688" y="4"/>
                  </a:lnTo>
                  <a:lnTo>
                    <a:pt x="665" y="27"/>
                  </a:lnTo>
                  <a:lnTo>
                    <a:pt x="643" y="56"/>
                  </a:lnTo>
                  <a:lnTo>
                    <a:pt x="613" y="92"/>
                  </a:lnTo>
                  <a:lnTo>
                    <a:pt x="578" y="142"/>
                  </a:lnTo>
                  <a:lnTo>
                    <a:pt x="542" y="194"/>
                  </a:lnTo>
                  <a:lnTo>
                    <a:pt x="500" y="257"/>
                  </a:lnTo>
                  <a:lnTo>
                    <a:pt x="458" y="326"/>
                  </a:lnTo>
                  <a:lnTo>
                    <a:pt x="416" y="402"/>
                  </a:lnTo>
                  <a:lnTo>
                    <a:pt x="373" y="481"/>
                  </a:lnTo>
                  <a:lnTo>
                    <a:pt x="289" y="665"/>
                  </a:lnTo>
                  <a:lnTo>
                    <a:pt x="218" y="862"/>
                  </a:lnTo>
                  <a:lnTo>
                    <a:pt x="156" y="1066"/>
                  </a:lnTo>
                  <a:lnTo>
                    <a:pt x="104" y="1284"/>
                  </a:lnTo>
                  <a:lnTo>
                    <a:pt x="62" y="1514"/>
                  </a:lnTo>
                  <a:lnTo>
                    <a:pt x="33" y="1757"/>
                  </a:lnTo>
                  <a:lnTo>
                    <a:pt x="29" y="1784"/>
                  </a:lnTo>
                  <a:lnTo>
                    <a:pt x="26" y="1830"/>
                  </a:lnTo>
                  <a:lnTo>
                    <a:pt x="20" y="1896"/>
                  </a:lnTo>
                  <a:lnTo>
                    <a:pt x="16" y="1978"/>
                  </a:lnTo>
                  <a:lnTo>
                    <a:pt x="10" y="2070"/>
                  </a:lnTo>
                  <a:lnTo>
                    <a:pt x="3" y="2175"/>
                  </a:lnTo>
                  <a:lnTo>
                    <a:pt x="0" y="2287"/>
                  </a:lnTo>
                  <a:lnTo>
                    <a:pt x="0" y="2462"/>
                  </a:lnTo>
                  <a:lnTo>
                    <a:pt x="7" y="2475"/>
                  </a:lnTo>
                  <a:lnTo>
                    <a:pt x="13" y="2475"/>
                  </a:lnTo>
                  <a:lnTo>
                    <a:pt x="23" y="2478"/>
                  </a:lnTo>
                  <a:lnTo>
                    <a:pt x="39" y="2478"/>
                  </a:lnTo>
                  <a:lnTo>
                    <a:pt x="114" y="247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3"/>
            <p:cNvSpPr>
              <a:spLocks/>
            </p:cNvSpPr>
            <p:nvPr/>
          </p:nvSpPr>
          <p:spPr bwMode="auto">
            <a:xfrm>
              <a:off x="24174" y="9821"/>
              <a:ext cx="149" cy="849"/>
            </a:xfrm>
            <a:custGeom>
              <a:avLst/>
              <a:gdLst/>
              <a:ahLst/>
              <a:cxnLst>
                <a:cxn ang="0">
                  <a:pos x="149" y="36"/>
                </a:cxn>
                <a:cxn ang="0">
                  <a:pos x="149" y="10"/>
                </a:cxn>
                <a:cxn ang="0">
                  <a:pos x="146" y="3"/>
                </a:cxn>
                <a:cxn ang="0">
                  <a:pos x="140" y="0"/>
                </a:cxn>
                <a:cxn ang="0">
                  <a:pos x="13" y="0"/>
                </a:cxn>
                <a:cxn ang="0">
                  <a:pos x="7" y="3"/>
                </a:cxn>
                <a:cxn ang="0">
                  <a:pos x="3" y="10"/>
                </a:cxn>
                <a:cxn ang="0">
                  <a:pos x="0" y="19"/>
                </a:cxn>
                <a:cxn ang="0">
                  <a:pos x="0" y="826"/>
                </a:cxn>
                <a:cxn ang="0">
                  <a:pos x="3" y="836"/>
                </a:cxn>
                <a:cxn ang="0">
                  <a:pos x="7" y="842"/>
                </a:cxn>
                <a:cxn ang="0">
                  <a:pos x="13" y="845"/>
                </a:cxn>
                <a:cxn ang="0">
                  <a:pos x="23" y="849"/>
                </a:cxn>
                <a:cxn ang="0">
                  <a:pos x="130" y="849"/>
                </a:cxn>
                <a:cxn ang="0">
                  <a:pos x="140" y="845"/>
                </a:cxn>
                <a:cxn ang="0">
                  <a:pos x="146" y="842"/>
                </a:cxn>
                <a:cxn ang="0">
                  <a:pos x="149" y="836"/>
                </a:cxn>
                <a:cxn ang="0">
                  <a:pos x="149" y="813"/>
                </a:cxn>
                <a:cxn ang="0">
                  <a:pos x="149" y="36"/>
                </a:cxn>
              </a:cxnLst>
              <a:rect l="0" t="0" r="r" b="b"/>
              <a:pathLst>
                <a:path w="149" h="849">
                  <a:moveTo>
                    <a:pt x="149" y="36"/>
                  </a:moveTo>
                  <a:lnTo>
                    <a:pt x="149" y="10"/>
                  </a:lnTo>
                  <a:lnTo>
                    <a:pt x="146" y="3"/>
                  </a:lnTo>
                  <a:lnTo>
                    <a:pt x="140" y="0"/>
                  </a:lnTo>
                  <a:lnTo>
                    <a:pt x="13" y="0"/>
                  </a:lnTo>
                  <a:lnTo>
                    <a:pt x="7" y="3"/>
                  </a:lnTo>
                  <a:lnTo>
                    <a:pt x="3" y="10"/>
                  </a:lnTo>
                  <a:lnTo>
                    <a:pt x="0" y="19"/>
                  </a:lnTo>
                  <a:lnTo>
                    <a:pt x="0" y="826"/>
                  </a:lnTo>
                  <a:lnTo>
                    <a:pt x="3" y="836"/>
                  </a:lnTo>
                  <a:lnTo>
                    <a:pt x="7" y="842"/>
                  </a:lnTo>
                  <a:lnTo>
                    <a:pt x="13" y="845"/>
                  </a:lnTo>
                  <a:lnTo>
                    <a:pt x="23" y="849"/>
                  </a:lnTo>
                  <a:lnTo>
                    <a:pt x="130" y="849"/>
                  </a:lnTo>
                  <a:lnTo>
                    <a:pt x="140" y="845"/>
                  </a:lnTo>
                  <a:lnTo>
                    <a:pt x="146" y="842"/>
                  </a:lnTo>
                  <a:lnTo>
                    <a:pt x="149" y="836"/>
                  </a:lnTo>
                  <a:lnTo>
                    <a:pt x="149" y="813"/>
                  </a:lnTo>
                  <a:lnTo>
                    <a:pt x="149" y="3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4"/>
            <p:cNvSpPr>
              <a:spLocks/>
            </p:cNvSpPr>
            <p:nvPr/>
          </p:nvSpPr>
          <p:spPr bwMode="auto">
            <a:xfrm>
              <a:off x="24174" y="10640"/>
              <a:ext cx="149" cy="849"/>
            </a:xfrm>
            <a:custGeom>
              <a:avLst/>
              <a:gdLst/>
              <a:ahLst/>
              <a:cxnLst>
                <a:cxn ang="0">
                  <a:pos x="149" y="36"/>
                </a:cxn>
                <a:cxn ang="0">
                  <a:pos x="149" y="10"/>
                </a:cxn>
                <a:cxn ang="0">
                  <a:pos x="146" y="3"/>
                </a:cxn>
                <a:cxn ang="0">
                  <a:pos x="140" y="0"/>
                </a:cxn>
                <a:cxn ang="0">
                  <a:pos x="13" y="0"/>
                </a:cxn>
                <a:cxn ang="0">
                  <a:pos x="7" y="3"/>
                </a:cxn>
                <a:cxn ang="0">
                  <a:pos x="3" y="10"/>
                </a:cxn>
                <a:cxn ang="0">
                  <a:pos x="0" y="20"/>
                </a:cxn>
                <a:cxn ang="0">
                  <a:pos x="0" y="826"/>
                </a:cxn>
                <a:cxn ang="0">
                  <a:pos x="3" y="836"/>
                </a:cxn>
                <a:cxn ang="0">
                  <a:pos x="7" y="842"/>
                </a:cxn>
                <a:cxn ang="0">
                  <a:pos x="13" y="846"/>
                </a:cxn>
                <a:cxn ang="0">
                  <a:pos x="23" y="849"/>
                </a:cxn>
                <a:cxn ang="0">
                  <a:pos x="130" y="849"/>
                </a:cxn>
                <a:cxn ang="0">
                  <a:pos x="140" y="846"/>
                </a:cxn>
                <a:cxn ang="0">
                  <a:pos x="146" y="842"/>
                </a:cxn>
                <a:cxn ang="0">
                  <a:pos x="149" y="836"/>
                </a:cxn>
                <a:cxn ang="0">
                  <a:pos x="149" y="813"/>
                </a:cxn>
                <a:cxn ang="0">
                  <a:pos x="149" y="36"/>
                </a:cxn>
              </a:cxnLst>
              <a:rect l="0" t="0" r="r" b="b"/>
              <a:pathLst>
                <a:path w="149" h="849">
                  <a:moveTo>
                    <a:pt x="149" y="36"/>
                  </a:moveTo>
                  <a:lnTo>
                    <a:pt x="149" y="10"/>
                  </a:lnTo>
                  <a:lnTo>
                    <a:pt x="146" y="3"/>
                  </a:lnTo>
                  <a:lnTo>
                    <a:pt x="140" y="0"/>
                  </a:lnTo>
                  <a:lnTo>
                    <a:pt x="13" y="0"/>
                  </a:lnTo>
                  <a:lnTo>
                    <a:pt x="7" y="3"/>
                  </a:lnTo>
                  <a:lnTo>
                    <a:pt x="3" y="10"/>
                  </a:lnTo>
                  <a:lnTo>
                    <a:pt x="0" y="20"/>
                  </a:lnTo>
                  <a:lnTo>
                    <a:pt x="0" y="826"/>
                  </a:lnTo>
                  <a:lnTo>
                    <a:pt x="3" y="836"/>
                  </a:lnTo>
                  <a:lnTo>
                    <a:pt x="7" y="842"/>
                  </a:lnTo>
                  <a:lnTo>
                    <a:pt x="13" y="846"/>
                  </a:lnTo>
                  <a:lnTo>
                    <a:pt x="23" y="849"/>
                  </a:lnTo>
                  <a:lnTo>
                    <a:pt x="130" y="849"/>
                  </a:lnTo>
                  <a:lnTo>
                    <a:pt x="140" y="846"/>
                  </a:lnTo>
                  <a:lnTo>
                    <a:pt x="146" y="842"/>
                  </a:lnTo>
                  <a:lnTo>
                    <a:pt x="149" y="836"/>
                  </a:lnTo>
                  <a:lnTo>
                    <a:pt x="149" y="813"/>
                  </a:lnTo>
                  <a:lnTo>
                    <a:pt x="149" y="3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5"/>
            <p:cNvSpPr>
              <a:spLocks/>
            </p:cNvSpPr>
            <p:nvPr/>
          </p:nvSpPr>
          <p:spPr bwMode="auto">
            <a:xfrm>
              <a:off x="24174" y="11463"/>
              <a:ext cx="743" cy="2478"/>
            </a:xfrm>
            <a:custGeom>
              <a:avLst/>
              <a:gdLst/>
              <a:ahLst/>
              <a:cxnLst>
                <a:cxn ang="0">
                  <a:pos x="39" y="0"/>
                </a:cxn>
                <a:cxn ang="0">
                  <a:pos x="13" y="0"/>
                </a:cxn>
                <a:cxn ang="0">
                  <a:pos x="7" y="3"/>
                </a:cxn>
                <a:cxn ang="0">
                  <a:pos x="0" y="16"/>
                </a:cxn>
                <a:cxn ang="0">
                  <a:pos x="0" y="69"/>
                </a:cxn>
                <a:cxn ang="0">
                  <a:pos x="3" y="289"/>
                </a:cxn>
                <a:cxn ang="0">
                  <a:pos x="13" y="490"/>
                </a:cxn>
                <a:cxn ang="0">
                  <a:pos x="29" y="678"/>
                </a:cxn>
                <a:cxn ang="0">
                  <a:pos x="46" y="845"/>
                </a:cxn>
                <a:cxn ang="0">
                  <a:pos x="68" y="993"/>
                </a:cxn>
                <a:cxn ang="0">
                  <a:pos x="91" y="1128"/>
                </a:cxn>
                <a:cxn ang="0">
                  <a:pos x="114" y="1244"/>
                </a:cxn>
                <a:cxn ang="0">
                  <a:pos x="136" y="1342"/>
                </a:cxn>
                <a:cxn ang="0">
                  <a:pos x="159" y="1425"/>
                </a:cxn>
                <a:cxn ang="0">
                  <a:pos x="175" y="1487"/>
                </a:cxn>
                <a:cxn ang="0">
                  <a:pos x="188" y="1533"/>
                </a:cxn>
                <a:cxn ang="0">
                  <a:pos x="240" y="1688"/>
                </a:cxn>
                <a:cxn ang="0">
                  <a:pos x="302" y="1842"/>
                </a:cxn>
                <a:cxn ang="0">
                  <a:pos x="373" y="1997"/>
                </a:cxn>
                <a:cxn ang="0">
                  <a:pos x="454" y="2148"/>
                </a:cxn>
                <a:cxn ang="0">
                  <a:pos x="552" y="2297"/>
                </a:cxn>
                <a:cxn ang="0">
                  <a:pos x="656" y="2441"/>
                </a:cxn>
                <a:cxn ang="0">
                  <a:pos x="665" y="2451"/>
                </a:cxn>
                <a:cxn ang="0">
                  <a:pos x="672" y="2461"/>
                </a:cxn>
                <a:cxn ang="0">
                  <a:pos x="685" y="2474"/>
                </a:cxn>
                <a:cxn ang="0">
                  <a:pos x="688" y="2474"/>
                </a:cxn>
                <a:cxn ang="0">
                  <a:pos x="691" y="2478"/>
                </a:cxn>
                <a:cxn ang="0">
                  <a:pos x="734" y="2478"/>
                </a:cxn>
                <a:cxn ang="0">
                  <a:pos x="740" y="2474"/>
                </a:cxn>
                <a:cxn ang="0">
                  <a:pos x="743" y="2471"/>
                </a:cxn>
                <a:cxn ang="0">
                  <a:pos x="743" y="2458"/>
                </a:cxn>
                <a:cxn ang="0">
                  <a:pos x="737" y="2445"/>
                </a:cxn>
                <a:cxn ang="0">
                  <a:pos x="623" y="2270"/>
                </a:cxn>
                <a:cxn ang="0">
                  <a:pos x="523" y="2086"/>
                </a:cxn>
                <a:cxn ang="0">
                  <a:pos x="435" y="1895"/>
                </a:cxn>
                <a:cxn ang="0">
                  <a:pos x="364" y="1698"/>
                </a:cxn>
                <a:cxn ang="0">
                  <a:pos x="302" y="1490"/>
                </a:cxn>
                <a:cxn ang="0">
                  <a:pos x="253" y="1273"/>
                </a:cxn>
                <a:cxn ang="0">
                  <a:pos x="214" y="1046"/>
                </a:cxn>
                <a:cxn ang="0">
                  <a:pos x="185" y="806"/>
                </a:cxn>
                <a:cxn ang="0">
                  <a:pos x="166" y="556"/>
                </a:cxn>
                <a:cxn ang="0">
                  <a:pos x="153" y="296"/>
                </a:cxn>
                <a:cxn ang="0">
                  <a:pos x="149" y="19"/>
                </a:cxn>
                <a:cxn ang="0">
                  <a:pos x="149" y="13"/>
                </a:cxn>
                <a:cxn ang="0">
                  <a:pos x="146" y="6"/>
                </a:cxn>
                <a:cxn ang="0">
                  <a:pos x="143" y="3"/>
                </a:cxn>
                <a:cxn ang="0">
                  <a:pos x="136" y="0"/>
                </a:cxn>
                <a:cxn ang="0">
                  <a:pos x="114" y="0"/>
                </a:cxn>
                <a:cxn ang="0">
                  <a:pos x="39" y="0"/>
                </a:cxn>
              </a:cxnLst>
              <a:rect l="0" t="0" r="r" b="b"/>
              <a:pathLst>
                <a:path w="743" h="2478">
                  <a:moveTo>
                    <a:pt x="39" y="0"/>
                  </a:moveTo>
                  <a:lnTo>
                    <a:pt x="13" y="0"/>
                  </a:lnTo>
                  <a:lnTo>
                    <a:pt x="7" y="3"/>
                  </a:lnTo>
                  <a:lnTo>
                    <a:pt x="0" y="16"/>
                  </a:lnTo>
                  <a:lnTo>
                    <a:pt x="0" y="69"/>
                  </a:lnTo>
                  <a:lnTo>
                    <a:pt x="3" y="289"/>
                  </a:lnTo>
                  <a:lnTo>
                    <a:pt x="13" y="490"/>
                  </a:lnTo>
                  <a:lnTo>
                    <a:pt x="29" y="678"/>
                  </a:lnTo>
                  <a:lnTo>
                    <a:pt x="46" y="845"/>
                  </a:lnTo>
                  <a:lnTo>
                    <a:pt x="68" y="993"/>
                  </a:lnTo>
                  <a:lnTo>
                    <a:pt x="91" y="1128"/>
                  </a:lnTo>
                  <a:lnTo>
                    <a:pt x="114" y="1244"/>
                  </a:lnTo>
                  <a:lnTo>
                    <a:pt x="136" y="1342"/>
                  </a:lnTo>
                  <a:lnTo>
                    <a:pt x="159" y="1425"/>
                  </a:lnTo>
                  <a:lnTo>
                    <a:pt x="175" y="1487"/>
                  </a:lnTo>
                  <a:lnTo>
                    <a:pt x="188" y="1533"/>
                  </a:lnTo>
                  <a:lnTo>
                    <a:pt x="240" y="1688"/>
                  </a:lnTo>
                  <a:lnTo>
                    <a:pt x="302" y="1842"/>
                  </a:lnTo>
                  <a:lnTo>
                    <a:pt x="373" y="1997"/>
                  </a:lnTo>
                  <a:lnTo>
                    <a:pt x="454" y="2148"/>
                  </a:lnTo>
                  <a:lnTo>
                    <a:pt x="552" y="2297"/>
                  </a:lnTo>
                  <a:lnTo>
                    <a:pt x="656" y="2441"/>
                  </a:lnTo>
                  <a:lnTo>
                    <a:pt x="665" y="2451"/>
                  </a:lnTo>
                  <a:lnTo>
                    <a:pt x="672" y="2461"/>
                  </a:lnTo>
                  <a:lnTo>
                    <a:pt x="685" y="2474"/>
                  </a:lnTo>
                  <a:lnTo>
                    <a:pt x="688" y="2474"/>
                  </a:lnTo>
                  <a:lnTo>
                    <a:pt x="691" y="2478"/>
                  </a:lnTo>
                  <a:lnTo>
                    <a:pt x="734" y="2478"/>
                  </a:lnTo>
                  <a:lnTo>
                    <a:pt x="740" y="2474"/>
                  </a:lnTo>
                  <a:lnTo>
                    <a:pt x="743" y="2471"/>
                  </a:lnTo>
                  <a:lnTo>
                    <a:pt x="743" y="2458"/>
                  </a:lnTo>
                  <a:lnTo>
                    <a:pt x="737" y="2445"/>
                  </a:lnTo>
                  <a:lnTo>
                    <a:pt x="623" y="2270"/>
                  </a:lnTo>
                  <a:lnTo>
                    <a:pt x="523" y="2086"/>
                  </a:lnTo>
                  <a:lnTo>
                    <a:pt x="435" y="1895"/>
                  </a:lnTo>
                  <a:lnTo>
                    <a:pt x="364" y="1698"/>
                  </a:lnTo>
                  <a:lnTo>
                    <a:pt x="302" y="1490"/>
                  </a:lnTo>
                  <a:lnTo>
                    <a:pt x="253" y="1273"/>
                  </a:lnTo>
                  <a:lnTo>
                    <a:pt x="214" y="1046"/>
                  </a:lnTo>
                  <a:lnTo>
                    <a:pt x="185" y="806"/>
                  </a:lnTo>
                  <a:lnTo>
                    <a:pt x="166" y="556"/>
                  </a:lnTo>
                  <a:lnTo>
                    <a:pt x="153" y="296"/>
                  </a:lnTo>
                  <a:lnTo>
                    <a:pt x="149" y="19"/>
                  </a:lnTo>
                  <a:lnTo>
                    <a:pt x="149" y="13"/>
                  </a:lnTo>
                  <a:lnTo>
                    <a:pt x="146" y="6"/>
                  </a:lnTo>
                  <a:lnTo>
                    <a:pt x="143" y="3"/>
                  </a:lnTo>
                  <a:lnTo>
                    <a:pt x="136" y="0"/>
                  </a:lnTo>
                  <a:lnTo>
                    <a:pt x="114" y="0"/>
                  </a:lnTo>
                  <a:lnTo>
                    <a:pt x="3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6"/>
            <p:cNvSpPr>
              <a:spLocks/>
            </p:cNvSpPr>
            <p:nvPr/>
          </p:nvSpPr>
          <p:spPr bwMode="auto">
            <a:xfrm>
              <a:off x="25758" y="7606"/>
              <a:ext cx="444" cy="912"/>
            </a:xfrm>
            <a:custGeom>
              <a:avLst/>
              <a:gdLst/>
              <a:ahLst/>
              <a:cxnLst>
                <a:cxn ang="0">
                  <a:pos x="275" y="36"/>
                </a:cxn>
                <a:cxn ang="0">
                  <a:pos x="275" y="13"/>
                </a:cxn>
                <a:cxn ang="0">
                  <a:pos x="269" y="0"/>
                </a:cxn>
                <a:cxn ang="0">
                  <a:pos x="246" y="0"/>
                </a:cxn>
                <a:cxn ang="0">
                  <a:pos x="201" y="36"/>
                </a:cxn>
                <a:cxn ang="0">
                  <a:pos x="155" y="63"/>
                </a:cxn>
                <a:cxn ang="0">
                  <a:pos x="107" y="76"/>
                </a:cxn>
                <a:cxn ang="0">
                  <a:pos x="65" y="82"/>
                </a:cxn>
                <a:cxn ang="0">
                  <a:pos x="26" y="86"/>
                </a:cxn>
                <a:cxn ang="0">
                  <a:pos x="0" y="86"/>
                </a:cxn>
                <a:cxn ang="0">
                  <a:pos x="0" y="129"/>
                </a:cxn>
                <a:cxn ang="0">
                  <a:pos x="29" y="129"/>
                </a:cxn>
                <a:cxn ang="0">
                  <a:pos x="71" y="125"/>
                </a:cxn>
                <a:cxn ang="0">
                  <a:pos x="123" y="115"/>
                </a:cxn>
                <a:cxn ang="0">
                  <a:pos x="178" y="96"/>
                </a:cxn>
                <a:cxn ang="0">
                  <a:pos x="178" y="826"/>
                </a:cxn>
                <a:cxn ang="0">
                  <a:pos x="172" y="843"/>
                </a:cxn>
                <a:cxn ang="0">
                  <a:pos x="159" y="856"/>
                </a:cxn>
                <a:cxn ang="0">
                  <a:pos x="139" y="862"/>
                </a:cxn>
                <a:cxn ang="0">
                  <a:pos x="104" y="869"/>
                </a:cxn>
                <a:cxn ang="0">
                  <a:pos x="9" y="869"/>
                </a:cxn>
                <a:cxn ang="0">
                  <a:pos x="9" y="912"/>
                </a:cxn>
                <a:cxn ang="0">
                  <a:pos x="45" y="908"/>
                </a:cxn>
                <a:cxn ang="0">
                  <a:pos x="409" y="908"/>
                </a:cxn>
                <a:cxn ang="0">
                  <a:pos x="444" y="912"/>
                </a:cxn>
                <a:cxn ang="0">
                  <a:pos x="444" y="869"/>
                </a:cxn>
                <a:cxn ang="0">
                  <a:pos x="350" y="869"/>
                </a:cxn>
                <a:cxn ang="0">
                  <a:pos x="314" y="862"/>
                </a:cxn>
                <a:cxn ang="0">
                  <a:pos x="295" y="856"/>
                </a:cxn>
                <a:cxn ang="0">
                  <a:pos x="282" y="843"/>
                </a:cxn>
                <a:cxn ang="0">
                  <a:pos x="279" y="826"/>
                </a:cxn>
                <a:cxn ang="0">
                  <a:pos x="275" y="803"/>
                </a:cxn>
                <a:cxn ang="0">
                  <a:pos x="275" y="36"/>
                </a:cxn>
              </a:cxnLst>
              <a:rect l="0" t="0" r="r" b="b"/>
              <a:pathLst>
                <a:path w="444" h="912">
                  <a:moveTo>
                    <a:pt x="275" y="36"/>
                  </a:moveTo>
                  <a:lnTo>
                    <a:pt x="275" y="13"/>
                  </a:lnTo>
                  <a:lnTo>
                    <a:pt x="269" y="0"/>
                  </a:lnTo>
                  <a:lnTo>
                    <a:pt x="246" y="0"/>
                  </a:lnTo>
                  <a:lnTo>
                    <a:pt x="201" y="36"/>
                  </a:lnTo>
                  <a:lnTo>
                    <a:pt x="155" y="63"/>
                  </a:lnTo>
                  <a:lnTo>
                    <a:pt x="107" y="76"/>
                  </a:lnTo>
                  <a:lnTo>
                    <a:pt x="65" y="82"/>
                  </a:lnTo>
                  <a:lnTo>
                    <a:pt x="26" y="86"/>
                  </a:lnTo>
                  <a:lnTo>
                    <a:pt x="0" y="86"/>
                  </a:lnTo>
                  <a:lnTo>
                    <a:pt x="0" y="129"/>
                  </a:lnTo>
                  <a:lnTo>
                    <a:pt x="29" y="129"/>
                  </a:lnTo>
                  <a:lnTo>
                    <a:pt x="71" y="125"/>
                  </a:lnTo>
                  <a:lnTo>
                    <a:pt x="123" y="115"/>
                  </a:lnTo>
                  <a:lnTo>
                    <a:pt x="178" y="96"/>
                  </a:lnTo>
                  <a:lnTo>
                    <a:pt x="178" y="826"/>
                  </a:lnTo>
                  <a:lnTo>
                    <a:pt x="172" y="843"/>
                  </a:lnTo>
                  <a:lnTo>
                    <a:pt x="159" y="856"/>
                  </a:lnTo>
                  <a:lnTo>
                    <a:pt x="139" y="862"/>
                  </a:lnTo>
                  <a:lnTo>
                    <a:pt x="104" y="869"/>
                  </a:lnTo>
                  <a:lnTo>
                    <a:pt x="9" y="869"/>
                  </a:lnTo>
                  <a:lnTo>
                    <a:pt x="9" y="912"/>
                  </a:lnTo>
                  <a:lnTo>
                    <a:pt x="45" y="908"/>
                  </a:lnTo>
                  <a:lnTo>
                    <a:pt x="409" y="908"/>
                  </a:lnTo>
                  <a:lnTo>
                    <a:pt x="444" y="912"/>
                  </a:lnTo>
                  <a:lnTo>
                    <a:pt x="444" y="869"/>
                  </a:lnTo>
                  <a:lnTo>
                    <a:pt x="350" y="869"/>
                  </a:lnTo>
                  <a:lnTo>
                    <a:pt x="314" y="862"/>
                  </a:lnTo>
                  <a:lnTo>
                    <a:pt x="295" y="856"/>
                  </a:lnTo>
                  <a:lnTo>
                    <a:pt x="282" y="843"/>
                  </a:lnTo>
                  <a:lnTo>
                    <a:pt x="279" y="826"/>
                  </a:lnTo>
                  <a:lnTo>
                    <a:pt x="275" y="803"/>
                  </a:lnTo>
                  <a:lnTo>
                    <a:pt x="275" y="3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7"/>
            <p:cNvSpPr>
              <a:spLocks noEditPoints="1"/>
            </p:cNvSpPr>
            <p:nvPr/>
          </p:nvSpPr>
          <p:spPr bwMode="auto">
            <a:xfrm>
              <a:off x="27714" y="7606"/>
              <a:ext cx="568" cy="941"/>
            </a:xfrm>
            <a:custGeom>
              <a:avLst/>
              <a:gdLst/>
              <a:ahLst/>
              <a:cxnLst>
                <a:cxn ang="0">
                  <a:pos x="568" y="392"/>
                </a:cxn>
                <a:cxn ang="0">
                  <a:pos x="545" y="231"/>
                </a:cxn>
                <a:cxn ang="0">
                  <a:pos x="481" y="96"/>
                </a:cxn>
                <a:cxn ang="0">
                  <a:pos x="399" y="27"/>
                </a:cxn>
                <a:cxn ang="0">
                  <a:pos x="318" y="3"/>
                </a:cxn>
                <a:cxn ang="0">
                  <a:pos x="244" y="3"/>
                </a:cxn>
                <a:cxn ang="0">
                  <a:pos x="159" y="33"/>
                </a:cxn>
                <a:cxn ang="0">
                  <a:pos x="81" y="105"/>
                </a:cxn>
                <a:cxn ang="0">
                  <a:pos x="26" y="234"/>
                </a:cxn>
                <a:cxn ang="0">
                  <a:pos x="4" y="392"/>
                </a:cxn>
                <a:cxn ang="0">
                  <a:pos x="4" y="553"/>
                </a:cxn>
                <a:cxn ang="0">
                  <a:pos x="30" y="724"/>
                </a:cxn>
                <a:cxn ang="0">
                  <a:pos x="94" y="852"/>
                </a:cxn>
                <a:cxn ang="0">
                  <a:pos x="169" y="915"/>
                </a:cxn>
                <a:cxn ang="0">
                  <a:pos x="250" y="938"/>
                </a:cxn>
                <a:cxn ang="0">
                  <a:pos x="325" y="938"/>
                </a:cxn>
                <a:cxn ang="0">
                  <a:pos x="406" y="912"/>
                </a:cxn>
                <a:cxn ang="0">
                  <a:pos x="487" y="839"/>
                </a:cxn>
                <a:cxn ang="0">
                  <a:pos x="545" y="711"/>
                </a:cxn>
                <a:cxn ang="0">
                  <a:pos x="568" y="553"/>
                </a:cxn>
                <a:cxn ang="0">
                  <a:pos x="286" y="912"/>
                </a:cxn>
                <a:cxn ang="0">
                  <a:pos x="227" y="899"/>
                </a:cxn>
                <a:cxn ang="0">
                  <a:pos x="169" y="846"/>
                </a:cxn>
                <a:cxn ang="0">
                  <a:pos x="127" y="747"/>
                </a:cxn>
                <a:cxn ang="0">
                  <a:pos x="114" y="602"/>
                </a:cxn>
                <a:cxn ang="0">
                  <a:pos x="117" y="283"/>
                </a:cxn>
                <a:cxn ang="0">
                  <a:pos x="137" y="152"/>
                </a:cxn>
                <a:cxn ang="0">
                  <a:pos x="176" y="79"/>
                </a:cxn>
                <a:cxn ang="0">
                  <a:pos x="224" y="43"/>
                </a:cxn>
                <a:cxn ang="0">
                  <a:pos x="270" y="30"/>
                </a:cxn>
                <a:cxn ang="0">
                  <a:pos x="305" y="33"/>
                </a:cxn>
                <a:cxn ang="0">
                  <a:pos x="357" y="50"/>
                </a:cxn>
                <a:cxn ang="0">
                  <a:pos x="409" y="99"/>
                </a:cxn>
                <a:cxn ang="0">
                  <a:pos x="445" y="191"/>
                </a:cxn>
                <a:cxn ang="0">
                  <a:pos x="455" y="319"/>
                </a:cxn>
                <a:cxn ang="0">
                  <a:pos x="458" y="556"/>
                </a:cxn>
                <a:cxn ang="0">
                  <a:pos x="442" y="741"/>
                </a:cxn>
                <a:cxn ang="0">
                  <a:pos x="406" y="843"/>
                </a:cxn>
                <a:cxn ang="0">
                  <a:pos x="348" y="895"/>
                </a:cxn>
                <a:cxn ang="0">
                  <a:pos x="286" y="912"/>
                </a:cxn>
              </a:cxnLst>
              <a:rect l="0" t="0" r="r" b="b"/>
              <a:pathLst>
                <a:path w="568" h="941">
                  <a:moveTo>
                    <a:pt x="568" y="474"/>
                  </a:moveTo>
                  <a:lnTo>
                    <a:pt x="568" y="392"/>
                  </a:lnTo>
                  <a:lnTo>
                    <a:pt x="562" y="310"/>
                  </a:lnTo>
                  <a:lnTo>
                    <a:pt x="545" y="231"/>
                  </a:lnTo>
                  <a:lnTo>
                    <a:pt x="516" y="152"/>
                  </a:lnTo>
                  <a:lnTo>
                    <a:pt x="481" y="96"/>
                  </a:lnTo>
                  <a:lnTo>
                    <a:pt x="442" y="53"/>
                  </a:lnTo>
                  <a:lnTo>
                    <a:pt x="399" y="27"/>
                  </a:lnTo>
                  <a:lnTo>
                    <a:pt x="357" y="10"/>
                  </a:lnTo>
                  <a:lnTo>
                    <a:pt x="318" y="3"/>
                  </a:lnTo>
                  <a:lnTo>
                    <a:pt x="286" y="0"/>
                  </a:lnTo>
                  <a:lnTo>
                    <a:pt x="244" y="3"/>
                  </a:lnTo>
                  <a:lnTo>
                    <a:pt x="202" y="13"/>
                  </a:lnTo>
                  <a:lnTo>
                    <a:pt x="159" y="33"/>
                  </a:lnTo>
                  <a:lnTo>
                    <a:pt x="117" y="63"/>
                  </a:lnTo>
                  <a:lnTo>
                    <a:pt x="81" y="105"/>
                  </a:lnTo>
                  <a:lnTo>
                    <a:pt x="52" y="161"/>
                  </a:lnTo>
                  <a:lnTo>
                    <a:pt x="26" y="234"/>
                  </a:lnTo>
                  <a:lnTo>
                    <a:pt x="10" y="313"/>
                  </a:lnTo>
                  <a:lnTo>
                    <a:pt x="4" y="392"/>
                  </a:lnTo>
                  <a:lnTo>
                    <a:pt x="0" y="474"/>
                  </a:lnTo>
                  <a:lnTo>
                    <a:pt x="4" y="553"/>
                  </a:lnTo>
                  <a:lnTo>
                    <a:pt x="10" y="639"/>
                  </a:lnTo>
                  <a:lnTo>
                    <a:pt x="30" y="724"/>
                  </a:lnTo>
                  <a:lnTo>
                    <a:pt x="62" y="803"/>
                  </a:lnTo>
                  <a:lnTo>
                    <a:pt x="94" y="852"/>
                  </a:lnTo>
                  <a:lnTo>
                    <a:pt x="130" y="889"/>
                  </a:lnTo>
                  <a:lnTo>
                    <a:pt x="169" y="915"/>
                  </a:lnTo>
                  <a:lnTo>
                    <a:pt x="211" y="931"/>
                  </a:lnTo>
                  <a:lnTo>
                    <a:pt x="250" y="938"/>
                  </a:lnTo>
                  <a:lnTo>
                    <a:pt x="286" y="941"/>
                  </a:lnTo>
                  <a:lnTo>
                    <a:pt x="325" y="938"/>
                  </a:lnTo>
                  <a:lnTo>
                    <a:pt x="364" y="928"/>
                  </a:lnTo>
                  <a:lnTo>
                    <a:pt x="406" y="912"/>
                  </a:lnTo>
                  <a:lnTo>
                    <a:pt x="448" y="882"/>
                  </a:lnTo>
                  <a:lnTo>
                    <a:pt x="487" y="839"/>
                  </a:lnTo>
                  <a:lnTo>
                    <a:pt x="520" y="783"/>
                  </a:lnTo>
                  <a:lnTo>
                    <a:pt x="545" y="711"/>
                  </a:lnTo>
                  <a:lnTo>
                    <a:pt x="562" y="632"/>
                  </a:lnTo>
                  <a:lnTo>
                    <a:pt x="568" y="553"/>
                  </a:lnTo>
                  <a:lnTo>
                    <a:pt x="568" y="474"/>
                  </a:lnTo>
                  <a:close/>
                  <a:moveTo>
                    <a:pt x="286" y="912"/>
                  </a:moveTo>
                  <a:lnTo>
                    <a:pt x="257" y="908"/>
                  </a:lnTo>
                  <a:lnTo>
                    <a:pt x="227" y="899"/>
                  </a:lnTo>
                  <a:lnTo>
                    <a:pt x="195" y="879"/>
                  </a:lnTo>
                  <a:lnTo>
                    <a:pt x="169" y="846"/>
                  </a:lnTo>
                  <a:lnTo>
                    <a:pt x="143" y="803"/>
                  </a:lnTo>
                  <a:lnTo>
                    <a:pt x="127" y="747"/>
                  </a:lnTo>
                  <a:lnTo>
                    <a:pt x="120" y="678"/>
                  </a:lnTo>
                  <a:lnTo>
                    <a:pt x="114" y="602"/>
                  </a:lnTo>
                  <a:lnTo>
                    <a:pt x="114" y="369"/>
                  </a:lnTo>
                  <a:lnTo>
                    <a:pt x="117" y="283"/>
                  </a:lnTo>
                  <a:lnTo>
                    <a:pt x="124" y="204"/>
                  </a:lnTo>
                  <a:lnTo>
                    <a:pt x="137" y="152"/>
                  </a:lnTo>
                  <a:lnTo>
                    <a:pt x="156" y="109"/>
                  </a:lnTo>
                  <a:lnTo>
                    <a:pt x="176" y="79"/>
                  </a:lnTo>
                  <a:lnTo>
                    <a:pt x="202" y="56"/>
                  </a:lnTo>
                  <a:lnTo>
                    <a:pt x="224" y="43"/>
                  </a:lnTo>
                  <a:lnTo>
                    <a:pt x="250" y="33"/>
                  </a:lnTo>
                  <a:lnTo>
                    <a:pt x="270" y="30"/>
                  </a:lnTo>
                  <a:lnTo>
                    <a:pt x="286" y="30"/>
                  </a:lnTo>
                  <a:lnTo>
                    <a:pt x="305" y="33"/>
                  </a:lnTo>
                  <a:lnTo>
                    <a:pt x="331" y="36"/>
                  </a:lnTo>
                  <a:lnTo>
                    <a:pt x="357" y="50"/>
                  </a:lnTo>
                  <a:lnTo>
                    <a:pt x="383" y="69"/>
                  </a:lnTo>
                  <a:lnTo>
                    <a:pt x="409" y="99"/>
                  </a:lnTo>
                  <a:lnTo>
                    <a:pt x="429" y="138"/>
                  </a:lnTo>
                  <a:lnTo>
                    <a:pt x="445" y="191"/>
                  </a:lnTo>
                  <a:lnTo>
                    <a:pt x="451" y="254"/>
                  </a:lnTo>
                  <a:lnTo>
                    <a:pt x="455" y="319"/>
                  </a:lnTo>
                  <a:lnTo>
                    <a:pt x="458" y="388"/>
                  </a:lnTo>
                  <a:lnTo>
                    <a:pt x="458" y="556"/>
                  </a:lnTo>
                  <a:lnTo>
                    <a:pt x="455" y="652"/>
                  </a:lnTo>
                  <a:lnTo>
                    <a:pt x="442" y="741"/>
                  </a:lnTo>
                  <a:lnTo>
                    <a:pt x="429" y="800"/>
                  </a:lnTo>
                  <a:lnTo>
                    <a:pt x="406" y="843"/>
                  </a:lnTo>
                  <a:lnTo>
                    <a:pt x="380" y="875"/>
                  </a:lnTo>
                  <a:lnTo>
                    <a:pt x="348" y="895"/>
                  </a:lnTo>
                  <a:lnTo>
                    <a:pt x="315" y="908"/>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8"/>
            <p:cNvSpPr>
              <a:spLocks noEditPoints="1"/>
            </p:cNvSpPr>
            <p:nvPr/>
          </p:nvSpPr>
          <p:spPr bwMode="auto">
            <a:xfrm>
              <a:off x="29742" y="7606"/>
              <a:ext cx="568" cy="941"/>
            </a:xfrm>
            <a:custGeom>
              <a:avLst/>
              <a:gdLst/>
              <a:ahLst/>
              <a:cxnLst>
                <a:cxn ang="0">
                  <a:pos x="568" y="392"/>
                </a:cxn>
                <a:cxn ang="0">
                  <a:pos x="546" y="231"/>
                </a:cxn>
                <a:cxn ang="0">
                  <a:pos x="481" y="96"/>
                </a:cxn>
                <a:cxn ang="0">
                  <a:pos x="400" y="27"/>
                </a:cxn>
                <a:cxn ang="0">
                  <a:pos x="318" y="3"/>
                </a:cxn>
                <a:cxn ang="0">
                  <a:pos x="244" y="3"/>
                </a:cxn>
                <a:cxn ang="0">
                  <a:pos x="159" y="33"/>
                </a:cxn>
                <a:cxn ang="0">
                  <a:pos x="82" y="105"/>
                </a:cxn>
                <a:cxn ang="0">
                  <a:pos x="26" y="234"/>
                </a:cxn>
                <a:cxn ang="0">
                  <a:pos x="4" y="392"/>
                </a:cxn>
                <a:cxn ang="0">
                  <a:pos x="4" y="553"/>
                </a:cxn>
                <a:cxn ang="0">
                  <a:pos x="30" y="724"/>
                </a:cxn>
                <a:cxn ang="0">
                  <a:pos x="94" y="852"/>
                </a:cxn>
                <a:cxn ang="0">
                  <a:pos x="169" y="915"/>
                </a:cxn>
                <a:cxn ang="0">
                  <a:pos x="250" y="938"/>
                </a:cxn>
                <a:cxn ang="0">
                  <a:pos x="325" y="938"/>
                </a:cxn>
                <a:cxn ang="0">
                  <a:pos x="406" y="912"/>
                </a:cxn>
                <a:cxn ang="0">
                  <a:pos x="487" y="839"/>
                </a:cxn>
                <a:cxn ang="0">
                  <a:pos x="546" y="711"/>
                </a:cxn>
                <a:cxn ang="0">
                  <a:pos x="568" y="553"/>
                </a:cxn>
                <a:cxn ang="0">
                  <a:pos x="286" y="912"/>
                </a:cxn>
                <a:cxn ang="0">
                  <a:pos x="228" y="899"/>
                </a:cxn>
                <a:cxn ang="0">
                  <a:pos x="169" y="846"/>
                </a:cxn>
                <a:cxn ang="0">
                  <a:pos x="127" y="747"/>
                </a:cxn>
                <a:cxn ang="0">
                  <a:pos x="114" y="602"/>
                </a:cxn>
                <a:cxn ang="0">
                  <a:pos x="117" y="283"/>
                </a:cxn>
                <a:cxn ang="0">
                  <a:pos x="137" y="152"/>
                </a:cxn>
                <a:cxn ang="0">
                  <a:pos x="176" y="79"/>
                </a:cxn>
                <a:cxn ang="0">
                  <a:pos x="224" y="43"/>
                </a:cxn>
                <a:cxn ang="0">
                  <a:pos x="270" y="30"/>
                </a:cxn>
                <a:cxn ang="0">
                  <a:pos x="305" y="33"/>
                </a:cxn>
                <a:cxn ang="0">
                  <a:pos x="357" y="50"/>
                </a:cxn>
                <a:cxn ang="0">
                  <a:pos x="409" y="99"/>
                </a:cxn>
                <a:cxn ang="0">
                  <a:pos x="445" y="191"/>
                </a:cxn>
                <a:cxn ang="0">
                  <a:pos x="455" y="319"/>
                </a:cxn>
                <a:cxn ang="0">
                  <a:pos x="458" y="556"/>
                </a:cxn>
                <a:cxn ang="0">
                  <a:pos x="442" y="741"/>
                </a:cxn>
                <a:cxn ang="0">
                  <a:pos x="406" y="843"/>
                </a:cxn>
                <a:cxn ang="0">
                  <a:pos x="348" y="895"/>
                </a:cxn>
                <a:cxn ang="0">
                  <a:pos x="286" y="912"/>
                </a:cxn>
              </a:cxnLst>
              <a:rect l="0" t="0" r="r" b="b"/>
              <a:pathLst>
                <a:path w="568" h="941">
                  <a:moveTo>
                    <a:pt x="568" y="474"/>
                  </a:moveTo>
                  <a:lnTo>
                    <a:pt x="568" y="392"/>
                  </a:lnTo>
                  <a:lnTo>
                    <a:pt x="562" y="310"/>
                  </a:lnTo>
                  <a:lnTo>
                    <a:pt x="546" y="231"/>
                  </a:lnTo>
                  <a:lnTo>
                    <a:pt x="516" y="152"/>
                  </a:lnTo>
                  <a:lnTo>
                    <a:pt x="481" y="96"/>
                  </a:lnTo>
                  <a:lnTo>
                    <a:pt x="442" y="53"/>
                  </a:lnTo>
                  <a:lnTo>
                    <a:pt x="400" y="27"/>
                  </a:lnTo>
                  <a:lnTo>
                    <a:pt x="357" y="10"/>
                  </a:lnTo>
                  <a:lnTo>
                    <a:pt x="318" y="3"/>
                  </a:lnTo>
                  <a:lnTo>
                    <a:pt x="286" y="0"/>
                  </a:lnTo>
                  <a:lnTo>
                    <a:pt x="244" y="3"/>
                  </a:lnTo>
                  <a:lnTo>
                    <a:pt x="202" y="13"/>
                  </a:lnTo>
                  <a:lnTo>
                    <a:pt x="159" y="33"/>
                  </a:lnTo>
                  <a:lnTo>
                    <a:pt x="117" y="63"/>
                  </a:lnTo>
                  <a:lnTo>
                    <a:pt x="82" y="105"/>
                  </a:lnTo>
                  <a:lnTo>
                    <a:pt x="52" y="161"/>
                  </a:lnTo>
                  <a:lnTo>
                    <a:pt x="26" y="234"/>
                  </a:lnTo>
                  <a:lnTo>
                    <a:pt x="10" y="313"/>
                  </a:lnTo>
                  <a:lnTo>
                    <a:pt x="4" y="392"/>
                  </a:lnTo>
                  <a:lnTo>
                    <a:pt x="0" y="474"/>
                  </a:lnTo>
                  <a:lnTo>
                    <a:pt x="4" y="553"/>
                  </a:lnTo>
                  <a:lnTo>
                    <a:pt x="10" y="639"/>
                  </a:lnTo>
                  <a:lnTo>
                    <a:pt x="30" y="724"/>
                  </a:lnTo>
                  <a:lnTo>
                    <a:pt x="62" y="803"/>
                  </a:lnTo>
                  <a:lnTo>
                    <a:pt x="94" y="852"/>
                  </a:lnTo>
                  <a:lnTo>
                    <a:pt x="130" y="889"/>
                  </a:lnTo>
                  <a:lnTo>
                    <a:pt x="169" y="915"/>
                  </a:lnTo>
                  <a:lnTo>
                    <a:pt x="211" y="931"/>
                  </a:lnTo>
                  <a:lnTo>
                    <a:pt x="250" y="938"/>
                  </a:lnTo>
                  <a:lnTo>
                    <a:pt x="286" y="941"/>
                  </a:lnTo>
                  <a:lnTo>
                    <a:pt x="325" y="938"/>
                  </a:lnTo>
                  <a:lnTo>
                    <a:pt x="364" y="928"/>
                  </a:lnTo>
                  <a:lnTo>
                    <a:pt x="406" y="912"/>
                  </a:lnTo>
                  <a:lnTo>
                    <a:pt x="448" y="882"/>
                  </a:lnTo>
                  <a:lnTo>
                    <a:pt x="487" y="839"/>
                  </a:lnTo>
                  <a:lnTo>
                    <a:pt x="520" y="783"/>
                  </a:lnTo>
                  <a:lnTo>
                    <a:pt x="546" y="711"/>
                  </a:lnTo>
                  <a:lnTo>
                    <a:pt x="562" y="632"/>
                  </a:lnTo>
                  <a:lnTo>
                    <a:pt x="568" y="553"/>
                  </a:lnTo>
                  <a:lnTo>
                    <a:pt x="568" y="474"/>
                  </a:lnTo>
                  <a:close/>
                  <a:moveTo>
                    <a:pt x="286" y="912"/>
                  </a:moveTo>
                  <a:lnTo>
                    <a:pt x="257" y="908"/>
                  </a:lnTo>
                  <a:lnTo>
                    <a:pt x="228" y="899"/>
                  </a:lnTo>
                  <a:lnTo>
                    <a:pt x="195" y="879"/>
                  </a:lnTo>
                  <a:lnTo>
                    <a:pt x="169" y="846"/>
                  </a:lnTo>
                  <a:lnTo>
                    <a:pt x="143" y="803"/>
                  </a:lnTo>
                  <a:lnTo>
                    <a:pt x="127" y="747"/>
                  </a:lnTo>
                  <a:lnTo>
                    <a:pt x="120" y="678"/>
                  </a:lnTo>
                  <a:lnTo>
                    <a:pt x="114" y="602"/>
                  </a:lnTo>
                  <a:lnTo>
                    <a:pt x="114" y="369"/>
                  </a:lnTo>
                  <a:lnTo>
                    <a:pt x="117" y="283"/>
                  </a:lnTo>
                  <a:lnTo>
                    <a:pt x="124" y="204"/>
                  </a:lnTo>
                  <a:lnTo>
                    <a:pt x="137" y="152"/>
                  </a:lnTo>
                  <a:lnTo>
                    <a:pt x="156" y="109"/>
                  </a:lnTo>
                  <a:lnTo>
                    <a:pt x="176" y="79"/>
                  </a:lnTo>
                  <a:lnTo>
                    <a:pt x="202" y="56"/>
                  </a:lnTo>
                  <a:lnTo>
                    <a:pt x="224" y="43"/>
                  </a:lnTo>
                  <a:lnTo>
                    <a:pt x="250" y="33"/>
                  </a:lnTo>
                  <a:lnTo>
                    <a:pt x="270" y="30"/>
                  </a:lnTo>
                  <a:lnTo>
                    <a:pt x="286" y="30"/>
                  </a:lnTo>
                  <a:lnTo>
                    <a:pt x="305" y="33"/>
                  </a:lnTo>
                  <a:lnTo>
                    <a:pt x="331" y="36"/>
                  </a:lnTo>
                  <a:lnTo>
                    <a:pt x="357" y="50"/>
                  </a:lnTo>
                  <a:lnTo>
                    <a:pt x="383" y="69"/>
                  </a:lnTo>
                  <a:lnTo>
                    <a:pt x="409" y="99"/>
                  </a:lnTo>
                  <a:lnTo>
                    <a:pt x="429" y="138"/>
                  </a:lnTo>
                  <a:lnTo>
                    <a:pt x="445" y="191"/>
                  </a:lnTo>
                  <a:lnTo>
                    <a:pt x="451" y="254"/>
                  </a:lnTo>
                  <a:lnTo>
                    <a:pt x="455" y="319"/>
                  </a:lnTo>
                  <a:lnTo>
                    <a:pt x="458" y="388"/>
                  </a:lnTo>
                  <a:lnTo>
                    <a:pt x="458" y="556"/>
                  </a:lnTo>
                  <a:lnTo>
                    <a:pt x="455" y="652"/>
                  </a:lnTo>
                  <a:lnTo>
                    <a:pt x="442" y="741"/>
                  </a:lnTo>
                  <a:lnTo>
                    <a:pt x="429" y="800"/>
                  </a:lnTo>
                  <a:lnTo>
                    <a:pt x="406" y="843"/>
                  </a:lnTo>
                  <a:lnTo>
                    <a:pt x="380" y="875"/>
                  </a:lnTo>
                  <a:lnTo>
                    <a:pt x="348" y="895"/>
                  </a:lnTo>
                  <a:lnTo>
                    <a:pt x="315" y="908"/>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noEditPoints="1"/>
            </p:cNvSpPr>
            <p:nvPr/>
          </p:nvSpPr>
          <p:spPr bwMode="auto">
            <a:xfrm>
              <a:off x="31767" y="7606"/>
              <a:ext cx="568" cy="941"/>
            </a:xfrm>
            <a:custGeom>
              <a:avLst/>
              <a:gdLst/>
              <a:ahLst/>
              <a:cxnLst>
                <a:cxn ang="0">
                  <a:pos x="568" y="392"/>
                </a:cxn>
                <a:cxn ang="0">
                  <a:pos x="545" y="231"/>
                </a:cxn>
                <a:cxn ang="0">
                  <a:pos x="480" y="96"/>
                </a:cxn>
                <a:cxn ang="0">
                  <a:pos x="399" y="27"/>
                </a:cxn>
                <a:cxn ang="0">
                  <a:pos x="318" y="3"/>
                </a:cxn>
                <a:cxn ang="0">
                  <a:pos x="244" y="3"/>
                </a:cxn>
                <a:cxn ang="0">
                  <a:pos x="159" y="33"/>
                </a:cxn>
                <a:cxn ang="0">
                  <a:pos x="81" y="105"/>
                </a:cxn>
                <a:cxn ang="0">
                  <a:pos x="26" y="234"/>
                </a:cxn>
                <a:cxn ang="0">
                  <a:pos x="3" y="392"/>
                </a:cxn>
                <a:cxn ang="0">
                  <a:pos x="3" y="553"/>
                </a:cxn>
                <a:cxn ang="0">
                  <a:pos x="29" y="724"/>
                </a:cxn>
                <a:cxn ang="0">
                  <a:pos x="94" y="852"/>
                </a:cxn>
                <a:cxn ang="0">
                  <a:pos x="169" y="915"/>
                </a:cxn>
                <a:cxn ang="0">
                  <a:pos x="250" y="938"/>
                </a:cxn>
                <a:cxn ang="0">
                  <a:pos x="325" y="938"/>
                </a:cxn>
                <a:cxn ang="0">
                  <a:pos x="406" y="912"/>
                </a:cxn>
                <a:cxn ang="0">
                  <a:pos x="487" y="839"/>
                </a:cxn>
                <a:cxn ang="0">
                  <a:pos x="545" y="711"/>
                </a:cxn>
                <a:cxn ang="0">
                  <a:pos x="568" y="553"/>
                </a:cxn>
                <a:cxn ang="0">
                  <a:pos x="286" y="912"/>
                </a:cxn>
                <a:cxn ang="0">
                  <a:pos x="227" y="899"/>
                </a:cxn>
                <a:cxn ang="0">
                  <a:pos x="169" y="846"/>
                </a:cxn>
                <a:cxn ang="0">
                  <a:pos x="127" y="747"/>
                </a:cxn>
                <a:cxn ang="0">
                  <a:pos x="114" y="602"/>
                </a:cxn>
                <a:cxn ang="0">
                  <a:pos x="117" y="283"/>
                </a:cxn>
                <a:cxn ang="0">
                  <a:pos x="136" y="152"/>
                </a:cxn>
                <a:cxn ang="0">
                  <a:pos x="175" y="79"/>
                </a:cxn>
                <a:cxn ang="0">
                  <a:pos x="224" y="43"/>
                </a:cxn>
                <a:cxn ang="0">
                  <a:pos x="270" y="30"/>
                </a:cxn>
                <a:cxn ang="0">
                  <a:pos x="305" y="33"/>
                </a:cxn>
                <a:cxn ang="0">
                  <a:pos x="357" y="50"/>
                </a:cxn>
                <a:cxn ang="0">
                  <a:pos x="409" y="99"/>
                </a:cxn>
                <a:cxn ang="0">
                  <a:pos x="445" y="191"/>
                </a:cxn>
                <a:cxn ang="0">
                  <a:pos x="454" y="319"/>
                </a:cxn>
                <a:cxn ang="0">
                  <a:pos x="458" y="556"/>
                </a:cxn>
                <a:cxn ang="0">
                  <a:pos x="441" y="741"/>
                </a:cxn>
                <a:cxn ang="0">
                  <a:pos x="406" y="843"/>
                </a:cxn>
                <a:cxn ang="0">
                  <a:pos x="347" y="895"/>
                </a:cxn>
                <a:cxn ang="0">
                  <a:pos x="286" y="912"/>
                </a:cxn>
              </a:cxnLst>
              <a:rect l="0" t="0" r="r" b="b"/>
              <a:pathLst>
                <a:path w="568" h="941">
                  <a:moveTo>
                    <a:pt x="568" y="474"/>
                  </a:moveTo>
                  <a:lnTo>
                    <a:pt x="568" y="392"/>
                  </a:lnTo>
                  <a:lnTo>
                    <a:pt x="562" y="310"/>
                  </a:lnTo>
                  <a:lnTo>
                    <a:pt x="545" y="231"/>
                  </a:lnTo>
                  <a:lnTo>
                    <a:pt x="516" y="152"/>
                  </a:lnTo>
                  <a:lnTo>
                    <a:pt x="480" y="96"/>
                  </a:lnTo>
                  <a:lnTo>
                    <a:pt x="441" y="53"/>
                  </a:lnTo>
                  <a:lnTo>
                    <a:pt x="399" y="27"/>
                  </a:lnTo>
                  <a:lnTo>
                    <a:pt x="357" y="10"/>
                  </a:lnTo>
                  <a:lnTo>
                    <a:pt x="318" y="3"/>
                  </a:lnTo>
                  <a:lnTo>
                    <a:pt x="286" y="0"/>
                  </a:lnTo>
                  <a:lnTo>
                    <a:pt x="244" y="3"/>
                  </a:lnTo>
                  <a:lnTo>
                    <a:pt x="201" y="13"/>
                  </a:lnTo>
                  <a:lnTo>
                    <a:pt x="159" y="33"/>
                  </a:lnTo>
                  <a:lnTo>
                    <a:pt x="117" y="63"/>
                  </a:lnTo>
                  <a:lnTo>
                    <a:pt x="81" y="105"/>
                  </a:lnTo>
                  <a:lnTo>
                    <a:pt x="52" y="161"/>
                  </a:lnTo>
                  <a:lnTo>
                    <a:pt x="26" y="234"/>
                  </a:lnTo>
                  <a:lnTo>
                    <a:pt x="10" y="313"/>
                  </a:lnTo>
                  <a:lnTo>
                    <a:pt x="3" y="392"/>
                  </a:lnTo>
                  <a:lnTo>
                    <a:pt x="0" y="474"/>
                  </a:lnTo>
                  <a:lnTo>
                    <a:pt x="3" y="553"/>
                  </a:lnTo>
                  <a:lnTo>
                    <a:pt x="10" y="639"/>
                  </a:lnTo>
                  <a:lnTo>
                    <a:pt x="29" y="724"/>
                  </a:lnTo>
                  <a:lnTo>
                    <a:pt x="62" y="803"/>
                  </a:lnTo>
                  <a:lnTo>
                    <a:pt x="94" y="852"/>
                  </a:lnTo>
                  <a:lnTo>
                    <a:pt x="130" y="889"/>
                  </a:lnTo>
                  <a:lnTo>
                    <a:pt x="169" y="915"/>
                  </a:lnTo>
                  <a:lnTo>
                    <a:pt x="211" y="931"/>
                  </a:lnTo>
                  <a:lnTo>
                    <a:pt x="250" y="938"/>
                  </a:lnTo>
                  <a:lnTo>
                    <a:pt x="286" y="941"/>
                  </a:lnTo>
                  <a:lnTo>
                    <a:pt x="325" y="938"/>
                  </a:lnTo>
                  <a:lnTo>
                    <a:pt x="364" y="928"/>
                  </a:lnTo>
                  <a:lnTo>
                    <a:pt x="406" y="912"/>
                  </a:lnTo>
                  <a:lnTo>
                    <a:pt x="448" y="882"/>
                  </a:lnTo>
                  <a:lnTo>
                    <a:pt x="487" y="839"/>
                  </a:lnTo>
                  <a:lnTo>
                    <a:pt x="519" y="783"/>
                  </a:lnTo>
                  <a:lnTo>
                    <a:pt x="545" y="711"/>
                  </a:lnTo>
                  <a:lnTo>
                    <a:pt x="562" y="632"/>
                  </a:lnTo>
                  <a:lnTo>
                    <a:pt x="568" y="553"/>
                  </a:lnTo>
                  <a:lnTo>
                    <a:pt x="568" y="474"/>
                  </a:lnTo>
                  <a:close/>
                  <a:moveTo>
                    <a:pt x="286" y="912"/>
                  </a:moveTo>
                  <a:lnTo>
                    <a:pt x="257" y="908"/>
                  </a:lnTo>
                  <a:lnTo>
                    <a:pt x="227" y="899"/>
                  </a:lnTo>
                  <a:lnTo>
                    <a:pt x="195" y="879"/>
                  </a:lnTo>
                  <a:lnTo>
                    <a:pt x="169" y="846"/>
                  </a:lnTo>
                  <a:lnTo>
                    <a:pt x="143" y="803"/>
                  </a:lnTo>
                  <a:lnTo>
                    <a:pt x="127" y="747"/>
                  </a:lnTo>
                  <a:lnTo>
                    <a:pt x="120" y="678"/>
                  </a:lnTo>
                  <a:lnTo>
                    <a:pt x="114" y="602"/>
                  </a:lnTo>
                  <a:lnTo>
                    <a:pt x="114" y="369"/>
                  </a:lnTo>
                  <a:lnTo>
                    <a:pt x="117" y="283"/>
                  </a:lnTo>
                  <a:lnTo>
                    <a:pt x="123" y="204"/>
                  </a:lnTo>
                  <a:lnTo>
                    <a:pt x="136" y="152"/>
                  </a:lnTo>
                  <a:lnTo>
                    <a:pt x="156" y="109"/>
                  </a:lnTo>
                  <a:lnTo>
                    <a:pt x="175" y="79"/>
                  </a:lnTo>
                  <a:lnTo>
                    <a:pt x="201" y="56"/>
                  </a:lnTo>
                  <a:lnTo>
                    <a:pt x="224" y="43"/>
                  </a:lnTo>
                  <a:lnTo>
                    <a:pt x="250" y="33"/>
                  </a:lnTo>
                  <a:lnTo>
                    <a:pt x="270" y="30"/>
                  </a:lnTo>
                  <a:lnTo>
                    <a:pt x="286" y="30"/>
                  </a:lnTo>
                  <a:lnTo>
                    <a:pt x="305" y="33"/>
                  </a:lnTo>
                  <a:lnTo>
                    <a:pt x="331" y="36"/>
                  </a:lnTo>
                  <a:lnTo>
                    <a:pt x="357" y="50"/>
                  </a:lnTo>
                  <a:lnTo>
                    <a:pt x="383" y="69"/>
                  </a:lnTo>
                  <a:lnTo>
                    <a:pt x="409" y="99"/>
                  </a:lnTo>
                  <a:lnTo>
                    <a:pt x="429" y="138"/>
                  </a:lnTo>
                  <a:lnTo>
                    <a:pt x="445" y="191"/>
                  </a:lnTo>
                  <a:lnTo>
                    <a:pt x="451" y="254"/>
                  </a:lnTo>
                  <a:lnTo>
                    <a:pt x="454" y="319"/>
                  </a:lnTo>
                  <a:lnTo>
                    <a:pt x="458" y="388"/>
                  </a:lnTo>
                  <a:lnTo>
                    <a:pt x="458" y="556"/>
                  </a:lnTo>
                  <a:lnTo>
                    <a:pt x="454" y="652"/>
                  </a:lnTo>
                  <a:lnTo>
                    <a:pt x="441" y="741"/>
                  </a:lnTo>
                  <a:lnTo>
                    <a:pt x="429" y="800"/>
                  </a:lnTo>
                  <a:lnTo>
                    <a:pt x="406" y="843"/>
                  </a:lnTo>
                  <a:lnTo>
                    <a:pt x="380" y="875"/>
                  </a:lnTo>
                  <a:lnTo>
                    <a:pt x="347" y="895"/>
                  </a:lnTo>
                  <a:lnTo>
                    <a:pt x="315" y="908"/>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0"/>
            <p:cNvSpPr>
              <a:spLocks noEditPoints="1"/>
            </p:cNvSpPr>
            <p:nvPr/>
          </p:nvSpPr>
          <p:spPr bwMode="auto">
            <a:xfrm>
              <a:off x="25690" y="9251"/>
              <a:ext cx="567" cy="942"/>
            </a:xfrm>
            <a:custGeom>
              <a:avLst/>
              <a:gdLst/>
              <a:ahLst/>
              <a:cxnLst>
                <a:cxn ang="0">
                  <a:pos x="567" y="392"/>
                </a:cxn>
                <a:cxn ang="0">
                  <a:pos x="545" y="231"/>
                </a:cxn>
                <a:cxn ang="0">
                  <a:pos x="480" y="96"/>
                </a:cxn>
                <a:cxn ang="0">
                  <a:pos x="399" y="27"/>
                </a:cxn>
                <a:cxn ang="0">
                  <a:pos x="318" y="4"/>
                </a:cxn>
                <a:cxn ang="0">
                  <a:pos x="243" y="4"/>
                </a:cxn>
                <a:cxn ang="0">
                  <a:pos x="159" y="33"/>
                </a:cxn>
                <a:cxn ang="0">
                  <a:pos x="81" y="106"/>
                </a:cxn>
                <a:cxn ang="0">
                  <a:pos x="25" y="234"/>
                </a:cxn>
                <a:cxn ang="0">
                  <a:pos x="3" y="392"/>
                </a:cxn>
                <a:cxn ang="0">
                  <a:pos x="3" y="553"/>
                </a:cxn>
                <a:cxn ang="0">
                  <a:pos x="29" y="724"/>
                </a:cxn>
                <a:cxn ang="0">
                  <a:pos x="94" y="853"/>
                </a:cxn>
                <a:cxn ang="0">
                  <a:pos x="168" y="915"/>
                </a:cxn>
                <a:cxn ang="0">
                  <a:pos x="249" y="938"/>
                </a:cxn>
                <a:cxn ang="0">
                  <a:pos x="324" y="938"/>
                </a:cxn>
                <a:cxn ang="0">
                  <a:pos x="405" y="912"/>
                </a:cxn>
                <a:cxn ang="0">
                  <a:pos x="486" y="840"/>
                </a:cxn>
                <a:cxn ang="0">
                  <a:pos x="545" y="711"/>
                </a:cxn>
                <a:cxn ang="0">
                  <a:pos x="567" y="553"/>
                </a:cxn>
                <a:cxn ang="0">
                  <a:pos x="285" y="912"/>
                </a:cxn>
                <a:cxn ang="0">
                  <a:pos x="227" y="899"/>
                </a:cxn>
                <a:cxn ang="0">
                  <a:pos x="168" y="846"/>
                </a:cxn>
                <a:cxn ang="0">
                  <a:pos x="126" y="747"/>
                </a:cxn>
                <a:cxn ang="0">
                  <a:pos x="113" y="603"/>
                </a:cxn>
                <a:cxn ang="0">
                  <a:pos x="116" y="283"/>
                </a:cxn>
                <a:cxn ang="0">
                  <a:pos x="136" y="152"/>
                </a:cxn>
                <a:cxn ang="0">
                  <a:pos x="175" y="79"/>
                </a:cxn>
                <a:cxn ang="0">
                  <a:pos x="223" y="43"/>
                </a:cxn>
                <a:cxn ang="0">
                  <a:pos x="269" y="30"/>
                </a:cxn>
                <a:cxn ang="0">
                  <a:pos x="305" y="33"/>
                </a:cxn>
                <a:cxn ang="0">
                  <a:pos x="356" y="50"/>
                </a:cxn>
                <a:cxn ang="0">
                  <a:pos x="408" y="99"/>
                </a:cxn>
                <a:cxn ang="0">
                  <a:pos x="444" y="191"/>
                </a:cxn>
                <a:cxn ang="0">
                  <a:pos x="454" y="320"/>
                </a:cxn>
                <a:cxn ang="0">
                  <a:pos x="457" y="557"/>
                </a:cxn>
                <a:cxn ang="0">
                  <a:pos x="441" y="741"/>
                </a:cxn>
                <a:cxn ang="0">
                  <a:pos x="405" y="843"/>
                </a:cxn>
                <a:cxn ang="0">
                  <a:pos x="347" y="895"/>
                </a:cxn>
                <a:cxn ang="0">
                  <a:pos x="285" y="912"/>
                </a:cxn>
              </a:cxnLst>
              <a:rect l="0" t="0" r="r" b="b"/>
              <a:pathLst>
                <a:path w="567" h="942">
                  <a:moveTo>
                    <a:pt x="567" y="474"/>
                  </a:moveTo>
                  <a:lnTo>
                    <a:pt x="567" y="392"/>
                  </a:lnTo>
                  <a:lnTo>
                    <a:pt x="561" y="310"/>
                  </a:lnTo>
                  <a:lnTo>
                    <a:pt x="545" y="231"/>
                  </a:lnTo>
                  <a:lnTo>
                    <a:pt x="515" y="152"/>
                  </a:lnTo>
                  <a:lnTo>
                    <a:pt x="480" y="96"/>
                  </a:lnTo>
                  <a:lnTo>
                    <a:pt x="441" y="53"/>
                  </a:lnTo>
                  <a:lnTo>
                    <a:pt x="399" y="27"/>
                  </a:lnTo>
                  <a:lnTo>
                    <a:pt x="356" y="10"/>
                  </a:lnTo>
                  <a:lnTo>
                    <a:pt x="318" y="4"/>
                  </a:lnTo>
                  <a:lnTo>
                    <a:pt x="285" y="0"/>
                  </a:lnTo>
                  <a:lnTo>
                    <a:pt x="243" y="4"/>
                  </a:lnTo>
                  <a:lnTo>
                    <a:pt x="201" y="14"/>
                  </a:lnTo>
                  <a:lnTo>
                    <a:pt x="159" y="33"/>
                  </a:lnTo>
                  <a:lnTo>
                    <a:pt x="116" y="63"/>
                  </a:lnTo>
                  <a:lnTo>
                    <a:pt x="81" y="106"/>
                  </a:lnTo>
                  <a:lnTo>
                    <a:pt x="51" y="162"/>
                  </a:lnTo>
                  <a:lnTo>
                    <a:pt x="25" y="234"/>
                  </a:lnTo>
                  <a:lnTo>
                    <a:pt x="9" y="313"/>
                  </a:lnTo>
                  <a:lnTo>
                    <a:pt x="3" y="392"/>
                  </a:lnTo>
                  <a:lnTo>
                    <a:pt x="0" y="474"/>
                  </a:lnTo>
                  <a:lnTo>
                    <a:pt x="3" y="553"/>
                  </a:lnTo>
                  <a:lnTo>
                    <a:pt x="9" y="639"/>
                  </a:lnTo>
                  <a:lnTo>
                    <a:pt x="29" y="724"/>
                  </a:lnTo>
                  <a:lnTo>
                    <a:pt x="61" y="803"/>
                  </a:lnTo>
                  <a:lnTo>
                    <a:pt x="94" y="853"/>
                  </a:lnTo>
                  <a:lnTo>
                    <a:pt x="129" y="889"/>
                  </a:lnTo>
                  <a:lnTo>
                    <a:pt x="168" y="915"/>
                  </a:lnTo>
                  <a:lnTo>
                    <a:pt x="210" y="932"/>
                  </a:lnTo>
                  <a:lnTo>
                    <a:pt x="249" y="938"/>
                  </a:lnTo>
                  <a:lnTo>
                    <a:pt x="285" y="942"/>
                  </a:lnTo>
                  <a:lnTo>
                    <a:pt x="324" y="938"/>
                  </a:lnTo>
                  <a:lnTo>
                    <a:pt x="363" y="928"/>
                  </a:lnTo>
                  <a:lnTo>
                    <a:pt x="405" y="912"/>
                  </a:lnTo>
                  <a:lnTo>
                    <a:pt x="447" y="882"/>
                  </a:lnTo>
                  <a:lnTo>
                    <a:pt x="486" y="840"/>
                  </a:lnTo>
                  <a:lnTo>
                    <a:pt x="519" y="784"/>
                  </a:lnTo>
                  <a:lnTo>
                    <a:pt x="545" y="711"/>
                  </a:lnTo>
                  <a:lnTo>
                    <a:pt x="561" y="632"/>
                  </a:lnTo>
                  <a:lnTo>
                    <a:pt x="567" y="553"/>
                  </a:lnTo>
                  <a:lnTo>
                    <a:pt x="567" y="474"/>
                  </a:lnTo>
                  <a:close/>
                  <a:moveTo>
                    <a:pt x="285" y="912"/>
                  </a:moveTo>
                  <a:lnTo>
                    <a:pt x="256" y="909"/>
                  </a:lnTo>
                  <a:lnTo>
                    <a:pt x="227" y="899"/>
                  </a:lnTo>
                  <a:lnTo>
                    <a:pt x="194" y="879"/>
                  </a:lnTo>
                  <a:lnTo>
                    <a:pt x="168" y="846"/>
                  </a:lnTo>
                  <a:lnTo>
                    <a:pt x="142" y="803"/>
                  </a:lnTo>
                  <a:lnTo>
                    <a:pt x="126" y="747"/>
                  </a:lnTo>
                  <a:lnTo>
                    <a:pt x="120" y="678"/>
                  </a:lnTo>
                  <a:lnTo>
                    <a:pt x="113" y="603"/>
                  </a:lnTo>
                  <a:lnTo>
                    <a:pt x="113" y="369"/>
                  </a:lnTo>
                  <a:lnTo>
                    <a:pt x="116" y="283"/>
                  </a:lnTo>
                  <a:lnTo>
                    <a:pt x="123" y="204"/>
                  </a:lnTo>
                  <a:lnTo>
                    <a:pt x="136" y="152"/>
                  </a:lnTo>
                  <a:lnTo>
                    <a:pt x="155" y="109"/>
                  </a:lnTo>
                  <a:lnTo>
                    <a:pt x="175" y="79"/>
                  </a:lnTo>
                  <a:lnTo>
                    <a:pt x="201" y="56"/>
                  </a:lnTo>
                  <a:lnTo>
                    <a:pt x="223" y="43"/>
                  </a:lnTo>
                  <a:lnTo>
                    <a:pt x="249" y="33"/>
                  </a:lnTo>
                  <a:lnTo>
                    <a:pt x="269" y="30"/>
                  </a:lnTo>
                  <a:lnTo>
                    <a:pt x="285" y="30"/>
                  </a:lnTo>
                  <a:lnTo>
                    <a:pt x="305" y="33"/>
                  </a:lnTo>
                  <a:lnTo>
                    <a:pt x="331" y="37"/>
                  </a:lnTo>
                  <a:lnTo>
                    <a:pt x="356" y="50"/>
                  </a:lnTo>
                  <a:lnTo>
                    <a:pt x="382" y="70"/>
                  </a:lnTo>
                  <a:lnTo>
                    <a:pt x="408" y="99"/>
                  </a:lnTo>
                  <a:lnTo>
                    <a:pt x="428" y="139"/>
                  </a:lnTo>
                  <a:lnTo>
                    <a:pt x="444" y="191"/>
                  </a:lnTo>
                  <a:lnTo>
                    <a:pt x="451" y="254"/>
                  </a:lnTo>
                  <a:lnTo>
                    <a:pt x="454" y="320"/>
                  </a:lnTo>
                  <a:lnTo>
                    <a:pt x="457" y="389"/>
                  </a:lnTo>
                  <a:lnTo>
                    <a:pt x="457" y="557"/>
                  </a:lnTo>
                  <a:lnTo>
                    <a:pt x="454" y="652"/>
                  </a:lnTo>
                  <a:lnTo>
                    <a:pt x="441" y="741"/>
                  </a:lnTo>
                  <a:lnTo>
                    <a:pt x="428" y="800"/>
                  </a:lnTo>
                  <a:lnTo>
                    <a:pt x="405" y="843"/>
                  </a:lnTo>
                  <a:lnTo>
                    <a:pt x="379" y="876"/>
                  </a:lnTo>
                  <a:lnTo>
                    <a:pt x="347" y="895"/>
                  </a:lnTo>
                  <a:lnTo>
                    <a:pt x="314" y="909"/>
                  </a:lnTo>
                  <a:lnTo>
                    <a:pt x="285"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1"/>
            <p:cNvSpPr>
              <a:spLocks noEditPoints="1"/>
            </p:cNvSpPr>
            <p:nvPr/>
          </p:nvSpPr>
          <p:spPr bwMode="auto">
            <a:xfrm>
              <a:off x="27808" y="9258"/>
              <a:ext cx="357" cy="921"/>
            </a:xfrm>
            <a:custGeom>
              <a:avLst/>
              <a:gdLst/>
              <a:ahLst/>
              <a:cxnLst>
                <a:cxn ang="0">
                  <a:pos x="344" y="36"/>
                </a:cxn>
                <a:cxn ang="0">
                  <a:pos x="331" y="13"/>
                </a:cxn>
                <a:cxn ang="0">
                  <a:pos x="309" y="0"/>
                </a:cxn>
                <a:cxn ang="0">
                  <a:pos x="260" y="10"/>
                </a:cxn>
                <a:cxn ang="0">
                  <a:pos x="221" y="72"/>
                </a:cxn>
                <a:cxn ang="0">
                  <a:pos x="247" y="115"/>
                </a:cxn>
                <a:cxn ang="0">
                  <a:pos x="299" y="115"/>
                </a:cxn>
                <a:cxn ang="0">
                  <a:pos x="338" y="79"/>
                </a:cxn>
                <a:cxn ang="0">
                  <a:pos x="244" y="563"/>
                </a:cxn>
                <a:cxn ang="0">
                  <a:pos x="260" y="523"/>
                </a:cxn>
                <a:cxn ang="0">
                  <a:pos x="273" y="484"/>
                </a:cxn>
                <a:cxn ang="0">
                  <a:pos x="289" y="411"/>
                </a:cxn>
                <a:cxn ang="0">
                  <a:pos x="270" y="346"/>
                </a:cxn>
                <a:cxn ang="0">
                  <a:pos x="218" y="306"/>
                </a:cxn>
                <a:cxn ang="0">
                  <a:pos x="133" y="309"/>
                </a:cxn>
                <a:cxn ang="0">
                  <a:pos x="65" y="362"/>
                </a:cxn>
                <a:cxn ang="0">
                  <a:pos x="23" y="438"/>
                </a:cxn>
                <a:cxn ang="0">
                  <a:pos x="4" y="497"/>
                </a:cxn>
                <a:cxn ang="0">
                  <a:pos x="0" y="517"/>
                </a:cxn>
                <a:cxn ang="0">
                  <a:pos x="30" y="523"/>
                </a:cxn>
                <a:cxn ang="0">
                  <a:pos x="39" y="500"/>
                </a:cxn>
                <a:cxn ang="0">
                  <a:pos x="88" y="385"/>
                </a:cxn>
                <a:cxn ang="0">
                  <a:pos x="146" y="336"/>
                </a:cxn>
                <a:cxn ang="0">
                  <a:pos x="185" y="329"/>
                </a:cxn>
                <a:cxn ang="0">
                  <a:pos x="195" y="336"/>
                </a:cxn>
                <a:cxn ang="0">
                  <a:pos x="208" y="359"/>
                </a:cxn>
                <a:cxn ang="0">
                  <a:pos x="202" y="428"/>
                </a:cxn>
                <a:cxn ang="0">
                  <a:pos x="189" y="467"/>
                </a:cxn>
                <a:cxn ang="0">
                  <a:pos x="159" y="540"/>
                </a:cxn>
                <a:cxn ang="0">
                  <a:pos x="127" y="629"/>
                </a:cxn>
                <a:cxn ang="0">
                  <a:pos x="88" y="737"/>
                </a:cxn>
                <a:cxn ang="0">
                  <a:pos x="69" y="806"/>
                </a:cxn>
                <a:cxn ang="0">
                  <a:pos x="101" y="888"/>
                </a:cxn>
                <a:cxn ang="0">
                  <a:pos x="179" y="921"/>
                </a:cxn>
                <a:cxn ang="0">
                  <a:pos x="260" y="888"/>
                </a:cxn>
                <a:cxn ang="0">
                  <a:pos x="315" y="819"/>
                </a:cxn>
                <a:cxn ang="0">
                  <a:pos x="348" y="747"/>
                </a:cxn>
                <a:cxn ang="0">
                  <a:pos x="357" y="701"/>
                </a:cxn>
                <a:cxn ang="0">
                  <a:pos x="348" y="698"/>
                </a:cxn>
                <a:cxn ang="0">
                  <a:pos x="335" y="694"/>
                </a:cxn>
                <a:cxn ang="0">
                  <a:pos x="305" y="770"/>
                </a:cxn>
                <a:cxn ang="0">
                  <a:pos x="254" y="856"/>
                </a:cxn>
                <a:cxn ang="0">
                  <a:pos x="182" y="888"/>
                </a:cxn>
                <a:cxn ang="0">
                  <a:pos x="163" y="885"/>
                </a:cxn>
                <a:cxn ang="0">
                  <a:pos x="153" y="869"/>
                </a:cxn>
                <a:cxn ang="0">
                  <a:pos x="150" y="846"/>
                </a:cxn>
                <a:cxn ang="0">
                  <a:pos x="156" y="806"/>
                </a:cxn>
                <a:cxn ang="0">
                  <a:pos x="172" y="750"/>
                </a:cxn>
                <a:cxn ang="0">
                  <a:pos x="244" y="563"/>
                </a:cxn>
              </a:cxnLst>
              <a:rect l="0" t="0" r="r" b="b"/>
              <a:pathLst>
                <a:path w="357" h="921">
                  <a:moveTo>
                    <a:pt x="344" y="49"/>
                  </a:moveTo>
                  <a:lnTo>
                    <a:pt x="344" y="36"/>
                  </a:lnTo>
                  <a:lnTo>
                    <a:pt x="338" y="23"/>
                  </a:lnTo>
                  <a:lnTo>
                    <a:pt x="331" y="13"/>
                  </a:lnTo>
                  <a:lnTo>
                    <a:pt x="322" y="7"/>
                  </a:lnTo>
                  <a:lnTo>
                    <a:pt x="309" y="0"/>
                  </a:lnTo>
                  <a:lnTo>
                    <a:pt x="296" y="0"/>
                  </a:lnTo>
                  <a:lnTo>
                    <a:pt x="260" y="10"/>
                  </a:lnTo>
                  <a:lnTo>
                    <a:pt x="234" y="36"/>
                  </a:lnTo>
                  <a:lnTo>
                    <a:pt x="221" y="72"/>
                  </a:lnTo>
                  <a:lnTo>
                    <a:pt x="228" y="95"/>
                  </a:lnTo>
                  <a:lnTo>
                    <a:pt x="247" y="115"/>
                  </a:lnTo>
                  <a:lnTo>
                    <a:pt x="273" y="122"/>
                  </a:lnTo>
                  <a:lnTo>
                    <a:pt x="299" y="115"/>
                  </a:lnTo>
                  <a:lnTo>
                    <a:pt x="322" y="102"/>
                  </a:lnTo>
                  <a:lnTo>
                    <a:pt x="338" y="79"/>
                  </a:lnTo>
                  <a:lnTo>
                    <a:pt x="344" y="49"/>
                  </a:lnTo>
                  <a:close/>
                  <a:moveTo>
                    <a:pt x="244" y="563"/>
                  </a:moveTo>
                  <a:lnTo>
                    <a:pt x="254" y="540"/>
                  </a:lnTo>
                  <a:lnTo>
                    <a:pt x="260" y="523"/>
                  </a:lnTo>
                  <a:lnTo>
                    <a:pt x="263" y="507"/>
                  </a:lnTo>
                  <a:lnTo>
                    <a:pt x="273" y="484"/>
                  </a:lnTo>
                  <a:lnTo>
                    <a:pt x="286" y="448"/>
                  </a:lnTo>
                  <a:lnTo>
                    <a:pt x="289" y="411"/>
                  </a:lnTo>
                  <a:lnTo>
                    <a:pt x="286" y="375"/>
                  </a:lnTo>
                  <a:lnTo>
                    <a:pt x="270" y="346"/>
                  </a:lnTo>
                  <a:lnTo>
                    <a:pt x="247" y="323"/>
                  </a:lnTo>
                  <a:lnTo>
                    <a:pt x="218" y="306"/>
                  </a:lnTo>
                  <a:lnTo>
                    <a:pt x="179" y="299"/>
                  </a:lnTo>
                  <a:lnTo>
                    <a:pt x="133" y="309"/>
                  </a:lnTo>
                  <a:lnTo>
                    <a:pt x="98" y="332"/>
                  </a:lnTo>
                  <a:lnTo>
                    <a:pt x="65" y="362"/>
                  </a:lnTo>
                  <a:lnTo>
                    <a:pt x="43" y="401"/>
                  </a:lnTo>
                  <a:lnTo>
                    <a:pt x="23" y="438"/>
                  </a:lnTo>
                  <a:lnTo>
                    <a:pt x="10" y="474"/>
                  </a:lnTo>
                  <a:lnTo>
                    <a:pt x="4" y="497"/>
                  </a:lnTo>
                  <a:lnTo>
                    <a:pt x="0" y="510"/>
                  </a:lnTo>
                  <a:lnTo>
                    <a:pt x="0" y="517"/>
                  </a:lnTo>
                  <a:lnTo>
                    <a:pt x="7" y="523"/>
                  </a:lnTo>
                  <a:lnTo>
                    <a:pt x="30" y="523"/>
                  </a:lnTo>
                  <a:lnTo>
                    <a:pt x="36" y="510"/>
                  </a:lnTo>
                  <a:lnTo>
                    <a:pt x="39" y="500"/>
                  </a:lnTo>
                  <a:lnTo>
                    <a:pt x="62" y="434"/>
                  </a:lnTo>
                  <a:lnTo>
                    <a:pt x="88" y="385"/>
                  </a:lnTo>
                  <a:lnTo>
                    <a:pt x="117" y="352"/>
                  </a:lnTo>
                  <a:lnTo>
                    <a:pt x="146" y="336"/>
                  </a:lnTo>
                  <a:lnTo>
                    <a:pt x="176" y="329"/>
                  </a:lnTo>
                  <a:lnTo>
                    <a:pt x="185" y="329"/>
                  </a:lnTo>
                  <a:lnTo>
                    <a:pt x="192" y="332"/>
                  </a:lnTo>
                  <a:lnTo>
                    <a:pt x="195" y="336"/>
                  </a:lnTo>
                  <a:lnTo>
                    <a:pt x="202" y="339"/>
                  </a:lnTo>
                  <a:lnTo>
                    <a:pt x="208" y="359"/>
                  </a:lnTo>
                  <a:lnTo>
                    <a:pt x="208" y="375"/>
                  </a:lnTo>
                  <a:lnTo>
                    <a:pt x="202" y="428"/>
                  </a:lnTo>
                  <a:lnTo>
                    <a:pt x="195" y="444"/>
                  </a:lnTo>
                  <a:lnTo>
                    <a:pt x="189" y="467"/>
                  </a:lnTo>
                  <a:lnTo>
                    <a:pt x="176" y="500"/>
                  </a:lnTo>
                  <a:lnTo>
                    <a:pt x="159" y="540"/>
                  </a:lnTo>
                  <a:lnTo>
                    <a:pt x="143" y="586"/>
                  </a:lnTo>
                  <a:lnTo>
                    <a:pt x="127" y="629"/>
                  </a:lnTo>
                  <a:lnTo>
                    <a:pt x="111" y="668"/>
                  </a:lnTo>
                  <a:lnTo>
                    <a:pt x="88" y="737"/>
                  </a:lnTo>
                  <a:lnTo>
                    <a:pt x="75" y="773"/>
                  </a:lnTo>
                  <a:lnTo>
                    <a:pt x="69" y="806"/>
                  </a:lnTo>
                  <a:lnTo>
                    <a:pt x="78" y="852"/>
                  </a:lnTo>
                  <a:lnTo>
                    <a:pt x="101" y="888"/>
                  </a:lnTo>
                  <a:lnTo>
                    <a:pt x="137" y="912"/>
                  </a:lnTo>
                  <a:lnTo>
                    <a:pt x="179" y="921"/>
                  </a:lnTo>
                  <a:lnTo>
                    <a:pt x="224" y="912"/>
                  </a:lnTo>
                  <a:lnTo>
                    <a:pt x="260" y="888"/>
                  </a:lnTo>
                  <a:lnTo>
                    <a:pt x="292" y="856"/>
                  </a:lnTo>
                  <a:lnTo>
                    <a:pt x="315" y="819"/>
                  </a:lnTo>
                  <a:lnTo>
                    <a:pt x="335" y="780"/>
                  </a:lnTo>
                  <a:lnTo>
                    <a:pt x="348" y="747"/>
                  </a:lnTo>
                  <a:lnTo>
                    <a:pt x="357" y="708"/>
                  </a:lnTo>
                  <a:lnTo>
                    <a:pt x="357" y="701"/>
                  </a:lnTo>
                  <a:lnTo>
                    <a:pt x="354" y="698"/>
                  </a:lnTo>
                  <a:lnTo>
                    <a:pt x="348" y="698"/>
                  </a:lnTo>
                  <a:lnTo>
                    <a:pt x="344" y="694"/>
                  </a:lnTo>
                  <a:lnTo>
                    <a:pt x="335" y="694"/>
                  </a:lnTo>
                  <a:lnTo>
                    <a:pt x="328" y="701"/>
                  </a:lnTo>
                  <a:lnTo>
                    <a:pt x="305" y="770"/>
                  </a:lnTo>
                  <a:lnTo>
                    <a:pt x="283" y="816"/>
                  </a:lnTo>
                  <a:lnTo>
                    <a:pt x="254" y="856"/>
                  </a:lnTo>
                  <a:lnTo>
                    <a:pt x="221" y="882"/>
                  </a:lnTo>
                  <a:lnTo>
                    <a:pt x="182" y="888"/>
                  </a:lnTo>
                  <a:lnTo>
                    <a:pt x="172" y="888"/>
                  </a:lnTo>
                  <a:lnTo>
                    <a:pt x="163" y="885"/>
                  </a:lnTo>
                  <a:lnTo>
                    <a:pt x="159" y="879"/>
                  </a:lnTo>
                  <a:lnTo>
                    <a:pt x="153" y="869"/>
                  </a:lnTo>
                  <a:lnTo>
                    <a:pt x="153" y="859"/>
                  </a:lnTo>
                  <a:lnTo>
                    <a:pt x="150" y="846"/>
                  </a:lnTo>
                  <a:lnTo>
                    <a:pt x="150" y="826"/>
                  </a:lnTo>
                  <a:lnTo>
                    <a:pt x="156" y="806"/>
                  </a:lnTo>
                  <a:lnTo>
                    <a:pt x="163" y="783"/>
                  </a:lnTo>
                  <a:lnTo>
                    <a:pt x="172" y="750"/>
                  </a:lnTo>
                  <a:lnTo>
                    <a:pt x="189" y="708"/>
                  </a:lnTo>
                  <a:lnTo>
                    <a:pt x="244" y="56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2"/>
            <p:cNvSpPr>
              <a:spLocks noEditPoints="1"/>
            </p:cNvSpPr>
            <p:nvPr/>
          </p:nvSpPr>
          <p:spPr bwMode="auto">
            <a:xfrm>
              <a:off x="29742" y="9251"/>
              <a:ext cx="568" cy="942"/>
            </a:xfrm>
            <a:custGeom>
              <a:avLst/>
              <a:gdLst/>
              <a:ahLst/>
              <a:cxnLst>
                <a:cxn ang="0">
                  <a:pos x="568" y="392"/>
                </a:cxn>
                <a:cxn ang="0">
                  <a:pos x="546" y="231"/>
                </a:cxn>
                <a:cxn ang="0">
                  <a:pos x="481" y="96"/>
                </a:cxn>
                <a:cxn ang="0">
                  <a:pos x="400" y="27"/>
                </a:cxn>
                <a:cxn ang="0">
                  <a:pos x="318" y="4"/>
                </a:cxn>
                <a:cxn ang="0">
                  <a:pos x="244" y="4"/>
                </a:cxn>
                <a:cxn ang="0">
                  <a:pos x="159" y="33"/>
                </a:cxn>
                <a:cxn ang="0">
                  <a:pos x="82" y="106"/>
                </a:cxn>
                <a:cxn ang="0">
                  <a:pos x="26" y="234"/>
                </a:cxn>
                <a:cxn ang="0">
                  <a:pos x="4" y="392"/>
                </a:cxn>
                <a:cxn ang="0">
                  <a:pos x="4" y="553"/>
                </a:cxn>
                <a:cxn ang="0">
                  <a:pos x="30" y="724"/>
                </a:cxn>
                <a:cxn ang="0">
                  <a:pos x="94" y="853"/>
                </a:cxn>
                <a:cxn ang="0">
                  <a:pos x="169" y="915"/>
                </a:cxn>
                <a:cxn ang="0">
                  <a:pos x="250" y="938"/>
                </a:cxn>
                <a:cxn ang="0">
                  <a:pos x="325" y="938"/>
                </a:cxn>
                <a:cxn ang="0">
                  <a:pos x="406" y="912"/>
                </a:cxn>
                <a:cxn ang="0">
                  <a:pos x="487" y="840"/>
                </a:cxn>
                <a:cxn ang="0">
                  <a:pos x="546" y="711"/>
                </a:cxn>
                <a:cxn ang="0">
                  <a:pos x="568" y="553"/>
                </a:cxn>
                <a:cxn ang="0">
                  <a:pos x="286" y="912"/>
                </a:cxn>
                <a:cxn ang="0">
                  <a:pos x="228" y="899"/>
                </a:cxn>
                <a:cxn ang="0">
                  <a:pos x="169" y="846"/>
                </a:cxn>
                <a:cxn ang="0">
                  <a:pos x="127" y="747"/>
                </a:cxn>
                <a:cxn ang="0">
                  <a:pos x="114" y="603"/>
                </a:cxn>
                <a:cxn ang="0">
                  <a:pos x="117" y="283"/>
                </a:cxn>
                <a:cxn ang="0">
                  <a:pos x="137" y="152"/>
                </a:cxn>
                <a:cxn ang="0">
                  <a:pos x="176" y="79"/>
                </a:cxn>
                <a:cxn ang="0">
                  <a:pos x="224" y="43"/>
                </a:cxn>
                <a:cxn ang="0">
                  <a:pos x="270" y="30"/>
                </a:cxn>
                <a:cxn ang="0">
                  <a:pos x="305" y="33"/>
                </a:cxn>
                <a:cxn ang="0">
                  <a:pos x="357" y="50"/>
                </a:cxn>
                <a:cxn ang="0">
                  <a:pos x="409" y="99"/>
                </a:cxn>
                <a:cxn ang="0">
                  <a:pos x="445" y="191"/>
                </a:cxn>
                <a:cxn ang="0">
                  <a:pos x="455" y="320"/>
                </a:cxn>
                <a:cxn ang="0">
                  <a:pos x="458" y="557"/>
                </a:cxn>
                <a:cxn ang="0">
                  <a:pos x="442" y="741"/>
                </a:cxn>
                <a:cxn ang="0">
                  <a:pos x="406" y="843"/>
                </a:cxn>
                <a:cxn ang="0">
                  <a:pos x="348" y="895"/>
                </a:cxn>
                <a:cxn ang="0">
                  <a:pos x="286" y="912"/>
                </a:cxn>
              </a:cxnLst>
              <a:rect l="0" t="0" r="r" b="b"/>
              <a:pathLst>
                <a:path w="568" h="942">
                  <a:moveTo>
                    <a:pt x="568" y="474"/>
                  </a:moveTo>
                  <a:lnTo>
                    <a:pt x="568" y="392"/>
                  </a:lnTo>
                  <a:lnTo>
                    <a:pt x="562" y="310"/>
                  </a:lnTo>
                  <a:lnTo>
                    <a:pt x="546" y="231"/>
                  </a:lnTo>
                  <a:lnTo>
                    <a:pt x="516" y="152"/>
                  </a:lnTo>
                  <a:lnTo>
                    <a:pt x="481" y="96"/>
                  </a:lnTo>
                  <a:lnTo>
                    <a:pt x="442" y="53"/>
                  </a:lnTo>
                  <a:lnTo>
                    <a:pt x="400" y="27"/>
                  </a:lnTo>
                  <a:lnTo>
                    <a:pt x="357" y="10"/>
                  </a:lnTo>
                  <a:lnTo>
                    <a:pt x="318" y="4"/>
                  </a:lnTo>
                  <a:lnTo>
                    <a:pt x="286" y="0"/>
                  </a:lnTo>
                  <a:lnTo>
                    <a:pt x="244" y="4"/>
                  </a:lnTo>
                  <a:lnTo>
                    <a:pt x="202" y="14"/>
                  </a:lnTo>
                  <a:lnTo>
                    <a:pt x="159" y="33"/>
                  </a:lnTo>
                  <a:lnTo>
                    <a:pt x="117" y="63"/>
                  </a:lnTo>
                  <a:lnTo>
                    <a:pt x="82" y="106"/>
                  </a:lnTo>
                  <a:lnTo>
                    <a:pt x="52" y="162"/>
                  </a:lnTo>
                  <a:lnTo>
                    <a:pt x="26" y="234"/>
                  </a:lnTo>
                  <a:lnTo>
                    <a:pt x="10" y="313"/>
                  </a:lnTo>
                  <a:lnTo>
                    <a:pt x="4" y="392"/>
                  </a:lnTo>
                  <a:lnTo>
                    <a:pt x="0" y="474"/>
                  </a:lnTo>
                  <a:lnTo>
                    <a:pt x="4" y="553"/>
                  </a:lnTo>
                  <a:lnTo>
                    <a:pt x="10" y="639"/>
                  </a:lnTo>
                  <a:lnTo>
                    <a:pt x="30" y="724"/>
                  </a:lnTo>
                  <a:lnTo>
                    <a:pt x="62" y="803"/>
                  </a:lnTo>
                  <a:lnTo>
                    <a:pt x="94" y="853"/>
                  </a:lnTo>
                  <a:lnTo>
                    <a:pt x="130" y="889"/>
                  </a:lnTo>
                  <a:lnTo>
                    <a:pt x="169" y="915"/>
                  </a:lnTo>
                  <a:lnTo>
                    <a:pt x="211" y="932"/>
                  </a:lnTo>
                  <a:lnTo>
                    <a:pt x="250" y="938"/>
                  </a:lnTo>
                  <a:lnTo>
                    <a:pt x="286" y="942"/>
                  </a:lnTo>
                  <a:lnTo>
                    <a:pt x="325" y="938"/>
                  </a:lnTo>
                  <a:lnTo>
                    <a:pt x="364" y="928"/>
                  </a:lnTo>
                  <a:lnTo>
                    <a:pt x="406" y="912"/>
                  </a:lnTo>
                  <a:lnTo>
                    <a:pt x="448" y="882"/>
                  </a:lnTo>
                  <a:lnTo>
                    <a:pt x="487" y="840"/>
                  </a:lnTo>
                  <a:lnTo>
                    <a:pt x="520" y="784"/>
                  </a:lnTo>
                  <a:lnTo>
                    <a:pt x="546" y="711"/>
                  </a:lnTo>
                  <a:lnTo>
                    <a:pt x="562" y="632"/>
                  </a:lnTo>
                  <a:lnTo>
                    <a:pt x="568" y="553"/>
                  </a:lnTo>
                  <a:lnTo>
                    <a:pt x="568" y="474"/>
                  </a:lnTo>
                  <a:close/>
                  <a:moveTo>
                    <a:pt x="286" y="912"/>
                  </a:moveTo>
                  <a:lnTo>
                    <a:pt x="257" y="909"/>
                  </a:lnTo>
                  <a:lnTo>
                    <a:pt x="228" y="899"/>
                  </a:lnTo>
                  <a:lnTo>
                    <a:pt x="195" y="879"/>
                  </a:lnTo>
                  <a:lnTo>
                    <a:pt x="169" y="846"/>
                  </a:lnTo>
                  <a:lnTo>
                    <a:pt x="143" y="803"/>
                  </a:lnTo>
                  <a:lnTo>
                    <a:pt x="127" y="747"/>
                  </a:lnTo>
                  <a:lnTo>
                    <a:pt x="120" y="678"/>
                  </a:lnTo>
                  <a:lnTo>
                    <a:pt x="114" y="603"/>
                  </a:lnTo>
                  <a:lnTo>
                    <a:pt x="114" y="369"/>
                  </a:lnTo>
                  <a:lnTo>
                    <a:pt x="117" y="283"/>
                  </a:lnTo>
                  <a:lnTo>
                    <a:pt x="124" y="204"/>
                  </a:lnTo>
                  <a:lnTo>
                    <a:pt x="137" y="152"/>
                  </a:lnTo>
                  <a:lnTo>
                    <a:pt x="156" y="109"/>
                  </a:lnTo>
                  <a:lnTo>
                    <a:pt x="176" y="79"/>
                  </a:lnTo>
                  <a:lnTo>
                    <a:pt x="202" y="56"/>
                  </a:lnTo>
                  <a:lnTo>
                    <a:pt x="224" y="43"/>
                  </a:lnTo>
                  <a:lnTo>
                    <a:pt x="250" y="33"/>
                  </a:lnTo>
                  <a:lnTo>
                    <a:pt x="270" y="30"/>
                  </a:lnTo>
                  <a:lnTo>
                    <a:pt x="286" y="30"/>
                  </a:lnTo>
                  <a:lnTo>
                    <a:pt x="305" y="33"/>
                  </a:lnTo>
                  <a:lnTo>
                    <a:pt x="331" y="37"/>
                  </a:lnTo>
                  <a:lnTo>
                    <a:pt x="357" y="50"/>
                  </a:lnTo>
                  <a:lnTo>
                    <a:pt x="383" y="70"/>
                  </a:lnTo>
                  <a:lnTo>
                    <a:pt x="409" y="99"/>
                  </a:lnTo>
                  <a:lnTo>
                    <a:pt x="429" y="139"/>
                  </a:lnTo>
                  <a:lnTo>
                    <a:pt x="445" y="191"/>
                  </a:lnTo>
                  <a:lnTo>
                    <a:pt x="451" y="254"/>
                  </a:lnTo>
                  <a:lnTo>
                    <a:pt x="455" y="320"/>
                  </a:lnTo>
                  <a:lnTo>
                    <a:pt x="458" y="389"/>
                  </a:lnTo>
                  <a:lnTo>
                    <a:pt x="458" y="557"/>
                  </a:lnTo>
                  <a:lnTo>
                    <a:pt x="455" y="652"/>
                  </a:lnTo>
                  <a:lnTo>
                    <a:pt x="442" y="741"/>
                  </a:lnTo>
                  <a:lnTo>
                    <a:pt x="429" y="800"/>
                  </a:lnTo>
                  <a:lnTo>
                    <a:pt x="406" y="843"/>
                  </a:lnTo>
                  <a:lnTo>
                    <a:pt x="380" y="876"/>
                  </a:lnTo>
                  <a:lnTo>
                    <a:pt x="348" y="895"/>
                  </a:lnTo>
                  <a:lnTo>
                    <a:pt x="315" y="909"/>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3"/>
            <p:cNvSpPr>
              <a:spLocks noEditPoints="1"/>
            </p:cNvSpPr>
            <p:nvPr/>
          </p:nvSpPr>
          <p:spPr bwMode="auto">
            <a:xfrm>
              <a:off x="31767" y="9251"/>
              <a:ext cx="568" cy="942"/>
            </a:xfrm>
            <a:custGeom>
              <a:avLst/>
              <a:gdLst/>
              <a:ahLst/>
              <a:cxnLst>
                <a:cxn ang="0">
                  <a:pos x="568" y="392"/>
                </a:cxn>
                <a:cxn ang="0">
                  <a:pos x="545" y="231"/>
                </a:cxn>
                <a:cxn ang="0">
                  <a:pos x="480" y="96"/>
                </a:cxn>
                <a:cxn ang="0">
                  <a:pos x="399" y="27"/>
                </a:cxn>
                <a:cxn ang="0">
                  <a:pos x="318" y="4"/>
                </a:cxn>
                <a:cxn ang="0">
                  <a:pos x="244" y="4"/>
                </a:cxn>
                <a:cxn ang="0">
                  <a:pos x="159" y="33"/>
                </a:cxn>
                <a:cxn ang="0">
                  <a:pos x="81" y="106"/>
                </a:cxn>
                <a:cxn ang="0">
                  <a:pos x="26" y="234"/>
                </a:cxn>
                <a:cxn ang="0">
                  <a:pos x="3" y="392"/>
                </a:cxn>
                <a:cxn ang="0">
                  <a:pos x="3" y="553"/>
                </a:cxn>
                <a:cxn ang="0">
                  <a:pos x="29" y="724"/>
                </a:cxn>
                <a:cxn ang="0">
                  <a:pos x="94" y="853"/>
                </a:cxn>
                <a:cxn ang="0">
                  <a:pos x="169" y="915"/>
                </a:cxn>
                <a:cxn ang="0">
                  <a:pos x="250" y="938"/>
                </a:cxn>
                <a:cxn ang="0">
                  <a:pos x="325" y="938"/>
                </a:cxn>
                <a:cxn ang="0">
                  <a:pos x="406" y="912"/>
                </a:cxn>
                <a:cxn ang="0">
                  <a:pos x="487" y="840"/>
                </a:cxn>
                <a:cxn ang="0">
                  <a:pos x="545" y="711"/>
                </a:cxn>
                <a:cxn ang="0">
                  <a:pos x="568" y="553"/>
                </a:cxn>
                <a:cxn ang="0">
                  <a:pos x="286" y="912"/>
                </a:cxn>
                <a:cxn ang="0">
                  <a:pos x="227" y="899"/>
                </a:cxn>
                <a:cxn ang="0">
                  <a:pos x="169" y="846"/>
                </a:cxn>
                <a:cxn ang="0">
                  <a:pos x="127" y="747"/>
                </a:cxn>
                <a:cxn ang="0">
                  <a:pos x="114" y="603"/>
                </a:cxn>
                <a:cxn ang="0">
                  <a:pos x="117" y="283"/>
                </a:cxn>
                <a:cxn ang="0">
                  <a:pos x="136" y="152"/>
                </a:cxn>
                <a:cxn ang="0">
                  <a:pos x="175" y="79"/>
                </a:cxn>
                <a:cxn ang="0">
                  <a:pos x="224" y="43"/>
                </a:cxn>
                <a:cxn ang="0">
                  <a:pos x="270" y="30"/>
                </a:cxn>
                <a:cxn ang="0">
                  <a:pos x="305" y="33"/>
                </a:cxn>
                <a:cxn ang="0">
                  <a:pos x="357" y="50"/>
                </a:cxn>
                <a:cxn ang="0">
                  <a:pos x="409" y="99"/>
                </a:cxn>
                <a:cxn ang="0">
                  <a:pos x="445" y="191"/>
                </a:cxn>
                <a:cxn ang="0">
                  <a:pos x="454" y="320"/>
                </a:cxn>
                <a:cxn ang="0">
                  <a:pos x="458" y="557"/>
                </a:cxn>
                <a:cxn ang="0">
                  <a:pos x="441" y="741"/>
                </a:cxn>
                <a:cxn ang="0">
                  <a:pos x="406" y="843"/>
                </a:cxn>
                <a:cxn ang="0">
                  <a:pos x="347" y="895"/>
                </a:cxn>
                <a:cxn ang="0">
                  <a:pos x="286" y="912"/>
                </a:cxn>
              </a:cxnLst>
              <a:rect l="0" t="0" r="r" b="b"/>
              <a:pathLst>
                <a:path w="568" h="942">
                  <a:moveTo>
                    <a:pt x="568" y="474"/>
                  </a:moveTo>
                  <a:lnTo>
                    <a:pt x="568" y="392"/>
                  </a:lnTo>
                  <a:lnTo>
                    <a:pt x="562" y="310"/>
                  </a:lnTo>
                  <a:lnTo>
                    <a:pt x="545" y="231"/>
                  </a:lnTo>
                  <a:lnTo>
                    <a:pt x="516" y="152"/>
                  </a:lnTo>
                  <a:lnTo>
                    <a:pt x="480" y="96"/>
                  </a:lnTo>
                  <a:lnTo>
                    <a:pt x="441" y="53"/>
                  </a:lnTo>
                  <a:lnTo>
                    <a:pt x="399" y="27"/>
                  </a:lnTo>
                  <a:lnTo>
                    <a:pt x="357" y="10"/>
                  </a:lnTo>
                  <a:lnTo>
                    <a:pt x="318" y="4"/>
                  </a:lnTo>
                  <a:lnTo>
                    <a:pt x="286" y="0"/>
                  </a:lnTo>
                  <a:lnTo>
                    <a:pt x="244" y="4"/>
                  </a:lnTo>
                  <a:lnTo>
                    <a:pt x="201" y="14"/>
                  </a:lnTo>
                  <a:lnTo>
                    <a:pt x="159" y="33"/>
                  </a:lnTo>
                  <a:lnTo>
                    <a:pt x="117" y="63"/>
                  </a:lnTo>
                  <a:lnTo>
                    <a:pt x="81" y="106"/>
                  </a:lnTo>
                  <a:lnTo>
                    <a:pt x="52" y="162"/>
                  </a:lnTo>
                  <a:lnTo>
                    <a:pt x="26" y="234"/>
                  </a:lnTo>
                  <a:lnTo>
                    <a:pt x="10" y="313"/>
                  </a:lnTo>
                  <a:lnTo>
                    <a:pt x="3" y="392"/>
                  </a:lnTo>
                  <a:lnTo>
                    <a:pt x="0" y="474"/>
                  </a:lnTo>
                  <a:lnTo>
                    <a:pt x="3" y="553"/>
                  </a:lnTo>
                  <a:lnTo>
                    <a:pt x="10" y="639"/>
                  </a:lnTo>
                  <a:lnTo>
                    <a:pt x="29" y="724"/>
                  </a:lnTo>
                  <a:lnTo>
                    <a:pt x="62" y="803"/>
                  </a:lnTo>
                  <a:lnTo>
                    <a:pt x="94" y="853"/>
                  </a:lnTo>
                  <a:lnTo>
                    <a:pt x="130" y="889"/>
                  </a:lnTo>
                  <a:lnTo>
                    <a:pt x="169" y="915"/>
                  </a:lnTo>
                  <a:lnTo>
                    <a:pt x="211" y="932"/>
                  </a:lnTo>
                  <a:lnTo>
                    <a:pt x="250" y="938"/>
                  </a:lnTo>
                  <a:lnTo>
                    <a:pt x="286" y="942"/>
                  </a:lnTo>
                  <a:lnTo>
                    <a:pt x="325" y="938"/>
                  </a:lnTo>
                  <a:lnTo>
                    <a:pt x="364" y="928"/>
                  </a:lnTo>
                  <a:lnTo>
                    <a:pt x="406" y="912"/>
                  </a:lnTo>
                  <a:lnTo>
                    <a:pt x="448" y="882"/>
                  </a:lnTo>
                  <a:lnTo>
                    <a:pt x="487" y="840"/>
                  </a:lnTo>
                  <a:lnTo>
                    <a:pt x="519" y="784"/>
                  </a:lnTo>
                  <a:lnTo>
                    <a:pt x="545" y="711"/>
                  </a:lnTo>
                  <a:lnTo>
                    <a:pt x="562" y="632"/>
                  </a:lnTo>
                  <a:lnTo>
                    <a:pt x="568" y="553"/>
                  </a:lnTo>
                  <a:lnTo>
                    <a:pt x="568" y="474"/>
                  </a:lnTo>
                  <a:close/>
                  <a:moveTo>
                    <a:pt x="286" y="912"/>
                  </a:moveTo>
                  <a:lnTo>
                    <a:pt x="257" y="909"/>
                  </a:lnTo>
                  <a:lnTo>
                    <a:pt x="227" y="899"/>
                  </a:lnTo>
                  <a:lnTo>
                    <a:pt x="195" y="879"/>
                  </a:lnTo>
                  <a:lnTo>
                    <a:pt x="169" y="846"/>
                  </a:lnTo>
                  <a:lnTo>
                    <a:pt x="143" y="803"/>
                  </a:lnTo>
                  <a:lnTo>
                    <a:pt x="127" y="747"/>
                  </a:lnTo>
                  <a:lnTo>
                    <a:pt x="120" y="678"/>
                  </a:lnTo>
                  <a:lnTo>
                    <a:pt x="114" y="603"/>
                  </a:lnTo>
                  <a:lnTo>
                    <a:pt x="114" y="369"/>
                  </a:lnTo>
                  <a:lnTo>
                    <a:pt x="117" y="283"/>
                  </a:lnTo>
                  <a:lnTo>
                    <a:pt x="123" y="204"/>
                  </a:lnTo>
                  <a:lnTo>
                    <a:pt x="136" y="152"/>
                  </a:lnTo>
                  <a:lnTo>
                    <a:pt x="156" y="109"/>
                  </a:lnTo>
                  <a:lnTo>
                    <a:pt x="175" y="79"/>
                  </a:lnTo>
                  <a:lnTo>
                    <a:pt x="201" y="56"/>
                  </a:lnTo>
                  <a:lnTo>
                    <a:pt x="224" y="43"/>
                  </a:lnTo>
                  <a:lnTo>
                    <a:pt x="250" y="33"/>
                  </a:lnTo>
                  <a:lnTo>
                    <a:pt x="270" y="30"/>
                  </a:lnTo>
                  <a:lnTo>
                    <a:pt x="286" y="30"/>
                  </a:lnTo>
                  <a:lnTo>
                    <a:pt x="305" y="33"/>
                  </a:lnTo>
                  <a:lnTo>
                    <a:pt x="331" y="37"/>
                  </a:lnTo>
                  <a:lnTo>
                    <a:pt x="357" y="50"/>
                  </a:lnTo>
                  <a:lnTo>
                    <a:pt x="383" y="70"/>
                  </a:lnTo>
                  <a:lnTo>
                    <a:pt x="409" y="99"/>
                  </a:lnTo>
                  <a:lnTo>
                    <a:pt x="429" y="139"/>
                  </a:lnTo>
                  <a:lnTo>
                    <a:pt x="445" y="191"/>
                  </a:lnTo>
                  <a:lnTo>
                    <a:pt x="451" y="254"/>
                  </a:lnTo>
                  <a:lnTo>
                    <a:pt x="454" y="320"/>
                  </a:lnTo>
                  <a:lnTo>
                    <a:pt x="458" y="389"/>
                  </a:lnTo>
                  <a:lnTo>
                    <a:pt x="458" y="557"/>
                  </a:lnTo>
                  <a:lnTo>
                    <a:pt x="454" y="652"/>
                  </a:lnTo>
                  <a:lnTo>
                    <a:pt x="441" y="741"/>
                  </a:lnTo>
                  <a:lnTo>
                    <a:pt x="429" y="800"/>
                  </a:lnTo>
                  <a:lnTo>
                    <a:pt x="406" y="843"/>
                  </a:lnTo>
                  <a:lnTo>
                    <a:pt x="380" y="876"/>
                  </a:lnTo>
                  <a:lnTo>
                    <a:pt x="347" y="895"/>
                  </a:lnTo>
                  <a:lnTo>
                    <a:pt x="315" y="909"/>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4"/>
            <p:cNvSpPr>
              <a:spLocks noEditPoints="1"/>
            </p:cNvSpPr>
            <p:nvPr/>
          </p:nvSpPr>
          <p:spPr bwMode="auto">
            <a:xfrm>
              <a:off x="25690" y="10893"/>
              <a:ext cx="567" cy="942"/>
            </a:xfrm>
            <a:custGeom>
              <a:avLst/>
              <a:gdLst/>
              <a:ahLst/>
              <a:cxnLst>
                <a:cxn ang="0">
                  <a:pos x="567" y="392"/>
                </a:cxn>
                <a:cxn ang="0">
                  <a:pos x="545" y="231"/>
                </a:cxn>
                <a:cxn ang="0">
                  <a:pos x="480" y="96"/>
                </a:cxn>
                <a:cxn ang="0">
                  <a:pos x="399" y="27"/>
                </a:cxn>
                <a:cxn ang="0">
                  <a:pos x="318" y="4"/>
                </a:cxn>
                <a:cxn ang="0">
                  <a:pos x="243" y="4"/>
                </a:cxn>
                <a:cxn ang="0">
                  <a:pos x="159" y="33"/>
                </a:cxn>
                <a:cxn ang="0">
                  <a:pos x="81" y="106"/>
                </a:cxn>
                <a:cxn ang="0">
                  <a:pos x="25" y="234"/>
                </a:cxn>
                <a:cxn ang="0">
                  <a:pos x="3" y="392"/>
                </a:cxn>
                <a:cxn ang="0">
                  <a:pos x="3" y="553"/>
                </a:cxn>
                <a:cxn ang="0">
                  <a:pos x="29" y="724"/>
                </a:cxn>
                <a:cxn ang="0">
                  <a:pos x="94" y="853"/>
                </a:cxn>
                <a:cxn ang="0">
                  <a:pos x="168" y="915"/>
                </a:cxn>
                <a:cxn ang="0">
                  <a:pos x="249" y="938"/>
                </a:cxn>
                <a:cxn ang="0">
                  <a:pos x="324" y="938"/>
                </a:cxn>
                <a:cxn ang="0">
                  <a:pos x="405" y="912"/>
                </a:cxn>
                <a:cxn ang="0">
                  <a:pos x="486" y="840"/>
                </a:cxn>
                <a:cxn ang="0">
                  <a:pos x="545" y="711"/>
                </a:cxn>
                <a:cxn ang="0">
                  <a:pos x="567" y="553"/>
                </a:cxn>
                <a:cxn ang="0">
                  <a:pos x="285" y="912"/>
                </a:cxn>
                <a:cxn ang="0">
                  <a:pos x="227" y="899"/>
                </a:cxn>
                <a:cxn ang="0">
                  <a:pos x="168" y="846"/>
                </a:cxn>
                <a:cxn ang="0">
                  <a:pos x="126" y="747"/>
                </a:cxn>
                <a:cxn ang="0">
                  <a:pos x="113" y="603"/>
                </a:cxn>
                <a:cxn ang="0">
                  <a:pos x="116" y="283"/>
                </a:cxn>
                <a:cxn ang="0">
                  <a:pos x="136" y="152"/>
                </a:cxn>
                <a:cxn ang="0">
                  <a:pos x="175" y="79"/>
                </a:cxn>
                <a:cxn ang="0">
                  <a:pos x="223" y="43"/>
                </a:cxn>
                <a:cxn ang="0">
                  <a:pos x="269" y="30"/>
                </a:cxn>
                <a:cxn ang="0">
                  <a:pos x="305" y="33"/>
                </a:cxn>
                <a:cxn ang="0">
                  <a:pos x="356" y="50"/>
                </a:cxn>
                <a:cxn ang="0">
                  <a:pos x="408" y="99"/>
                </a:cxn>
                <a:cxn ang="0">
                  <a:pos x="444" y="191"/>
                </a:cxn>
                <a:cxn ang="0">
                  <a:pos x="454" y="320"/>
                </a:cxn>
                <a:cxn ang="0">
                  <a:pos x="457" y="557"/>
                </a:cxn>
                <a:cxn ang="0">
                  <a:pos x="441" y="741"/>
                </a:cxn>
                <a:cxn ang="0">
                  <a:pos x="405" y="843"/>
                </a:cxn>
                <a:cxn ang="0">
                  <a:pos x="347" y="895"/>
                </a:cxn>
                <a:cxn ang="0">
                  <a:pos x="285" y="912"/>
                </a:cxn>
              </a:cxnLst>
              <a:rect l="0" t="0" r="r" b="b"/>
              <a:pathLst>
                <a:path w="567" h="942">
                  <a:moveTo>
                    <a:pt x="567" y="474"/>
                  </a:moveTo>
                  <a:lnTo>
                    <a:pt x="567" y="392"/>
                  </a:lnTo>
                  <a:lnTo>
                    <a:pt x="561" y="310"/>
                  </a:lnTo>
                  <a:lnTo>
                    <a:pt x="545" y="231"/>
                  </a:lnTo>
                  <a:lnTo>
                    <a:pt x="515" y="152"/>
                  </a:lnTo>
                  <a:lnTo>
                    <a:pt x="480" y="96"/>
                  </a:lnTo>
                  <a:lnTo>
                    <a:pt x="441" y="53"/>
                  </a:lnTo>
                  <a:lnTo>
                    <a:pt x="399" y="27"/>
                  </a:lnTo>
                  <a:lnTo>
                    <a:pt x="356" y="10"/>
                  </a:lnTo>
                  <a:lnTo>
                    <a:pt x="318" y="4"/>
                  </a:lnTo>
                  <a:lnTo>
                    <a:pt x="285" y="0"/>
                  </a:lnTo>
                  <a:lnTo>
                    <a:pt x="243" y="4"/>
                  </a:lnTo>
                  <a:lnTo>
                    <a:pt x="201" y="14"/>
                  </a:lnTo>
                  <a:lnTo>
                    <a:pt x="159" y="33"/>
                  </a:lnTo>
                  <a:lnTo>
                    <a:pt x="116" y="63"/>
                  </a:lnTo>
                  <a:lnTo>
                    <a:pt x="81" y="106"/>
                  </a:lnTo>
                  <a:lnTo>
                    <a:pt x="51" y="162"/>
                  </a:lnTo>
                  <a:lnTo>
                    <a:pt x="25" y="234"/>
                  </a:lnTo>
                  <a:lnTo>
                    <a:pt x="9" y="313"/>
                  </a:lnTo>
                  <a:lnTo>
                    <a:pt x="3" y="392"/>
                  </a:lnTo>
                  <a:lnTo>
                    <a:pt x="0" y="474"/>
                  </a:lnTo>
                  <a:lnTo>
                    <a:pt x="3" y="553"/>
                  </a:lnTo>
                  <a:lnTo>
                    <a:pt x="9" y="639"/>
                  </a:lnTo>
                  <a:lnTo>
                    <a:pt x="29" y="724"/>
                  </a:lnTo>
                  <a:lnTo>
                    <a:pt x="61" y="803"/>
                  </a:lnTo>
                  <a:lnTo>
                    <a:pt x="94" y="853"/>
                  </a:lnTo>
                  <a:lnTo>
                    <a:pt x="129" y="889"/>
                  </a:lnTo>
                  <a:lnTo>
                    <a:pt x="168" y="915"/>
                  </a:lnTo>
                  <a:lnTo>
                    <a:pt x="210" y="932"/>
                  </a:lnTo>
                  <a:lnTo>
                    <a:pt x="249" y="938"/>
                  </a:lnTo>
                  <a:lnTo>
                    <a:pt x="285" y="942"/>
                  </a:lnTo>
                  <a:lnTo>
                    <a:pt x="324" y="938"/>
                  </a:lnTo>
                  <a:lnTo>
                    <a:pt x="363" y="928"/>
                  </a:lnTo>
                  <a:lnTo>
                    <a:pt x="405" y="912"/>
                  </a:lnTo>
                  <a:lnTo>
                    <a:pt x="447" y="882"/>
                  </a:lnTo>
                  <a:lnTo>
                    <a:pt x="486" y="840"/>
                  </a:lnTo>
                  <a:lnTo>
                    <a:pt x="519" y="784"/>
                  </a:lnTo>
                  <a:lnTo>
                    <a:pt x="545" y="711"/>
                  </a:lnTo>
                  <a:lnTo>
                    <a:pt x="561" y="632"/>
                  </a:lnTo>
                  <a:lnTo>
                    <a:pt x="567" y="553"/>
                  </a:lnTo>
                  <a:lnTo>
                    <a:pt x="567" y="474"/>
                  </a:lnTo>
                  <a:close/>
                  <a:moveTo>
                    <a:pt x="285" y="912"/>
                  </a:moveTo>
                  <a:lnTo>
                    <a:pt x="256" y="909"/>
                  </a:lnTo>
                  <a:lnTo>
                    <a:pt x="227" y="899"/>
                  </a:lnTo>
                  <a:lnTo>
                    <a:pt x="194" y="879"/>
                  </a:lnTo>
                  <a:lnTo>
                    <a:pt x="168" y="846"/>
                  </a:lnTo>
                  <a:lnTo>
                    <a:pt x="142" y="803"/>
                  </a:lnTo>
                  <a:lnTo>
                    <a:pt x="126" y="747"/>
                  </a:lnTo>
                  <a:lnTo>
                    <a:pt x="120" y="678"/>
                  </a:lnTo>
                  <a:lnTo>
                    <a:pt x="113" y="603"/>
                  </a:lnTo>
                  <a:lnTo>
                    <a:pt x="113" y="369"/>
                  </a:lnTo>
                  <a:lnTo>
                    <a:pt x="116" y="283"/>
                  </a:lnTo>
                  <a:lnTo>
                    <a:pt x="123" y="204"/>
                  </a:lnTo>
                  <a:lnTo>
                    <a:pt x="136" y="152"/>
                  </a:lnTo>
                  <a:lnTo>
                    <a:pt x="155" y="109"/>
                  </a:lnTo>
                  <a:lnTo>
                    <a:pt x="175" y="79"/>
                  </a:lnTo>
                  <a:lnTo>
                    <a:pt x="201" y="56"/>
                  </a:lnTo>
                  <a:lnTo>
                    <a:pt x="223" y="43"/>
                  </a:lnTo>
                  <a:lnTo>
                    <a:pt x="249" y="33"/>
                  </a:lnTo>
                  <a:lnTo>
                    <a:pt x="269" y="30"/>
                  </a:lnTo>
                  <a:lnTo>
                    <a:pt x="285" y="30"/>
                  </a:lnTo>
                  <a:lnTo>
                    <a:pt x="305" y="33"/>
                  </a:lnTo>
                  <a:lnTo>
                    <a:pt x="331" y="37"/>
                  </a:lnTo>
                  <a:lnTo>
                    <a:pt x="356" y="50"/>
                  </a:lnTo>
                  <a:lnTo>
                    <a:pt x="382" y="70"/>
                  </a:lnTo>
                  <a:lnTo>
                    <a:pt x="408" y="99"/>
                  </a:lnTo>
                  <a:lnTo>
                    <a:pt x="428" y="139"/>
                  </a:lnTo>
                  <a:lnTo>
                    <a:pt x="444" y="191"/>
                  </a:lnTo>
                  <a:lnTo>
                    <a:pt x="451" y="254"/>
                  </a:lnTo>
                  <a:lnTo>
                    <a:pt x="454" y="320"/>
                  </a:lnTo>
                  <a:lnTo>
                    <a:pt x="457" y="389"/>
                  </a:lnTo>
                  <a:lnTo>
                    <a:pt x="457" y="557"/>
                  </a:lnTo>
                  <a:lnTo>
                    <a:pt x="454" y="652"/>
                  </a:lnTo>
                  <a:lnTo>
                    <a:pt x="441" y="741"/>
                  </a:lnTo>
                  <a:lnTo>
                    <a:pt x="428" y="800"/>
                  </a:lnTo>
                  <a:lnTo>
                    <a:pt x="405" y="843"/>
                  </a:lnTo>
                  <a:lnTo>
                    <a:pt x="379" y="876"/>
                  </a:lnTo>
                  <a:lnTo>
                    <a:pt x="347" y="895"/>
                  </a:lnTo>
                  <a:lnTo>
                    <a:pt x="314" y="909"/>
                  </a:lnTo>
                  <a:lnTo>
                    <a:pt x="285"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5"/>
            <p:cNvSpPr>
              <a:spLocks noEditPoints="1"/>
            </p:cNvSpPr>
            <p:nvPr/>
          </p:nvSpPr>
          <p:spPr bwMode="auto">
            <a:xfrm>
              <a:off x="27714" y="10893"/>
              <a:ext cx="568" cy="942"/>
            </a:xfrm>
            <a:custGeom>
              <a:avLst/>
              <a:gdLst/>
              <a:ahLst/>
              <a:cxnLst>
                <a:cxn ang="0">
                  <a:pos x="568" y="392"/>
                </a:cxn>
                <a:cxn ang="0">
                  <a:pos x="545" y="231"/>
                </a:cxn>
                <a:cxn ang="0">
                  <a:pos x="481" y="96"/>
                </a:cxn>
                <a:cxn ang="0">
                  <a:pos x="399" y="27"/>
                </a:cxn>
                <a:cxn ang="0">
                  <a:pos x="318" y="4"/>
                </a:cxn>
                <a:cxn ang="0">
                  <a:pos x="244" y="4"/>
                </a:cxn>
                <a:cxn ang="0">
                  <a:pos x="159" y="33"/>
                </a:cxn>
                <a:cxn ang="0">
                  <a:pos x="81" y="106"/>
                </a:cxn>
                <a:cxn ang="0">
                  <a:pos x="26" y="234"/>
                </a:cxn>
                <a:cxn ang="0">
                  <a:pos x="4" y="392"/>
                </a:cxn>
                <a:cxn ang="0">
                  <a:pos x="4" y="553"/>
                </a:cxn>
                <a:cxn ang="0">
                  <a:pos x="30" y="724"/>
                </a:cxn>
                <a:cxn ang="0">
                  <a:pos x="94" y="853"/>
                </a:cxn>
                <a:cxn ang="0">
                  <a:pos x="169" y="915"/>
                </a:cxn>
                <a:cxn ang="0">
                  <a:pos x="250" y="938"/>
                </a:cxn>
                <a:cxn ang="0">
                  <a:pos x="325" y="938"/>
                </a:cxn>
                <a:cxn ang="0">
                  <a:pos x="406" y="912"/>
                </a:cxn>
                <a:cxn ang="0">
                  <a:pos x="487" y="840"/>
                </a:cxn>
                <a:cxn ang="0">
                  <a:pos x="545" y="711"/>
                </a:cxn>
                <a:cxn ang="0">
                  <a:pos x="568" y="553"/>
                </a:cxn>
                <a:cxn ang="0">
                  <a:pos x="286" y="912"/>
                </a:cxn>
                <a:cxn ang="0">
                  <a:pos x="227" y="899"/>
                </a:cxn>
                <a:cxn ang="0">
                  <a:pos x="169" y="846"/>
                </a:cxn>
                <a:cxn ang="0">
                  <a:pos x="127" y="747"/>
                </a:cxn>
                <a:cxn ang="0">
                  <a:pos x="114" y="603"/>
                </a:cxn>
                <a:cxn ang="0">
                  <a:pos x="117" y="283"/>
                </a:cxn>
                <a:cxn ang="0">
                  <a:pos x="137" y="152"/>
                </a:cxn>
                <a:cxn ang="0">
                  <a:pos x="176" y="79"/>
                </a:cxn>
                <a:cxn ang="0">
                  <a:pos x="224" y="43"/>
                </a:cxn>
                <a:cxn ang="0">
                  <a:pos x="270" y="30"/>
                </a:cxn>
                <a:cxn ang="0">
                  <a:pos x="305" y="33"/>
                </a:cxn>
                <a:cxn ang="0">
                  <a:pos x="357" y="50"/>
                </a:cxn>
                <a:cxn ang="0">
                  <a:pos x="409" y="99"/>
                </a:cxn>
                <a:cxn ang="0">
                  <a:pos x="445" y="191"/>
                </a:cxn>
                <a:cxn ang="0">
                  <a:pos x="455" y="320"/>
                </a:cxn>
                <a:cxn ang="0">
                  <a:pos x="458" y="557"/>
                </a:cxn>
                <a:cxn ang="0">
                  <a:pos x="442" y="741"/>
                </a:cxn>
                <a:cxn ang="0">
                  <a:pos x="406" y="843"/>
                </a:cxn>
                <a:cxn ang="0">
                  <a:pos x="348" y="895"/>
                </a:cxn>
                <a:cxn ang="0">
                  <a:pos x="286" y="912"/>
                </a:cxn>
              </a:cxnLst>
              <a:rect l="0" t="0" r="r" b="b"/>
              <a:pathLst>
                <a:path w="568" h="942">
                  <a:moveTo>
                    <a:pt x="568" y="474"/>
                  </a:moveTo>
                  <a:lnTo>
                    <a:pt x="568" y="392"/>
                  </a:lnTo>
                  <a:lnTo>
                    <a:pt x="562" y="310"/>
                  </a:lnTo>
                  <a:lnTo>
                    <a:pt x="545" y="231"/>
                  </a:lnTo>
                  <a:lnTo>
                    <a:pt x="516" y="152"/>
                  </a:lnTo>
                  <a:lnTo>
                    <a:pt x="481" y="96"/>
                  </a:lnTo>
                  <a:lnTo>
                    <a:pt x="442" y="53"/>
                  </a:lnTo>
                  <a:lnTo>
                    <a:pt x="399" y="27"/>
                  </a:lnTo>
                  <a:lnTo>
                    <a:pt x="357" y="10"/>
                  </a:lnTo>
                  <a:lnTo>
                    <a:pt x="318" y="4"/>
                  </a:lnTo>
                  <a:lnTo>
                    <a:pt x="286" y="0"/>
                  </a:lnTo>
                  <a:lnTo>
                    <a:pt x="244" y="4"/>
                  </a:lnTo>
                  <a:lnTo>
                    <a:pt x="202" y="14"/>
                  </a:lnTo>
                  <a:lnTo>
                    <a:pt x="159" y="33"/>
                  </a:lnTo>
                  <a:lnTo>
                    <a:pt x="117" y="63"/>
                  </a:lnTo>
                  <a:lnTo>
                    <a:pt x="81" y="106"/>
                  </a:lnTo>
                  <a:lnTo>
                    <a:pt x="52" y="162"/>
                  </a:lnTo>
                  <a:lnTo>
                    <a:pt x="26" y="234"/>
                  </a:lnTo>
                  <a:lnTo>
                    <a:pt x="10" y="313"/>
                  </a:lnTo>
                  <a:lnTo>
                    <a:pt x="4" y="392"/>
                  </a:lnTo>
                  <a:lnTo>
                    <a:pt x="0" y="474"/>
                  </a:lnTo>
                  <a:lnTo>
                    <a:pt x="4" y="553"/>
                  </a:lnTo>
                  <a:lnTo>
                    <a:pt x="10" y="639"/>
                  </a:lnTo>
                  <a:lnTo>
                    <a:pt x="30" y="724"/>
                  </a:lnTo>
                  <a:lnTo>
                    <a:pt x="62" y="803"/>
                  </a:lnTo>
                  <a:lnTo>
                    <a:pt x="94" y="853"/>
                  </a:lnTo>
                  <a:lnTo>
                    <a:pt x="130" y="889"/>
                  </a:lnTo>
                  <a:lnTo>
                    <a:pt x="169" y="915"/>
                  </a:lnTo>
                  <a:lnTo>
                    <a:pt x="211" y="932"/>
                  </a:lnTo>
                  <a:lnTo>
                    <a:pt x="250" y="938"/>
                  </a:lnTo>
                  <a:lnTo>
                    <a:pt x="286" y="942"/>
                  </a:lnTo>
                  <a:lnTo>
                    <a:pt x="325" y="938"/>
                  </a:lnTo>
                  <a:lnTo>
                    <a:pt x="364" y="928"/>
                  </a:lnTo>
                  <a:lnTo>
                    <a:pt x="406" y="912"/>
                  </a:lnTo>
                  <a:lnTo>
                    <a:pt x="448" y="882"/>
                  </a:lnTo>
                  <a:lnTo>
                    <a:pt x="487" y="840"/>
                  </a:lnTo>
                  <a:lnTo>
                    <a:pt x="520" y="784"/>
                  </a:lnTo>
                  <a:lnTo>
                    <a:pt x="545" y="711"/>
                  </a:lnTo>
                  <a:lnTo>
                    <a:pt x="562" y="632"/>
                  </a:lnTo>
                  <a:lnTo>
                    <a:pt x="568" y="553"/>
                  </a:lnTo>
                  <a:lnTo>
                    <a:pt x="568" y="474"/>
                  </a:lnTo>
                  <a:close/>
                  <a:moveTo>
                    <a:pt x="286" y="912"/>
                  </a:moveTo>
                  <a:lnTo>
                    <a:pt x="257" y="909"/>
                  </a:lnTo>
                  <a:lnTo>
                    <a:pt x="227" y="899"/>
                  </a:lnTo>
                  <a:lnTo>
                    <a:pt x="195" y="879"/>
                  </a:lnTo>
                  <a:lnTo>
                    <a:pt x="169" y="846"/>
                  </a:lnTo>
                  <a:lnTo>
                    <a:pt x="143" y="803"/>
                  </a:lnTo>
                  <a:lnTo>
                    <a:pt x="127" y="747"/>
                  </a:lnTo>
                  <a:lnTo>
                    <a:pt x="120" y="678"/>
                  </a:lnTo>
                  <a:lnTo>
                    <a:pt x="114" y="603"/>
                  </a:lnTo>
                  <a:lnTo>
                    <a:pt x="114" y="369"/>
                  </a:lnTo>
                  <a:lnTo>
                    <a:pt x="117" y="283"/>
                  </a:lnTo>
                  <a:lnTo>
                    <a:pt x="124" y="204"/>
                  </a:lnTo>
                  <a:lnTo>
                    <a:pt x="137" y="152"/>
                  </a:lnTo>
                  <a:lnTo>
                    <a:pt x="156" y="109"/>
                  </a:lnTo>
                  <a:lnTo>
                    <a:pt x="176" y="79"/>
                  </a:lnTo>
                  <a:lnTo>
                    <a:pt x="202" y="56"/>
                  </a:lnTo>
                  <a:lnTo>
                    <a:pt x="224" y="43"/>
                  </a:lnTo>
                  <a:lnTo>
                    <a:pt x="250" y="33"/>
                  </a:lnTo>
                  <a:lnTo>
                    <a:pt x="270" y="30"/>
                  </a:lnTo>
                  <a:lnTo>
                    <a:pt x="286" y="30"/>
                  </a:lnTo>
                  <a:lnTo>
                    <a:pt x="305" y="33"/>
                  </a:lnTo>
                  <a:lnTo>
                    <a:pt x="331" y="37"/>
                  </a:lnTo>
                  <a:lnTo>
                    <a:pt x="357" y="50"/>
                  </a:lnTo>
                  <a:lnTo>
                    <a:pt x="383" y="70"/>
                  </a:lnTo>
                  <a:lnTo>
                    <a:pt x="409" y="99"/>
                  </a:lnTo>
                  <a:lnTo>
                    <a:pt x="429" y="139"/>
                  </a:lnTo>
                  <a:lnTo>
                    <a:pt x="445" y="191"/>
                  </a:lnTo>
                  <a:lnTo>
                    <a:pt x="451" y="254"/>
                  </a:lnTo>
                  <a:lnTo>
                    <a:pt x="455" y="320"/>
                  </a:lnTo>
                  <a:lnTo>
                    <a:pt x="458" y="389"/>
                  </a:lnTo>
                  <a:lnTo>
                    <a:pt x="458" y="557"/>
                  </a:lnTo>
                  <a:lnTo>
                    <a:pt x="455" y="652"/>
                  </a:lnTo>
                  <a:lnTo>
                    <a:pt x="442" y="741"/>
                  </a:lnTo>
                  <a:lnTo>
                    <a:pt x="429" y="800"/>
                  </a:lnTo>
                  <a:lnTo>
                    <a:pt x="406" y="843"/>
                  </a:lnTo>
                  <a:lnTo>
                    <a:pt x="380" y="876"/>
                  </a:lnTo>
                  <a:lnTo>
                    <a:pt x="348" y="895"/>
                  </a:lnTo>
                  <a:lnTo>
                    <a:pt x="315" y="909"/>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
            <p:cNvSpPr>
              <a:spLocks noEditPoints="1"/>
            </p:cNvSpPr>
            <p:nvPr/>
          </p:nvSpPr>
          <p:spPr bwMode="auto">
            <a:xfrm>
              <a:off x="29833" y="10900"/>
              <a:ext cx="357" cy="921"/>
            </a:xfrm>
            <a:custGeom>
              <a:avLst/>
              <a:gdLst/>
              <a:ahLst/>
              <a:cxnLst>
                <a:cxn ang="0">
                  <a:pos x="344" y="36"/>
                </a:cxn>
                <a:cxn ang="0">
                  <a:pos x="331" y="13"/>
                </a:cxn>
                <a:cxn ang="0">
                  <a:pos x="309" y="0"/>
                </a:cxn>
                <a:cxn ang="0">
                  <a:pos x="260" y="10"/>
                </a:cxn>
                <a:cxn ang="0">
                  <a:pos x="221" y="72"/>
                </a:cxn>
                <a:cxn ang="0">
                  <a:pos x="247" y="115"/>
                </a:cxn>
                <a:cxn ang="0">
                  <a:pos x="299" y="115"/>
                </a:cxn>
                <a:cxn ang="0">
                  <a:pos x="338" y="79"/>
                </a:cxn>
                <a:cxn ang="0">
                  <a:pos x="244" y="563"/>
                </a:cxn>
                <a:cxn ang="0">
                  <a:pos x="260" y="523"/>
                </a:cxn>
                <a:cxn ang="0">
                  <a:pos x="273" y="484"/>
                </a:cxn>
                <a:cxn ang="0">
                  <a:pos x="289" y="411"/>
                </a:cxn>
                <a:cxn ang="0">
                  <a:pos x="270" y="346"/>
                </a:cxn>
                <a:cxn ang="0">
                  <a:pos x="218" y="306"/>
                </a:cxn>
                <a:cxn ang="0">
                  <a:pos x="133" y="309"/>
                </a:cxn>
                <a:cxn ang="0">
                  <a:pos x="65" y="362"/>
                </a:cxn>
                <a:cxn ang="0">
                  <a:pos x="23" y="438"/>
                </a:cxn>
                <a:cxn ang="0">
                  <a:pos x="3" y="497"/>
                </a:cxn>
                <a:cxn ang="0">
                  <a:pos x="0" y="517"/>
                </a:cxn>
                <a:cxn ang="0">
                  <a:pos x="29" y="523"/>
                </a:cxn>
                <a:cxn ang="0">
                  <a:pos x="39" y="500"/>
                </a:cxn>
                <a:cxn ang="0">
                  <a:pos x="88" y="385"/>
                </a:cxn>
                <a:cxn ang="0">
                  <a:pos x="146" y="336"/>
                </a:cxn>
                <a:cxn ang="0">
                  <a:pos x="185" y="329"/>
                </a:cxn>
                <a:cxn ang="0">
                  <a:pos x="195" y="336"/>
                </a:cxn>
                <a:cxn ang="0">
                  <a:pos x="208" y="359"/>
                </a:cxn>
                <a:cxn ang="0">
                  <a:pos x="201" y="428"/>
                </a:cxn>
                <a:cxn ang="0">
                  <a:pos x="188" y="467"/>
                </a:cxn>
                <a:cxn ang="0">
                  <a:pos x="159" y="540"/>
                </a:cxn>
                <a:cxn ang="0">
                  <a:pos x="127" y="629"/>
                </a:cxn>
                <a:cxn ang="0">
                  <a:pos x="88" y="737"/>
                </a:cxn>
                <a:cxn ang="0">
                  <a:pos x="68" y="806"/>
                </a:cxn>
                <a:cxn ang="0">
                  <a:pos x="101" y="888"/>
                </a:cxn>
                <a:cxn ang="0">
                  <a:pos x="179" y="921"/>
                </a:cxn>
                <a:cxn ang="0">
                  <a:pos x="260" y="888"/>
                </a:cxn>
                <a:cxn ang="0">
                  <a:pos x="315" y="819"/>
                </a:cxn>
                <a:cxn ang="0">
                  <a:pos x="347" y="747"/>
                </a:cxn>
                <a:cxn ang="0">
                  <a:pos x="357" y="701"/>
                </a:cxn>
                <a:cxn ang="0">
                  <a:pos x="347" y="698"/>
                </a:cxn>
                <a:cxn ang="0">
                  <a:pos x="334" y="694"/>
                </a:cxn>
                <a:cxn ang="0">
                  <a:pos x="305" y="770"/>
                </a:cxn>
                <a:cxn ang="0">
                  <a:pos x="253" y="856"/>
                </a:cxn>
                <a:cxn ang="0">
                  <a:pos x="182" y="888"/>
                </a:cxn>
                <a:cxn ang="0">
                  <a:pos x="162" y="885"/>
                </a:cxn>
                <a:cxn ang="0">
                  <a:pos x="153" y="869"/>
                </a:cxn>
                <a:cxn ang="0">
                  <a:pos x="150" y="846"/>
                </a:cxn>
                <a:cxn ang="0">
                  <a:pos x="156" y="806"/>
                </a:cxn>
                <a:cxn ang="0">
                  <a:pos x="172" y="750"/>
                </a:cxn>
                <a:cxn ang="0">
                  <a:pos x="244" y="563"/>
                </a:cxn>
              </a:cxnLst>
              <a:rect l="0" t="0" r="r" b="b"/>
              <a:pathLst>
                <a:path w="357" h="921">
                  <a:moveTo>
                    <a:pt x="344" y="49"/>
                  </a:moveTo>
                  <a:lnTo>
                    <a:pt x="344" y="36"/>
                  </a:lnTo>
                  <a:lnTo>
                    <a:pt x="338" y="23"/>
                  </a:lnTo>
                  <a:lnTo>
                    <a:pt x="331" y="13"/>
                  </a:lnTo>
                  <a:lnTo>
                    <a:pt x="321" y="7"/>
                  </a:lnTo>
                  <a:lnTo>
                    <a:pt x="309" y="0"/>
                  </a:lnTo>
                  <a:lnTo>
                    <a:pt x="296" y="0"/>
                  </a:lnTo>
                  <a:lnTo>
                    <a:pt x="260" y="10"/>
                  </a:lnTo>
                  <a:lnTo>
                    <a:pt x="234" y="36"/>
                  </a:lnTo>
                  <a:lnTo>
                    <a:pt x="221" y="72"/>
                  </a:lnTo>
                  <a:lnTo>
                    <a:pt x="227" y="95"/>
                  </a:lnTo>
                  <a:lnTo>
                    <a:pt x="247" y="115"/>
                  </a:lnTo>
                  <a:lnTo>
                    <a:pt x="273" y="122"/>
                  </a:lnTo>
                  <a:lnTo>
                    <a:pt x="299" y="115"/>
                  </a:lnTo>
                  <a:lnTo>
                    <a:pt x="321" y="102"/>
                  </a:lnTo>
                  <a:lnTo>
                    <a:pt x="338" y="79"/>
                  </a:lnTo>
                  <a:lnTo>
                    <a:pt x="344" y="49"/>
                  </a:lnTo>
                  <a:close/>
                  <a:moveTo>
                    <a:pt x="244" y="563"/>
                  </a:moveTo>
                  <a:lnTo>
                    <a:pt x="253" y="540"/>
                  </a:lnTo>
                  <a:lnTo>
                    <a:pt x="260" y="523"/>
                  </a:lnTo>
                  <a:lnTo>
                    <a:pt x="263" y="507"/>
                  </a:lnTo>
                  <a:lnTo>
                    <a:pt x="273" y="484"/>
                  </a:lnTo>
                  <a:lnTo>
                    <a:pt x="286" y="448"/>
                  </a:lnTo>
                  <a:lnTo>
                    <a:pt x="289" y="411"/>
                  </a:lnTo>
                  <a:lnTo>
                    <a:pt x="286" y="375"/>
                  </a:lnTo>
                  <a:lnTo>
                    <a:pt x="270" y="346"/>
                  </a:lnTo>
                  <a:lnTo>
                    <a:pt x="247" y="323"/>
                  </a:lnTo>
                  <a:lnTo>
                    <a:pt x="218" y="306"/>
                  </a:lnTo>
                  <a:lnTo>
                    <a:pt x="179" y="299"/>
                  </a:lnTo>
                  <a:lnTo>
                    <a:pt x="133" y="309"/>
                  </a:lnTo>
                  <a:lnTo>
                    <a:pt x="98" y="332"/>
                  </a:lnTo>
                  <a:lnTo>
                    <a:pt x="65" y="362"/>
                  </a:lnTo>
                  <a:lnTo>
                    <a:pt x="42" y="401"/>
                  </a:lnTo>
                  <a:lnTo>
                    <a:pt x="23" y="438"/>
                  </a:lnTo>
                  <a:lnTo>
                    <a:pt x="10" y="474"/>
                  </a:lnTo>
                  <a:lnTo>
                    <a:pt x="3" y="497"/>
                  </a:lnTo>
                  <a:lnTo>
                    <a:pt x="0" y="510"/>
                  </a:lnTo>
                  <a:lnTo>
                    <a:pt x="0" y="517"/>
                  </a:lnTo>
                  <a:lnTo>
                    <a:pt x="7" y="523"/>
                  </a:lnTo>
                  <a:lnTo>
                    <a:pt x="29" y="523"/>
                  </a:lnTo>
                  <a:lnTo>
                    <a:pt x="36" y="510"/>
                  </a:lnTo>
                  <a:lnTo>
                    <a:pt x="39" y="500"/>
                  </a:lnTo>
                  <a:lnTo>
                    <a:pt x="62" y="434"/>
                  </a:lnTo>
                  <a:lnTo>
                    <a:pt x="88" y="385"/>
                  </a:lnTo>
                  <a:lnTo>
                    <a:pt x="117" y="352"/>
                  </a:lnTo>
                  <a:lnTo>
                    <a:pt x="146" y="336"/>
                  </a:lnTo>
                  <a:lnTo>
                    <a:pt x="175" y="329"/>
                  </a:lnTo>
                  <a:lnTo>
                    <a:pt x="185" y="329"/>
                  </a:lnTo>
                  <a:lnTo>
                    <a:pt x="192" y="332"/>
                  </a:lnTo>
                  <a:lnTo>
                    <a:pt x="195" y="336"/>
                  </a:lnTo>
                  <a:lnTo>
                    <a:pt x="201" y="339"/>
                  </a:lnTo>
                  <a:lnTo>
                    <a:pt x="208" y="359"/>
                  </a:lnTo>
                  <a:lnTo>
                    <a:pt x="208" y="375"/>
                  </a:lnTo>
                  <a:lnTo>
                    <a:pt x="201" y="428"/>
                  </a:lnTo>
                  <a:lnTo>
                    <a:pt x="195" y="444"/>
                  </a:lnTo>
                  <a:lnTo>
                    <a:pt x="188" y="467"/>
                  </a:lnTo>
                  <a:lnTo>
                    <a:pt x="175" y="500"/>
                  </a:lnTo>
                  <a:lnTo>
                    <a:pt x="159" y="540"/>
                  </a:lnTo>
                  <a:lnTo>
                    <a:pt x="143" y="586"/>
                  </a:lnTo>
                  <a:lnTo>
                    <a:pt x="127" y="629"/>
                  </a:lnTo>
                  <a:lnTo>
                    <a:pt x="111" y="668"/>
                  </a:lnTo>
                  <a:lnTo>
                    <a:pt x="88" y="737"/>
                  </a:lnTo>
                  <a:lnTo>
                    <a:pt x="75" y="773"/>
                  </a:lnTo>
                  <a:lnTo>
                    <a:pt x="68" y="806"/>
                  </a:lnTo>
                  <a:lnTo>
                    <a:pt x="78" y="852"/>
                  </a:lnTo>
                  <a:lnTo>
                    <a:pt x="101" y="888"/>
                  </a:lnTo>
                  <a:lnTo>
                    <a:pt x="137" y="912"/>
                  </a:lnTo>
                  <a:lnTo>
                    <a:pt x="179" y="921"/>
                  </a:lnTo>
                  <a:lnTo>
                    <a:pt x="224" y="912"/>
                  </a:lnTo>
                  <a:lnTo>
                    <a:pt x="260" y="888"/>
                  </a:lnTo>
                  <a:lnTo>
                    <a:pt x="292" y="856"/>
                  </a:lnTo>
                  <a:lnTo>
                    <a:pt x="315" y="819"/>
                  </a:lnTo>
                  <a:lnTo>
                    <a:pt x="334" y="780"/>
                  </a:lnTo>
                  <a:lnTo>
                    <a:pt x="347" y="747"/>
                  </a:lnTo>
                  <a:lnTo>
                    <a:pt x="357" y="708"/>
                  </a:lnTo>
                  <a:lnTo>
                    <a:pt x="357" y="701"/>
                  </a:lnTo>
                  <a:lnTo>
                    <a:pt x="354" y="698"/>
                  </a:lnTo>
                  <a:lnTo>
                    <a:pt x="347" y="698"/>
                  </a:lnTo>
                  <a:lnTo>
                    <a:pt x="344" y="694"/>
                  </a:lnTo>
                  <a:lnTo>
                    <a:pt x="334" y="694"/>
                  </a:lnTo>
                  <a:lnTo>
                    <a:pt x="328" y="701"/>
                  </a:lnTo>
                  <a:lnTo>
                    <a:pt x="305" y="770"/>
                  </a:lnTo>
                  <a:lnTo>
                    <a:pt x="283" y="816"/>
                  </a:lnTo>
                  <a:lnTo>
                    <a:pt x="253" y="856"/>
                  </a:lnTo>
                  <a:lnTo>
                    <a:pt x="221" y="882"/>
                  </a:lnTo>
                  <a:lnTo>
                    <a:pt x="182" y="888"/>
                  </a:lnTo>
                  <a:lnTo>
                    <a:pt x="172" y="888"/>
                  </a:lnTo>
                  <a:lnTo>
                    <a:pt x="162" y="885"/>
                  </a:lnTo>
                  <a:lnTo>
                    <a:pt x="159" y="879"/>
                  </a:lnTo>
                  <a:lnTo>
                    <a:pt x="153" y="869"/>
                  </a:lnTo>
                  <a:lnTo>
                    <a:pt x="153" y="859"/>
                  </a:lnTo>
                  <a:lnTo>
                    <a:pt x="150" y="846"/>
                  </a:lnTo>
                  <a:lnTo>
                    <a:pt x="150" y="826"/>
                  </a:lnTo>
                  <a:lnTo>
                    <a:pt x="156" y="806"/>
                  </a:lnTo>
                  <a:lnTo>
                    <a:pt x="162" y="783"/>
                  </a:lnTo>
                  <a:lnTo>
                    <a:pt x="172" y="750"/>
                  </a:lnTo>
                  <a:lnTo>
                    <a:pt x="188" y="708"/>
                  </a:lnTo>
                  <a:lnTo>
                    <a:pt x="244" y="563"/>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7"/>
            <p:cNvSpPr>
              <a:spLocks noEditPoints="1"/>
            </p:cNvSpPr>
            <p:nvPr/>
          </p:nvSpPr>
          <p:spPr bwMode="auto">
            <a:xfrm>
              <a:off x="31767" y="10893"/>
              <a:ext cx="568" cy="942"/>
            </a:xfrm>
            <a:custGeom>
              <a:avLst/>
              <a:gdLst/>
              <a:ahLst/>
              <a:cxnLst>
                <a:cxn ang="0">
                  <a:pos x="568" y="392"/>
                </a:cxn>
                <a:cxn ang="0">
                  <a:pos x="545" y="231"/>
                </a:cxn>
                <a:cxn ang="0">
                  <a:pos x="480" y="96"/>
                </a:cxn>
                <a:cxn ang="0">
                  <a:pos x="399" y="27"/>
                </a:cxn>
                <a:cxn ang="0">
                  <a:pos x="318" y="4"/>
                </a:cxn>
                <a:cxn ang="0">
                  <a:pos x="244" y="4"/>
                </a:cxn>
                <a:cxn ang="0">
                  <a:pos x="159" y="33"/>
                </a:cxn>
                <a:cxn ang="0">
                  <a:pos x="81" y="106"/>
                </a:cxn>
                <a:cxn ang="0">
                  <a:pos x="26" y="234"/>
                </a:cxn>
                <a:cxn ang="0">
                  <a:pos x="3" y="392"/>
                </a:cxn>
                <a:cxn ang="0">
                  <a:pos x="3" y="553"/>
                </a:cxn>
                <a:cxn ang="0">
                  <a:pos x="29" y="724"/>
                </a:cxn>
                <a:cxn ang="0">
                  <a:pos x="94" y="853"/>
                </a:cxn>
                <a:cxn ang="0">
                  <a:pos x="169" y="915"/>
                </a:cxn>
                <a:cxn ang="0">
                  <a:pos x="250" y="938"/>
                </a:cxn>
                <a:cxn ang="0">
                  <a:pos x="325" y="938"/>
                </a:cxn>
                <a:cxn ang="0">
                  <a:pos x="406" y="912"/>
                </a:cxn>
                <a:cxn ang="0">
                  <a:pos x="487" y="840"/>
                </a:cxn>
                <a:cxn ang="0">
                  <a:pos x="545" y="711"/>
                </a:cxn>
                <a:cxn ang="0">
                  <a:pos x="568" y="553"/>
                </a:cxn>
                <a:cxn ang="0">
                  <a:pos x="286" y="912"/>
                </a:cxn>
                <a:cxn ang="0">
                  <a:pos x="227" y="899"/>
                </a:cxn>
                <a:cxn ang="0">
                  <a:pos x="169" y="846"/>
                </a:cxn>
                <a:cxn ang="0">
                  <a:pos x="127" y="747"/>
                </a:cxn>
                <a:cxn ang="0">
                  <a:pos x="114" y="603"/>
                </a:cxn>
                <a:cxn ang="0">
                  <a:pos x="117" y="283"/>
                </a:cxn>
                <a:cxn ang="0">
                  <a:pos x="136" y="152"/>
                </a:cxn>
                <a:cxn ang="0">
                  <a:pos x="175" y="79"/>
                </a:cxn>
                <a:cxn ang="0">
                  <a:pos x="224" y="43"/>
                </a:cxn>
                <a:cxn ang="0">
                  <a:pos x="270" y="30"/>
                </a:cxn>
                <a:cxn ang="0">
                  <a:pos x="305" y="33"/>
                </a:cxn>
                <a:cxn ang="0">
                  <a:pos x="357" y="50"/>
                </a:cxn>
                <a:cxn ang="0">
                  <a:pos x="409" y="99"/>
                </a:cxn>
                <a:cxn ang="0">
                  <a:pos x="445" y="191"/>
                </a:cxn>
                <a:cxn ang="0">
                  <a:pos x="454" y="320"/>
                </a:cxn>
                <a:cxn ang="0">
                  <a:pos x="458" y="557"/>
                </a:cxn>
                <a:cxn ang="0">
                  <a:pos x="441" y="741"/>
                </a:cxn>
                <a:cxn ang="0">
                  <a:pos x="406" y="843"/>
                </a:cxn>
                <a:cxn ang="0">
                  <a:pos x="347" y="895"/>
                </a:cxn>
                <a:cxn ang="0">
                  <a:pos x="286" y="912"/>
                </a:cxn>
              </a:cxnLst>
              <a:rect l="0" t="0" r="r" b="b"/>
              <a:pathLst>
                <a:path w="568" h="942">
                  <a:moveTo>
                    <a:pt x="568" y="474"/>
                  </a:moveTo>
                  <a:lnTo>
                    <a:pt x="568" y="392"/>
                  </a:lnTo>
                  <a:lnTo>
                    <a:pt x="562" y="310"/>
                  </a:lnTo>
                  <a:lnTo>
                    <a:pt x="545" y="231"/>
                  </a:lnTo>
                  <a:lnTo>
                    <a:pt x="516" y="152"/>
                  </a:lnTo>
                  <a:lnTo>
                    <a:pt x="480" y="96"/>
                  </a:lnTo>
                  <a:lnTo>
                    <a:pt x="441" y="53"/>
                  </a:lnTo>
                  <a:lnTo>
                    <a:pt x="399" y="27"/>
                  </a:lnTo>
                  <a:lnTo>
                    <a:pt x="357" y="10"/>
                  </a:lnTo>
                  <a:lnTo>
                    <a:pt x="318" y="4"/>
                  </a:lnTo>
                  <a:lnTo>
                    <a:pt x="286" y="0"/>
                  </a:lnTo>
                  <a:lnTo>
                    <a:pt x="244" y="4"/>
                  </a:lnTo>
                  <a:lnTo>
                    <a:pt x="201" y="14"/>
                  </a:lnTo>
                  <a:lnTo>
                    <a:pt x="159" y="33"/>
                  </a:lnTo>
                  <a:lnTo>
                    <a:pt x="117" y="63"/>
                  </a:lnTo>
                  <a:lnTo>
                    <a:pt x="81" y="106"/>
                  </a:lnTo>
                  <a:lnTo>
                    <a:pt x="52" y="162"/>
                  </a:lnTo>
                  <a:lnTo>
                    <a:pt x="26" y="234"/>
                  </a:lnTo>
                  <a:lnTo>
                    <a:pt x="10" y="313"/>
                  </a:lnTo>
                  <a:lnTo>
                    <a:pt x="3" y="392"/>
                  </a:lnTo>
                  <a:lnTo>
                    <a:pt x="0" y="474"/>
                  </a:lnTo>
                  <a:lnTo>
                    <a:pt x="3" y="553"/>
                  </a:lnTo>
                  <a:lnTo>
                    <a:pt x="10" y="639"/>
                  </a:lnTo>
                  <a:lnTo>
                    <a:pt x="29" y="724"/>
                  </a:lnTo>
                  <a:lnTo>
                    <a:pt x="62" y="803"/>
                  </a:lnTo>
                  <a:lnTo>
                    <a:pt x="94" y="853"/>
                  </a:lnTo>
                  <a:lnTo>
                    <a:pt x="130" y="889"/>
                  </a:lnTo>
                  <a:lnTo>
                    <a:pt x="169" y="915"/>
                  </a:lnTo>
                  <a:lnTo>
                    <a:pt x="211" y="932"/>
                  </a:lnTo>
                  <a:lnTo>
                    <a:pt x="250" y="938"/>
                  </a:lnTo>
                  <a:lnTo>
                    <a:pt x="286" y="942"/>
                  </a:lnTo>
                  <a:lnTo>
                    <a:pt x="325" y="938"/>
                  </a:lnTo>
                  <a:lnTo>
                    <a:pt x="364" y="928"/>
                  </a:lnTo>
                  <a:lnTo>
                    <a:pt x="406" y="912"/>
                  </a:lnTo>
                  <a:lnTo>
                    <a:pt x="448" y="882"/>
                  </a:lnTo>
                  <a:lnTo>
                    <a:pt x="487" y="840"/>
                  </a:lnTo>
                  <a:lnTo>
                    <a:pt x="519" y="784"/>
                  </a:lnTo>
                  <a:lnTo>
                    <a:pt x="545" y="711"/>
                  </a:lnTo>
                  <a:lnTo>
                    <a:pt x="562" y="632"/>
                  </a:lnTo>
                  <a:lnTo>
                    <a:pt x="568" y="553"/>
                  </a:lnTo>
                  <a:lnTo>
                    <a:pt x="568" y="474"/>
                  </a:lnTo>
                  <a:close/>
                  <a:moveTo>
                    <a:pt x="286" y="912"/>
                  </a:moveTo>
                  <a:lnTo>
                    <a:pt x="257" y="909"/>
                  </a:lnTo>
                  <a:lnTo>
                    <a:pt x="227" y="899"/>
                  </a:lnTo>
                  <a:lnTo>
                    <a:pt x="195" y="879"/>
                  </a:lnTo>
                  <a:lnTo>
                    <a:pt x="169" y="846"/>
                  </a:lnTo>
                  <a:lnTo>
                    <a:pt x="143" y="803"/>
                  </a:lnTo>
                  <a:lnTo>
                    <a:pt x="127" y="747"/>
                  </a:lnTo>
                  <a:lnTo>
                    <a:pt x="120" y="678"/>
                  </a:lnTo>
                  <a:lnTo>
                    <a:pt x="114" y="603"/>
                  </a:lnTo>
                  <a:lnTo>
                    <a:pt x="114" y="369"/>
                  </a:lnTo>
                  <a:lnTo>
                    <a:pt x="117" y="283"/>
                  </a:lnTo>
                  <a:lnTo>
                    <a:pt x="123" y="204"/>
                  </a:lnTo>
                  <a:lnTo>
                    <a:pt x="136" y="152"/>
                  </a:lnTo>
                  <a:lnTo>
                    <a:pt x="156" y="109"/>
                  </a:lnTo>
                  <a:lnTo>
                    <a:pt x="175" y="79"/>
                  </a:lnTo>
                  <a:lnTo>
                    <a:pt x="201" y="56"/>
                  </a:lnTo>
                  <a:lnTo>
                    <a:pt x="224" y="43"/>
                  </a:lnTo>
                  <a:lnTo>
                    <a:pt x="250" y="33"/>
                  </a:lnTo>
                  <a:lnTo>
                    <a:pt x="270" y="30"/>
                  </a:lnTo>
                  <a:lnTo>
                    <a:pt x="286" y="30"/>
                  </a:lnTo>
                  <a:lnTo>
                    <a:pt x="305" y="33"/>
                  </a:lnTo>
                  <a:lnTo>
                    <a:pt x="331" y="37"/>
                  </a:lnTo>
                  <a:lnTo>
                    <a:pt x="357" y="50"/>
                  </a:lnTo>
                  <a:lnTo>
                    <a:pt x="383" y="70"/>
                  </a:lnTo>
                  <a:lnTo>
                    <a:pt x="409" y="99"/>
                  </a:lnTo>
                  <a:lnTo>
                    <a:pt x="429" y="139"/>
                  </a:lnTo>
                  <a:lnTo>
                    <a:pt x="445" y="191"/>
                  </a:lnTo>
                  <a:lnTo>
                    <a:pt x="451" y="254"/>
                  </a:lnTo>
                  <a:lnTo>
                    <a:pt x="454" y="320"/>
                  </a:lnTo>
                  <a:lnTo>
                    <a:pt x="458" y="389"/>
                  </a:lnTo>
                  <a:lnTo>
                    <a:pt x="458" y="557"/>
                  </a:lnTo>
                  <a:lnTo>
                    <a:pt x="454" y="652"/>
                  </a:lnTo>
                  <a:lnTo>
                    <a:pt x="441" y="741"/>
                  </a:lnTo>
                  <a:lnTo>
                    <a:pt x="429" y="800"/>
                  </a:lnTo>
                  <a:lnTo>
                    <a:pt x="406" y="843"/>
                  </a:lnTo>
                  <a:lnTo>
                    <a:pt x="380" y="876"/>
                  </a:lnTo>
                  <a:lnTo>
                    <a:pt x="347" y="895"/>
                  </a:lnTo>
                  <a:lnTo>
                    <a:pt x="315" y="909"/>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8"/>
            <p:cNvSpPr>
              <a:spLocks noEditPoints="1"/>
            </p:cNvSpPr>
            <p:nvPr/>
          </p:nvSpPr>
          <p:spPr bwMode="auto">
            <a:xfrm>
              <a:off x="25690" y="12535"/>
              <a:ext cx="567" cy="942"/>
            </a:xfrm>
            <a:custGeom>
              <a:avLst/>
              <a:gdLst/>
              <a:ahLst/>
              <a:cxnLst>
                <a:cxn ang="0">
                  <a:pos x="567" y="392"/>
                </a:cxn>
                <a:cxn ang="0">
                  <a:pos x="545" y="231"/>
                </a:cxn>
                <a:cxn ang="0">
                  <a:pos x="480" y="96"/>
                </a:cxn>
                <a:cxn ang="0">
                  <a:pos x="399" y="27"/>
                </a:cxn>
                <a:cxn ang="0">
                  <a:pos x="318" y="4"/>
                </a:cxn>
                <a:cxn ang="0">
                  <a:pos x="243" y="4"/>
                </a:cxn>
                <a:cxn ang="0">
                  <a:pos x="159" y="33"/>
                </a:cxn>
                <a:cxn ang="0">
                  <a:pos x="81" y="106"/>
                </a:cxn>
                <a:cxn ang="0">
                  <a:pos x="25" y="234"/>
                </a:cxn>
                <a:cxn ang="0">
                  <a:pos x="3" y="392"/>
                </a:cxn>
                <a:cxn ang="0">
                  <a:pos x="3" y="553"/>
                </a:cxn>
                <a:cxn ang="0">
                  <a:pos x="29" y="724"/>
                </a:cxn>
                <a:cxn ang="0">
                  <a:pos x="94" y="853"/>
                </a:cxn>
                <a:cxn ang="0">
                  <a:pos x="168" y="915"/>
                </a:cxn>
                <a:cxn ang="0">
                  <a:pos x="249" y="938"/>
                </a:cxn>
                <a:cxn ang="0">
                  <a:pos x="324" y="938"/>
                </a:cxn>
                <a:cxn ang="0">
                  <a:pos x="405" y="912"/>
                </a:cxn>
                <a:cxn ang="0">
                  <a:pos x="486" y="840"/>
                </a:cxn>
                <a:cxn ang="0">
                  <a:pos x="545" y="711"/>
                </a:cxn>
                <a:cxn ang="0">
                  <a:pos x="567" y="553"/>
                </a:cxn>
                <a:cxn ang="0">
                  <a:pos x="285" y="912"/>
                </a:cxn>
                <a:cxn ang="0">
                  <a:pos x="227" y="899"/>
                </a:cxn>
                <a:cxn ang="0">
                  <a:pos x="168" y="846"/>
                </a:cxn>
                <a:cxn ang="0">
                  <a:pos x="126" y="747"/>
                </a:cxn>
                <a:cxn ang="0">
                  <a:pos x="113" y="603"/>
                </a:cxn>
                <a:cxn ang="0">
                  <a:pos x="116" y="283"/>
                </a:cxn>
                <a:cxn ang="0">
                  <a:pos x="136" y="152"/>
                </a:cxn>
                <a:cxn ang="0">
                  <a:pos x="175" y="79"/>
                </a:cxn>
                <a:cxn ang="0">
                  <a:pos x="223" y="43"/>
                </a:cxn>
                <a:cxn ang="0">
                  <a:pos x="269" y="30"/>
                </a:cxn>
                <a:cxn ang="0">
                  <a:pos x="305" y="33"/>
                </a:cxn>
                <a:cxn ang="0">
                  <a:pos x="356" y="50"/>
                </a:cxn>
                <a:cxn ang="0">
                  <a:pos x="408" y="99"/>
                </a:cxn>
                <a:cxn ang="0">
                  <a:pos x="444" y="191"/>
                </a:cxn>
                <a:cxn ang="0">
                  <a:pos x="454" y="320"/>
                </a:cxn>
                <a:cxn ang="0">
                  <a:pos x="457" y="557"/>
                </a:cxn>
                <a:cxn ang="0">
                  <a:pos x="441" y="741"/>
                </a:cxn>
                <a:cxn ang="0">
                  <a:pos x="405" y="843"/>
                </a:cxn>
                <a:cxn ang="0">
                  <a:pos x="347" y="895"/>
                </a:cxn>
                <a:cxn ang="0">
                  <a:pos x="285" y="912"/>
                </a:cxn>
              </a:cxnLst>
              <a:rect l="0" t="0" r="r" b="b"/>
              <a:pathLst>
                <a:path w="567" h="942">
                  <a:moveTo>
                    <a:pt x="567" y="474"/>
                  </a:moveTo>
                  <a:lnTo>
                    <a:pt x="567" y="392"/>
                  </a:lnTo>
                  <a:lnTo>
                    <a:pt x="561" y="310"/>
                  </a:lnTo>
                  <a:lnTo>
                    <a:pt x="545" y="231"/>
                  </a:lnTo>
                  <a:lnTo>
                    <a:pt x="515" y="152"/>
                  </a:lnTo>
                  <a:lnTo>
                    <a:pt x="480" y="96"/>
                  </a:lnTo>
                  <a:lnTo>
                    <a:pt x="441" y="53"/>
                  </a:lnTo>
                  <a:lnTo>
                    <a:pt x="399" y="27"/>
                  </a:lnTo>
                  <a:lnTo>
                    <a:pt x="356" y="10"/>
                  </a:lnTo>
                  <a:lnTo>
                    <a:pt x="318" y="4"/>
                  </a:lnTo>
                  <a:lnTo>
                    <a:pt x="285" y="0"/>
                  </a:lnTo>
                  <a:lnTo>
                    <a:pt x="243" y="4"/>
                  </a:lnTo>
                  <a:lnTo>
                    <a:pt x="201" y="14"/>
                  </a:lnTo>
                  <a:lnTo>
                    <a:pt x="159" y="33"/>
                  </a:lnTo>
                  <a:lnTo>
                    <a:pt x="116" y="63"/>
                  </a:lnTo>
                  <a:lnTo>
                    <a:pt x="81" y="106"/>
                  </a:lnTo>
                  <a:lnTo>
                    <a:pt x="51" y="162"/>
                  </a:lnTo>
                  <a:lnTo>
                    <a:pt x="25" y="234"/>
                  </a:lnTo>
                  <a:lnTo>
                    <a:pt x="9" y="313"/>
                  </a:lnTo>
                  <a:lnTo>
                    <a:pt x="3" y="392"/>
                  </a:lnTo>
                  <a:lnTo>
                    <a:pt x="0" y="474"/>
                  </a:lnTo>
                  <a:lnTo>
                    <a:pt x="3" y="553"/>
                  </a:lnTo>
                  <a:lnTo>
                    <a:pt x="9" y="639"/>
                  </a:lnTo>
                  <a:lnTo>
                    <a:pt x="29" y="724"/>
                  </a:lnTo>
                  <a:lnTo>
                    <a:pt x="61" y="803"/>
                  </a:lnTo>
                  <a:lnTo>
                    <a:pt x="94" y="853"/>
                  </a:lnTo>
                  <a:lnTo>
                    <a:pt x="129" y="889"/>
                  </a:lnTo>
                  <a:lnTo>
                    <a:pt x="168" y="915"/>
                  </a:lnTo>
                  <a:lnTo>
                    <a:pt x="210" y="932"/>
                  </a:lnTo>
                  <a:lnTo>
                    <a:pt x="249" y="938"/>
                  </a:lnTo>
                  <a:lnTo>
                    <a:pt x="285" y="942"/>
                  </a:lnTo>
                  <a:lnTo>
                    <a:pt x="324" y="938"/>
                  </a:lnTo>
                  <a:lnTo>
                    <a:pt x="363" y="928"/>
                  </a:lnTo>
                  <a:lnTo>
                    <a:pt x="405" y="912"/>
                  </a:lnTo>
                  <a:lnTo>
                    <a:pt x="447" y="882"/>
                  </a:lnTo>
                  <a:lnTo>
                    <a:pt x="486" y="840"/>
                  </a:lnTo>
                  <a:lnTo>
                    <a:pt x="519" y="784"/>
                  </a:lnTo>
                  <a:lnTo>
                    <a:pt x="545" y="711"/>
                  </a:lnTo>
                  <a:lnTo>
                    <a:pt x="561" y="632"/>
                  </a:lnTo>
                  <a:lnTo>
                    <a:pt x="567" y="553"/>
                  </a:lnTo>
                  <a:lnTo>
                    <a:pt x="567" y="474"/>
                  </a:lnTo>
                  <a:close/>
                  <a:moveTo>
                    <a:pt x="285" y="912"/>
                  </a:moveTo>
                  <a:lnTo>
                    <a:pt x="256" y="909"/>
                  </a:lnTo>
                  <a:lnTo>
                    <a:pt x="227" y="899"/>
                  </a:lnTo>
                  <a:lnTo>
                    <a:pt x="194" y="879"/>
                  </a:lnTo>
                  <a:lnTo>
                    <a:pt x="168" y="846"/>
                  </a:lnTo>
                  <a:lnTo>
                    <a:pt x="142" y="803"/>
                  </a:lnTo>
                  <a:lnTo>
                    <a:pt x="126" y="747"/>
                  </a:lnTo>
                  <a:lnTo>
                    <a:pt x="120" y="678"/>
                  </a:lnTo>
                  <a:lnTo>
                    <a:pt x="113" y="603"/>
                  </a:lnTo>
                  <a:lnTo>
                    <a:pt x="113" y="369"/>
                  </a:lnTo>
                  <a:lnTo>
                    <a:pt x="116" y="283"/>
                  </a:lnTo>
                  <a:lnTo>
                    <a:pt x="123" y="204"/>
                  </a:lnTo>
                  <a:lnTo>
                    <a:pt x="136" y="152"/>
                  </a:lnTo>
                  <a:lnTo>
                    <a:pt x="155" y="109"/>
                  </a:lnTo>
                  <a:lnTo>
                    <a:pt x="175" y="79"/>
                  </a:lnTo>
                  <a:lnTo>
                    <a:pt x="201" y="56"/>
                  </a:lnTo>
                  <a:lnTo>
                    <a:pt x="223" y="43"/>
                  </a:lnTo>
                  <a:lnTo>
                    <a:pt x="249" y="33"/>
                  </a:lnTo>
                  <a:lnTo>
                    <a:pt x="269" y="30"/>
                  </a:lnTo>
                  <a:lnTo>
                    <a:pt x="285" y="30"/>
                  </a:lnTo>
                  <a:lnTo>
                    <a:pt x="305" y="33"/>
                  </a:lnTo>
                  <a:lnTo>
                    <a:pt x="331" y="37"/>
                  </a:lnTo>
                  <a:lnTo>
                    <a:pt x="356" y="50"/>
                  </a:lnTo>
                  <a:lnTo>
                    <a:pt x="382" y="70"/>
                  </a:lnTo>
                  <a:lnTo>
                    <a:pt x="408" y="99"/>
                  </a:lnTo>
                  <a:lnTo>
                    <a:pt x="428" y="139"/>
                  </a:lnTo>
                  <a:lnTo>
                    <a:pt x="444" y="191"/>
                  </a:lnTo>
                  <a:lnTo>
                    <a:pt x="451" y="254"/>
                  </a:lnTo>
                  <a:lnTo>
                    <a:pt x="454" y="320"/>
                  </a:lnTo>
                  <a:lnTo>
                    <a:pt x="457" y="389"/>
                  </a:lnTo>
                  <a:lnTo>
                    <a:pt x="457" y="557"/>
                  </a:lnTo>
                  <a:lnTo>
                    <a:pt x="454" y="652"/>
                  </a:lnTo>
                  <a:lnTo>
                    <a:pt x="441" y="741"/>
                  </a:lnTo>
                  <a:lnTo>
                    <a:pt x="428" y="800"/>
                  </a:lnTo>
                  <a:lnTo>
                    <a:pt x="405" y="843"/>
                  </a:lnTo>
                  <a:lnTo>
                    <a:pt x="379" y="876"/>
                  </a:lnTo>
                  <a:lnTo>
                    <a:pt x="347" y="895"/>
                  </a:lnTo>
                  <a:lnTo>
                    <a:pt x="314" y="909"/>
                  </a:lnTo>
                  <a:lnTo>
                    <a:pt x="285"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9"/>
            <p:cNvSpPr>
              <a:spLocks noEditPoints="1"/>
            </p:cNvSpPr>
            <p:nvPr/>
          </p:nvSpPr>
          <p:spPr bwMode="auto">
            <a:xfrm>
              <a:off x="27714" y="12535"/>
              <a:ext cx="568" cy="942"/>
            </a:xfrm>
            <a:custGeom>
              <a:avLst/>
              <a:gdLst/>
              <a:ahLst/>
              <a:cxnLst>
                <a:cxn ang="0">
                  <a:pos x="568" y="392"/>
                </a:cxn>
                <a:cxn ang="0">
                  <a:pos x="545" y="231"/>
                </a:cxn>
                <a:cxn ang="0">
                  <a:pos x="481" y="96"/>
                </a:cxn>
                <a:cxn ang="0">
                  <a:pos x="399" y="27"/>
                </a:cxn>
                <a:cxn ang="0">
                  <a:pos x="318" y="4"/>
                </a:cxn>
                <a:cxn ang="0">
                  <a:pos x="244" y="4"/>
                </a:cxn>
                <a:cxn ang="0">
                  <a:pos x="159" y="33"/>
                </a:cxn>
                <a:cxn ang="0">
                  <a:pos x="81" y="106"/>
                </a:cxn>
                <a:cxn ang="0">
                  <a:pos x="26" y="234"/>
                </a:cxn>
                <a:cxn ang="0">
                  <a:pos x="4" y="392"/>
                </a:cxn>
                <a:cxn ang="0">
                  <a:pos x="4" y="553"/>
                </a:cxn>
                <a:cxn ang="0">
                  <a:pos x="30" y="724"/>
                </a:cxn>
                <a:cxn ang="0">
                  <a:pos x="94" y="853"/>
                </a:cxn>
                <a:cxn ang="0">
                  <a:pos x="169" y="915"/>
                </a:cxn>
                <a:cxn ang="0">
                  <a:pos x="250" y="938"/>
                </a:cxn>
                <a:cxn ang="0">
                  <a:pos x="325" y="938"/>
                </a:cxn>
                <a:cxn ang="0">
                  <a:pos x="406" y="912"/>
                </a:cxn>
                <a:cxn ang="0">
                  <a:pos x="487" y="840"/>
                </a:cxn>
                <a:cxn ang="0">
                  <a:pos x="545" y="711"/>
                </a:cxn>
                <a:cxn ang="0">
                  <a:pos x="568" y="553"/>
                </a:cxn>
                <a:cxn ang="0">
                  <a:pos x="286" y="912"/>
                </a:cxn>
                <a:cxn ang="0">
                  <a:pos x="227" y="899"/>
                </a:cxn>
                <a:cxn ang="0">
                  <a:pos x="169" y="846"/>
                </a:cxn>
                <a:cxn ang="0">
                  <a:pos x="127" y="747"/>
                </a:cxn>
                <a:cxn ang="0">
                  <a:pos x="114" y="603"/>
                </a:cxn>
                <a:cxn ang="0">
                  <a:pos x="117" y="283"/>
                </a:cxn>
                <a:cxn ang="0">
                  <a:pos x="137" y="152"/>
                </a:cxn>
                <a:cxn ang="0">
                  <a:pos x="176" y="79"/>
                </a:cxn>
                <a:cxn ang="0">
                  <a:pos x="224" y="43"/>
                </a:cxn>
                <a:cxn ang="0">
                  <a:pos x="270" y="30"/>
                </a:cxn>
                <a:cxn ang="0">
                  <a:pos x="305" y="33"/>
                </a:cxn>
                <a:cxn ang="0">
                  <a:pos x="357" y="50"/>
                </a:cxn>
                <a:cxn ang="0">
                  <a:pos x="409" y="99"/>
                </a:cxn>
                <a:cxn ang="0">
                  <a:pos x="445" y="191"/>
                </a:cxn>
                <a:cxn ang="0">
                  <a:pos x="455" y="320"/>
                </a:cxn>
                <a:cxn ang="0">
                  <a:pos x="458" y="557"/>
                </a:cxn>
                <a:cxn ang="0">
                  <a:pos x="442" y="741"/>
                </a:cxn>
                <a:cxn ang="0">
                  <a:pos x="406" y="843"/>
                </a:cxn>
                <a:cxn ang="0">
                  <a:pos x="348" y="895"/>
                </a:cxn>
                <a:cxn ang="0">
                  <a:pos x="286" y="912"/>
                </a:cxn>
              </a:cxnLst>
              <a:rect l="0" t="0" r="r" b="b"/>
              <a:pathLst>
                <a:path w="568" h="942">
                  <a:moveTo>
                    <a:pt x="568" y="474"/>
                  </a:moveTo>
                  <a:lnTo>
                    <a:pt x="568" y="392"/>
                  </a:lnTo>
                  <a:lnTo>
                    <a:pt x="562" y="310"/>
                  </a:lnTo>
                  <a:lnTo>
                    <a:pt x="545" y="231"/>
                  </a:lnTo>
                  <a:lnTo>
                    <a:pt x="516" y="152"/>
                  </a:lnTo>
                  <a:lnTo>
                    <a:pt x="481" y="96"/>
                  </a:lnTo>
                  <a:lnTo>
                    <a:pt x="442" y="53"/>
                  </a:lnTo>
                  <a:lnTo>
                    <a:pt x="399" y="27"/>
                  </a:lnTo>
                  <a:lnTo>
                    <a:pt x="357" y="10"/>
                  </a:lnTo>
                  <a:lnTo>
                    <a:pt x="318" y="4"/>
                  </a:lnTo>
                  <a:lnTo>
                    <a:pt x="286" y="0"/>
                  </a:lnTo>
                  <a:lnTo>
                    <a:pt x="244" y="4"/>
                  </a:lnTo>
                  <a:lnTo>
                    <a:pt x="202" y="14"/>
                  </a:lnTo>
                  <a:lnTo>
                    <a:pt x="159" y="33"/>
                  </a:lnTo>
                  <a:lnTo>
                    <a:pt x="117" y="63"/>
                  </a:lnTo>
                  <a:lnTo>
                    <a:pt x="81" y="106"/>
                  </a:lnTo>
                  <a:lnTo>
                    <a:pt x="52" y="162"/>
                  </a:lnTo>
                  <a:lnTo>
                    <a:pt x="26" y="234"/>
                  </a:lnTo>
                  <a:lnTo>
                    <a:pt x="10" y="313"/>
                  </a:lnTo>
                  <a:lnTo>
                    <a:pt x="4" y="392"/>
                  </a:lnTo>
                  <a:lnTo>
                    <a:pt x="0" y="474"/>
                  </a:lnTo>
                  <a:lnTo>
                    <a:pt x="4" y="553"/>
                  </a:lnTo>
                  <a:lnTo>
                    <a:pt x="10" y="639"/>
                  </a:lnTo>
                  <a:lnTo>
                    <a:pt x="30" y="724"/>
                  </a:lnTo>
                  <a:lnTo>
                    <a:pt x="62" y="803"/>
                  </a:lnTo>
                  <a:lnTo>
                    <a:pt x="94" y="853"/>
                  </a:lnTo>
                  <a:lnTo>
                    <a:pt x="130" y="889"/>
                  </a:lnTo>
                  <a:lnTo>
                    <a:pt x="169" y="915"/>
                  </a:lnTo>
                  <a:lnTo>
                    <a:pt x="211" y="932"/>
                  </a:lnTo>
                  <a:lnTo>
                    <a:pt x="250" y="938"/>
                  </a:lnTo>
                  <a:lnTo>
                    <a:pt x="286" y="942"/>
                  </a:lnTo>
                  <a:lnTo>
                    <a:pt x="325" y="938"/>
                  </a:lnTo>
                  <a:lnTo>
                    <a:pt x="364" y="928"/>
                  </a:lnTo>
                  <a:lnTo>
                    <a:pt x="406" y="912"/>
                  </a:lnTo>
                  <a:lnTo>
                    <a:pt x="448" y="882"/>
                  </a:lnTo>
                  <a:lnTo>
                    <a:pt x="487" y="840"/>
                  </a:lnTo>
                  <a:lnTo>
                    <a:pt x="520" y="784"/>
                  </a:lnTo>
                  <a:lnTo>
                    <a:pt x="545" y="711"/>
                  </a:lnTo>
                  <a:lnTo>
                    <a:pt x="562" y="632"/>
                  </a:lnTo>
                  <a:lnTo>
                    <a:pt x="568" y="553"/>
                  </a:lnTo>
                  <a:lnTo>
                    <a:pt x="568" y="474"/>
                  </a:lnTo>
                  <a:close/>
                  <a:moveTo>
                    <a:pt x="286" y="912"/>
                  </a:moveTo>
                  <a:lnTo>
                    <a:pt x="257" y="909"/>
                  </a:lnTo>
                  <a:lnTo>
                    <a:pt x="227" y="899"/>
                  </a:lnTo>
                  <a:lnTo>
                    <a:pt x="195" y="879"/>
                  </a:lnTo>
                  <a:lnTo>
                    <a:pt x="169" y="846"/>
                  </a:lnTo>
                  <a:lnTo>
                    <a:pt x="143" y="803"/>
                  </a:lnTo>
                  <a:lnTo>
                    <a:pt x="127" y="747"/>
                  </a:lnTo>
                  <a:lnTo>
                    <a:pt x="120" y="678"/>
                  </a:lnTo>
                  <a:lnTo>
                    <a:pt x="114" y="603"/>
                  </a:lnTo>
                  <a:lnTo>
                    <a:pt x="114" y="369"/>
                  </a:lnTo>
                  <a:lnTo>
                    <a:pt x="117" y="283"/>
                  </a:lnTo>
                  <a:lnTo>
                    <a:pt x="124" y="204"/>
                  </a:lnTo>
                  <a:lnTo>
                    <a:pt x="137" y="152"/>
                  </a:lnTo>
                  <a:lnTo>
                    <a:pt x="156" y="109"/>
                  </a:lnTo>
                  <a:lnTo>
                    <a:pt x="176" y="79"/>
                  </a:lnTo>
                  <a:lnTo>
                    <a:pt x="202" y="56"/>
                  </a:lnTo>
                  <a:lnTo>
                    <a:pt x="224" y="43"/>
                  </a:lnTo>
                  <a:lnTo>
                    <a:pt x="250" y="33"/>
                  </a:lnTo>
                  <a:lnTo>
                    <a:pt x="270" y="30"/>
                  </a:lnTo>
                  <a:lnTo>
                    <a:pt x="286" y="30"/>
                  </a:lnTo>
                  <a:lnTo>
                    <a:pt x="305" y="33"/>
                  </a:lnTo>
                  <a:lnTo>
                    <a:pt x="331" y="37"/>
                  </a:lnTo>
                  <a:lnTo>
                    <a:pt x="357" y="50"/>
                  </a:lnTo>
                  <a:lnTo>
                    <a:pt x="383" y="70"/>
                  </a:lnTo>
                  <a:lnTo>
                    <a:pt x="409" y="99"/>
                  </a:lnTo>
                  <a:lnTo>
                    <a:pt x="429" y="139"/>
                  </a:lnTo>
                  <a:lnTo>
                    <a:pt x="445" y="191"/>
                  </a:lnTo>
                  <a:lnTo>
                    <a:pt x="451" y="254"/>
                  </a:lnTo>
                  <a:lnTo>
                    <a:pt x="455" y="320"/>
                  </a:lnTo>
                  <a:lnTo>
                    <a:pt x="458" y="389"/>
                  </a:lnTo>
                  <a:lnTo>
                    <a:pt x="458" y="557"/>
                  </a:lnTo>
                  <a:lnTo>
                    <a:pt x="455" y="652"/>
                  </a:lnTo>
                  <a:lnTo>
                    <a:pt x="442" y="741"/>
                  </a:lnTo>
                  <a:lnTo>
                    <a:pt x="429" y="800"/>
                  </a:lnTo>
                  <a:lnTo>
                    <a:pt x="406" y="843"/>
                  </a:lnTo>
                  <a:lnTo>
                    <a:pt x="380" y="876"/>
                  </a:lnTo>
                  <a:lnTo>
                    <a:pt x="348" y="895"/>
                  </a:lnTo>
                  <a:lnTo>
                    <a:pt x="315" y="909"/>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30"/>
            <p:cNvSpPr>
              <a:spLocks noEditPoints="1"/>
            </p:cNvSpPr>
            <p:nvPr/>
          </p:nvSpPr>
          <p:spPr bwMode="auto">
            <a:xfrm>
              <a:off x="29742" y="12535"/>
              <a:ext cx="568" cy="942"/>
            </a:xfrm>
            <a:custGeom>
              <a:avLst/>
              <a:gdLst/>
              <a:ahLst/>
              <a:cxnLst>
                <a:cxn ang="0">
                  <a:pos x="568" y="392"/>
                </a:cxn>
                <a:cxn ang="0">
                  <a:pos x="546" y="231"/>
                </a:cxn>
                <a:cxn ang="0">
                  <a:pos x="481" y="96"/>
                </a:cxn>
                <a:cxn ang="0">
                  <a:pos x="400" y="27"/>
                </a:cxn>
                <a:cxn ang="0">
                  <a:pos x="318" y="4"/>
                </a:cxn>
                <a:cxn ang="0">
                  <a:pos x="244" y="4"/>
                </a:cxn>
                <a:cxn ang="0">
                  <a:pos x="159" y="33"/>
                </a:cxn>
                <a:cxn ang="0">
                  <a:pos x="82" y="106"/>
                </a:cxn>
                <a:cxn ang="0">
                  <a:pos x="26" y="234"/>
                </a:cxn>
                <a:cxn ang="0">
                  <a:pos x="4" y="392"/>
                </a:cxn>
                <a:cxn ang="0">
                  <a:pos x="4" y="553"/>
                </a:cxn>
                <a:cxn ang="0">
                  <a:pos x="30" y="724"/>
                </a:cxn>
                <a:cxn ang="0">
                  <a:pos x="94" y="853"/>
                </a:cxn>
                <a:cxn ang="0">
                  <a:pos x="169" y="915"/>
                </a:cxn>
                <a:cxn ang="0">
                  <a:pos x="250" y="938"/>
                </a:cxn>
                <a:cxn ang="0">
                  <a:pos x="325" y="938"/>
                </a:cxn>
                <a:cxn ang="0">
                  <a:pos x="406" y="912"/>
                </a:cxn>
                <a:cxn ang="0">
                  <a:pos x="487" y="840"/>
                </a:cxn>
                <a:cxn ang="0">
                  <a:pos x="546" y="711"/>
                </a:cxn>
                <a:cxn ang="0">
                  <a:pos x="568" y="553"/>
                </a:cxn>
                <a:cxn ang="0">
                  <a:pos x="286" y="912"/>
                </a:cxn>
                <a:cxn ang="0">
                  <a:pos x="228" y="899"/>
                </a:cxn>
                <a:cxn ang="0">
                  <a:pos x="169" y="846"/>
                </a:cxn>
                <a:cxn ang="0">
                  <a:pos x="127" y="747"/>
                </a:cxn>
                <a:cxn ang="0">
                  <a:pos x="114" y="603"/>
                </a:cxn>
                <a:cxn ang="0">
                  <a:pos x="117" y="283"/>
                </a:cxn>
                <a:cxn ang="0">
                  <a:pos x="137" y="152"/>
                </a:cxn>
                <a:cxn ang="0">
                  <a:pos x="176" y="79"/>
                </a:cxn>
                <a:cxn ang="0">
                  <a:pos x="224" y="43"/>
                </a:cxn>
                <a:cxn ang="0">
                  <a:pos x="270" y="30"/>
                </a:cxn>
                <a:cxn ang="0">
                  <a:pos x="305" y="33"/>
                </a:cxn>
                <a:cxn ang="0">
                  <a:pos x="357" y="50"/>
                </a:cxn>
                <a:cxn ang="0">
                  <a:pos x="409" y="99"/>
                </a:cxn>
                <a:cxn ang="0">
                  <a:pos x="445" y="191"/>
                </a:cxn>
                <a:cxn ang="0">
                  <a:pos x="455" y="320"/>
                </a:cxn>
                <a:cxn ang="0">
                  <a:pos x="458" y="557"/>
                </a:cxn>
                <a:cxn ang="0">
                  <a:pos x="442" y="741"/>
                </a:cxn>
                <a:cxn ang="0">
                  <a:pos x="406" y="843"/>
                </a:cxn>
                <a:cxn ang="0">
                  <a:pos x="348" y="895"/>
                </a:cxn>
                <a:cxn ang="0">
                  <a:pos x="286" y="912"/>
                </a:cxn>
              </a:cxnLst>
              <a:rect l="0" t="0" r="r" b="b"/>
              <a:pathLst>
                <a:path w="568" h="942">
                  <a:moveTo>
                    <a:pt x="568" y="474"/>
                  </a:moveTo>
                  <a:lnTo>
                    <a:pt x="568" y="392"/>
                  </a:lnTo>
                  <a:lnTo>
                    <a:pt x="562" y="310"/>
                  </a:lnTo>
                  <a:lnTo>
                    <a:pt x="546" y="231"/>
                  </a:lnTo>
                  <a:lnTo>
                    <a:pt x="516" y="152"/>
                  </a:lnTo>
                  <a:lnTo>
                    <a:pt x="481" y="96"/>
                  </a:lnTo>
                  <a:lnTo>
                    <a:pt x="442" y="53"/>
                  </a:lnTo>
                  <a:lnTo>
                    <a:pt x="400" y="27"/>
                  </a:lnTo>
                  <a:lnTo>
                    <a:pt x="357" y="10"/>
                  </a:lnTo>
                  <a:lnTo>
                    <a:pt x="318" y="4"/>
                  </a:lnTo>
                  <a:lnTo>
                    <a:pt x="286" y="0"/>
                  </a:lnTo>
                  <a:lnTo>
                    <a:pt x="244" y="4"/>
                  </a:lnTo>
                  <a:lnTo>
                    <a:pt x="202" y="14"/>
                  </a:lnTo>
                  <a:lnTo>
                    <a:pt x="159" y="33"/>
                  </a:lnTo>
                  <a:lnTo>
                    <a:pt x="117" y="63"/>
                  </a:lnTo>
                  <a:lnTo>
                    <a:pt x="82" y="106"/>
                  </a:lnTo>
                  <a:lnTo>
                    <a:pt x="52" y="162"/>
                  </a:lnTo>
                  <a:lnTo>
                    <a:pt x="26" y="234"/>
                  </a:lnTo>
                  <a:lnTo>
                    <a:pt x="10" y="313"/>
                  </a:lnTo>
                  <a:lnTo>
                    <a:pt x="4" y="392"/>
                  </a:lnTo>
                  <a:lnTo>
                    <a:pt x="0" y="474"/>
                  </a:lnTo>
                  <a:lnTo>
                    <a:pt x="4" y="553"/>
                  </a:lnTo>
                  <a:lnTo>
                    <a:pt x="10" y="639"/>
                  </a:lnTo>
                  <a:lnTo>
                    <a:pt x="30" y="724"/>
                  </a:lnTo>
                  <a:lnTo>
                    <a:pt x="62" y="803"/>
                  </a:lnTo>
                  <a:lnTo>
                    <a:pt x="94" y="853"/>
                  </a:lnTo>
                  <a:lnTo>
                    <a:pt x="130" y="889"/>
                  </a:lnTo>
                  <a:lnTo>
                    <a:pt x="169" y="915"/>
                  </a:lnTo>
                  <a:lnTo>
                    <a:pt x="211" y="932"/>
                  </a:lnTo>
                  <a:lnTo>
                    <a:pt x="250" y="938"/>
                  </a:lnTo>
                  <a:lnTo>
                    <a:pt x="286" y="942"/>
                  </a:lnTo>
                  <a:lnTo>
                    <a:pt x="325" y="938"/>
                  </a:lnTo>
                  <a:lnTo>
                    <a:pt x="364" y="928"/>
                  </a:lnTo>
                  <a:lnTo>
                    <a:pt x="406" y="912"/>
                  </a:lnTo>
                  <a:lnTo>
                    <a:pt x="448" y="882"/>
                  </a:lnTo>
                  <a:lnTo>
                    <a:pt x="487" y="840"/>
                  </a:lnTo>
                  <a:lnTo>
                    <a:pt x="520" y="784"/>
                  </a:lnTo>
                  <a:lnTo>
                    <a:pt x="546" y="711"/>
                  </a:lnTo>
                  <a:lnTo>
                    <a:pt x="562" y="632"/>
                  </a:lnTo>
                  <a:lnTo>
                    <a:pt x="568" y="553"/>
                  </a:lnTo>
                  <a:lnTo>
                    <a:pt x="568" y="474"/>
                  </a:lnTo>
                  <a:close/>
                  <a:moveTo>
                    <a:pt x="286" y="912"/>
                  </a:moveTo>
                  <a:lnTo>
                    <a:pt x="257" y="909"/>
                  </a:lnTo>
                  <a:lnTo>
                    <a:pt x="228" y="899"/>
                  </a:lnTo>
                  <a:lnTo>
                    <a:pt x="195" y="879"/>
                  </a:lnTo>
                  <a:lnTo>
                    <a:pt x="169" y="846"/>
                  </a:lnTo>
                  <a:lnTo>
                    <a:pt x="143" y="803"/>
                  </a:lnTo>
                  <a:lnTo>
                    <a:pt x="127" y="747"/>
                  </a:lnTo>
                  <a:lnTo>
                    <a:pt x="120" y="678"/>
                  </a:lnTo>
                  <a:lnTo>
                    <a:pt x="114" y="603"/>
                  </a:lnTo>
                  <a:lnTo>
                    <a:pt x="114" y="369"/>
                  </a:lnTo>
                  <a:lnTo>
                    <a:pt x="117" y="283"/>
                  </a:lnTo>
                  <a:lnTo>
                    <a:pt x="124" y="204"/>
                  </a:lnTo>
                  <a:lnTo>
                    <a:pt x="137" y="152"/>
                  </a:lnTo>
                  <a:lnTo>
                    <a:pt x="156" y="109"/>
                  </a:lnTo>
                  <a:lnTo>
                    <a:pt x="176" y="79"/>
                  </a:lnTo>
                  <a:lnTo>
                    <a:pt x="202" y="56"/>
                  </a:lnTo>
                  <a:lnTo>
                    <a:pt x="224" y="43"/>
                  </a:lnTo>
                  <a:lnTo>
                    <a:pt x="250" y="33"/>
                  </a:lnTo>
                  <a:lnTo>
                    <a:pt x="270" y="30"/>
                  </a:lnTo>
                  <a:lnTo>
                    <a:pt x="286" y="30"/>
                  </a:lnTo>
                  <a:lnTo>
                    <a:pt x="305" y="33"/>
                  </a:lnTo>
                  <a:lnTo>
                    <a:pt x="331" y="37"/>
                  </a:lnTo>
                  <a:lnTo>
                    <a:pt x="357" y="50"/>
                  </a:lnTo>
                  <a:lnTo>
                    <a:pt x="383" y="70"/>
                  </a:lnTo>
                  <a:lnTo>
                    <a:pt x="409" y="99"/>
                  </a:lnTo>
                  <a:lnTo>
                    <a:pt x="429" y="139"/>
                  </a:lnTo>
                  <a:lnTo>
                    <a:pt x="445" y="191"/>
                  </a:lnTo>
                  <a:lnTo>
                    <a:pt x="451" y="254"/>
                  </a:lnTo>
                  <a:lnTo>
                    <a:pt x="455" y="320"/>
                  </a:lnTo>
                  <a:lnTo>
                    <a:pt x="458" y="389"/>
                  </a:lnTo>
                  <a:lnTo>
                    <a:pt x="458" y="557"/>
                  </a:lnTo>
                  <a:lnTo>
                    <a:pt x="455" y="652"/>
                  </a:lnTo>
                  <a:lnTo>
                    <a:pt x="442" y="741"/>
                  </a:lnTo>
                  <a:lnTo>
                    <a:pt x="429" y="800"/>
                  </a:lnTo>
                  <a:lnTo>
                    <a:pt x="406" y="843"/>
                  </a:lnTo>
                  <a:lnTo>
                    <a:pt x="380" y="876"/>
                  </a:lnTo>
                  <a:lnTo>
                    <a:pt x="348" y="895"/>
                  </a:lnTo>
                  <a:lnTo>
                    <a:pt x="315" y="909"/>
                  </a:lnTo>
                  <a:lnTo>
                    <a:pt x="286" y="912"/>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31"/>
            <p:cNvSpPr>
              <a:spLocks/>
            </p:cNvSpPr>
            <p:nvPr/>
          </p:nvSpPr>
          <p:spPr bwMode="auto">
            <a:xfrm>
              <a:off x="31835" y="12535"/>
              <a:ext cx="445" cy="912"/>
            </a:xfrm>
            <a:custGeom>
              <a:avLst/>
              <a:gdLst/>
              <a:ahLst/>
              <a:cxnLst>
                <a:cxn ang="0">
                  <a:pos x="276" y="37"/>
                </a:cxn>
                <a:cxn ang="0">
                  <a:pos x="276" y="14"/>
                </a:cxn>
                <a:cxn ang="0">
                  <a:pos x="270" y="0"/>
                </a:cxn>
                <a:cxn ang="0">
                  <a:pos x="247" y="0"/>
                </a:cxn>
                <a:cxn ang="0">
                  <a:pos x="202" y="37"/>
                </a:cxn>
                <a:cxn ang="0">
                  <a:pos x="156" y="63"/>
                </a:cxn>
                <a:cxn ang="0">
                  <a:pos x="107" y="76"/>
                </a:cxn>
                <a:cxn ang="0">
                  <a:pos x="65" y="83"/>
                </a:cxn>
                <a:cxn ang="0">
                  <a:pos x="26" y="86"/>
                </a:cxn>
                <a:cxn ang="0">
                  <a:pos x="0" y="86"/>
                </a:cxn>
                <a:cxn ang="0">
                  <a:pos x="0" y="129"/>
                </a:cxn>
                <a:cxn ang="0">
                  <a:pos x="30" y="129"/>
                </a:cxn>
                <a:cxn ang="0">
                  <a:pos x="72" y="125"/>
                </a:cxn>
                <a:cxn ang="0">
                  <a:pos x="124" y="116"/>
                </a:cxn>
                <a:cxn ang="0">
                  <a:pos x="179" y="96"/>
                </a:cxn>
                <a:cxn ang="0">
                  <a:pos x="179" y="826"/>
                </a:cxn>
                <a:cxn ang="0">
                  <a:pos x="172" y="843"/>
                </a:cxn>
                <a:cxn ang="0">
                  <a:pos x="159" y="856"/>
                </a:cxn>
                <a:cxn ang="0">
                  <a:pos x="140" y="863"/>
                </a:cxn>
                <a:cxn ang="0">
                  <a:pos x="104" y="869"/>
                </a:cxn>
                <a:cxn ang="0">
                  <a:pos x="10" y="869"/>
                </a:cxn>
                <a:cxn ang="0">
                  <a:pos x="10" y="912"/>
                </a:cxn>
                <a:cxn ang="0">
                  <a:pos x="46" y="909"/>
                </a:cxn>
                <a:cxn ang="0">
                  <a:pos x="409" y="909"/>
                </a:cxn>
                <a:cxn ang="0">
                  <a:pos x="445" y="912"/>
                </a:cxn>
                <a:cxn ang="0">
                  <a:pos x="445" y="869"/>
                </a:cxn>
                <a:cxn ang="0">
                  <a:pos x="351" y="869"/>
                </a:cxn>
                <a:cxn ang="0">
                  <a:pos x="315" y="863"/>
                </a:cxn>
                <a:cxn ang="0">
                  <a:pos x="296" y="856"/>
                </a:cxn>
                <a:cxn ang="0">
                  <a:pos x="283" y="843"/>
                </a:cxn>
                <a:cxn ang="0">
                  <a:pos x="279" y="826"/>
                </a:cxn>
                <a:cxn ang="0">
                  <a:pos x="276" y="803"/>
                </a:cxn>
                <a:cxn ang="0">
                  <a:pos x="276" y="37"/>
                </a:cxn>
              </a:cxnLst>
              <a:rect l="0" t="0" r="r" b="b"/>
              <a:pathLst>
                <a:path w="445" h="912">
                  <a:moveTo>
                    <a:pt x="276" y="37"/>
                  </a:moveTo>
                  <a:lnTo>
                    <a:pt x="276" y="14"/>
                  </a:lnTo>
                  <a:lnTo>
                    <a:pt x="270" y="0"/>
                  </a:lnTo>
                  <a:lnTo>
                    <a:pt x="247" y="0"/>
                  </a:lnTo>
                  <a:lnTo>
                    <a:pt x="202" y="37"/>
                  </a:lnTo>
                  <a:lnTo>
                    <a:pt x="156" y="63"/>
                  </a:lnTo>
                  <a:lnTo>
                    <a:pt x="107" y="76"/>
                  </a:lnTo>
                  <a:lnTo>
                    <a:pt x="65" y="83"/>
                  </a:lnTo>
                  <a:lnTo>
                    <a:pt x="26" y="86"/>
                  </a:lnTo>
                  <a:lnTo>
                    <a:pt x="0" y="86"/>
                  </a:lnTo>
                  <a:lnTo>
                    <a:pt x="0" y="129"/>
                  </a:lnTo>
                  <a:lnTo>
                    <a:pt x="30" y="129"/>
                  </a:lnTo>
                  <a:lnTo>
                    <a:pt x="72" y="125"/>
                  </a:lnTo>
                  <a:lnTo>
                    <a:pt x="124" y="116"/>
                  </a:lnTo>
                  <a:lnTo>
                    <a:pt x="179" y="96"/>
                  </a:lnTo>
                  <a:lnTo>
                    <a:pt x="179" y="826"/>
                  </a:lnTo>
                  <a:lnTo>
                    <a:pt x="172" y="843"/>
                  </a:lnTo>
                  <a:lnTo>
                    <a:pt x="159" y="856"/>
                  </a:lnTo>
                  <a:lnTo>
                    <a:pt x="140" y="863"/>
                  </a:lnTo>
                  <a:lnTo>
                    <a:pt x="104" y="869"/>
                  </a:lnTo>
                  <a:lnTo>
                    <a:pt x="10" y="869"/>
                  </a:lnTo>
                  <a:lnTo>
                    <a:pt x="10" y="912"/>
                  </a:lnTo>
                  <a:lnTo>
                    <a:pt x="46" y="909"/>
                  </a:lnTo>
                  <a:lnTo>
                    <a:pt x="409" y="909"/>
                  </a:lnTo>
                  <a:lnTo>
                    <a:pt x="445" y="912"/>
                  </a:lnTo>
                  <a:lnTo>
                    <a:pt x="445" y="869"/>
                  </a:lnTo>
                  <a:lnTo>
                    <a:pt x="351" y="869"/>
                  </a:lnTo>
                  <a:lnTo>
                    <a:pt x="315" y="863"/>
                  </a:lnTo>
                  <a:lnTo>
                    <a:pt x="296" y="856"/>
                  </a:lnTo>
                  <a:lnTo>
                    <a:pt x="283" y="843"/>
                  </a:lnTo>
                  <a:lnTo>
                    <a:pt x="279" y="826"/>
                  </a:lnTo>
                  <a:lnTo>
                    <a:pt x="276" y="803"/>
                  </a:lnTo>
                  <a:lnTo>
                    <a:pt x="276" y="37"/>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32"/>
            <p:cNvSpPr>
              <a:spLocks/>
            </p:cNvSpPr>
            <p:nvPr/>
          </p:nvSpPr>
          <p:spPr bwMode="auto">
            <a:xfrm>
              <a:off x="33107" y="7369"/>
              <a:ext cx="747" cy="2478"/>
            </a:xfrm>
            <a:custGeom>
              <a:avLst/>
              <a:gdLst/>
              <a:ahLst/>
              <a:cxnLst>
                <a:cxn ang="0">
                  <a:pos x="708" y="2478"/>
                </a:cxn>
                <a:cxn ang="0">
                  <a:pos x="724" y="2478"/>
                </a:cxn>
                <a:cxn ang="0">
                  <a:pos x="734" y="2475"/>
                </a:cxn>
                <a:cxn ang="0">
                  <a:pos x="740" y="2475"/>
                </a:cxn>
                <a:cxn ang="0">
                  <a:pos x="747" y="2462"/>
                </a:cxn>
                <a:cxn ang="0">
                  <a:pos x="747" y="2409"/>
                </a:cxn>
                <a:cxn ang="0">
                  <a:pos x="743" y="2188"/>
                </a:cxn>
                <a:cxn ang="0">
                  <a:pos x="734" y="1988"/>
                </a:cxn>
                <a:cxn ang="0">
                  <a:pos x="717" y="1800"/>
                </a:cxn>
                <a:cxn ang="0">
                  <a:pos x="698" y="1632"/>
                </a:cxn>
                <a:cxn ang="0">
                  <a:pos x="678" y="1484"/>
                </a:cxn>
                <a:cxn ang="0">
                  <a:pos x="656" y="1349"/>
                </a:cxn>
                <a:cxn ang="0">
                  <a:pos x="633" y="1234"/>
                </a:cxn>
                <a:cxn ang="0">
                  <a:pos x="610" y="1136"/>
                </a:cxn>
                <a:cxn ang="0">
                  <a:pos x="588" y="1053"/>
                </a:cxn>
                <a:cxn ang="0">
                  <a:pos x="571" y="991"/>
                </a:cxn>
                <a:cxn ang="0">
                  <a:pos x="555" y="945"/>
                </a:cxn>
                <a:cxn ang="0">
                  <a:pos x="503" y="790"/>
                </a:cxn>
                <a:cxn ang="0">
                  <a:pos x="445" y="635"/>
                </a:cxn>
                <a:cxn ang="0">
                  <a:pos x="373" y="481"/>
                </a:cxn>
                <a:cxn ang="0">
                  <a:pos x="289" y="329"/>
                </a:cxn>
                <a:cxn ang="0">
                  <a:pos x="195" y="181"/>
                </a:cxn>
                <a:cxn ang="0">
                  <a:pos x="88" y="36"/>
                </a:cxn>
                <a:cxn ang="0">
                  <a:pos x="78" y="27"/>
                </a:cxn>
                <a:cxn ang="0">
                  <a:pos x="72" y="17"/>
                </a:cxn>
                <a:cxn ang="0">
                  <a:pos x="68" y="10"/>
                </a:cxn>
                <a:cxn ang="0">
                  <a:pos x="62" y="4"/>
                </a:cxn>
                <a:cxn ang="0">
                  <a:pos x="55" y="4"/>
                </a:cxn>
                <a:cxn ang="0">
                  <a:pos x="55" y="0"/>
                </a:cxn>
                <a:cxn ang="0">
                  <a:pos x="13" y="0"/>
                </a:cxn>
                <a:cxn ang="0">
                  <a:pos x="7" y="4"/>
                </a:cxn>
                <a:cxn ang="0">
                  <a:pos x="4" y="7"/>
                </a:cxn>
                <a:cxn ang="0">
                  <a:pos x="0" y="13"/>
                </a:cxn>
                <a:cxn ang="0">
                  <a:pos x="0" y="17"/>
                </a:cxn>
                <a:cxn ang="0">
                  <a:pos x="4" y="20"/>
                </a:cxn>
                <a:cxn ang="0">
                  <a:pos x="4" y="23"/>
                </a:cxn>
                <a:cxn ang="0">
                  <a:pos x="13" y="33"/>
                </a:cxn>
                <a:cxn ang="0">
                  <a:pos x="20" y="43"/>
                </a:cxn>
                <a:cxn ang="0">
                  <a:pos x="140" y="227"/>
                </a:cxn>
                <a:cxn ang="0">
                  <a:pos x="240" y="421"/>
                </a:cxn>
                <a:cxn ang="0">
                  <a:pos x="328" y="622"/>
                </a:cxn>
                <a:cxn ang="0">
                  <a:pos x="399" y="829"/>
                </a:cxn>
                <a:cxn ang="0">
                  <a:pos x="458" y="1043"/>
                </a:cxn>
                <a:cxn ang="0">
                  <a:pos x="503" y="1264"/>
                </a:cxn>
                <a:cxn ang="0">
                  <a:pos x="539" y="1491"/>
                </a:cxn>
                <a:cxn ang="0">
                  <a:pos x="565" y="1725"/>
                </a:cxn>
                <a:cxn ang="0">
                  <a:pos x="584" y="1961"/>
                </a:cxn>
                <a:cxn ang="0">
                  <a:pos x="591" y="2208"/>
                </a:cxn>
                <a:cxn ang="0">
                  <a:pos x="594" y="2458"/>
                </a:cxn>
                <a:cxn ang="0">
                  <a:pos x="597" y="2468"/>
                </a:cxn>
                <a:cxn ang="0">
                  <a:pos x="601" y="2471"/>
                </a:cxn>
                <a:cxn ang="0">
                  <a:pos x="607" y="2475"/>
                </a:cxn>
                <a:cxn ang="0">
                  <a:pos x="617" y="2478"/>
                </a:cxn>
                <a:cxn ang="0">
                  <a:pos x="633" y="2478"/>
                </a:cxn>
                <a:cxn ang="0">
                  <a:pos x="708" y="2478"/>
                </a:cxn>
              </a:cxnLst>
              <a:rect l="0" t="0" r="r" b="b"/>
              <a:pathLst>
                <a:path w="747" h="2478">
                  <a:moveTo>
                    <a:pt x="708" y="2478"/>
                  </a:moveTo>
                  <a:lnTo>
                    <a:pt x="724" y="2478"/>
                  </a:lnTo>
                  <a:lnTo>
                    <a:pt x="734" y="2475"/>
                  </a:lnTo>
                  <a:lnTo>
                    <a:pt x="740" y="2475"/>
                  </a:lnTo>
                  <a:lnTo>
                    <a:pt x="747" y="2462"/>
                  </a:lnTo>
                  <a:lnTo>
                    <a:pt x="747" y="2409"/>
                  </a:lnTo>
                  <a:lnTo>
                    <a:pt x="743" y="2188"/>
                  </a:lnTo>
                  <a:lnTo>
                    <a:pt x="734" y="1988"/>
                  </a:lnTo>
                  <a:lnTo>
                    <a:pt x="717" y="1800"/>
                  </a:lnTo>
                  <a:lnTo>
                    <a:pt x="698" y="1632"/>
                  </a:lnTo>
                  <a:lnTo>
                    <a:pt x="678" y="1484"/>
                  </a:lnTo>
                  <a:lnTo>
                    <a:pt x="656" y="1349"/>
                  </a:lnTo>
                  <a:lnTo>
                    <a:pt x="633" y="1234"/>
                  </a:lnTo>
                  <a:lnTo>
                    <a:pt x="610" y="1136"/>
                  </a:lnTo>
                  <a:lnTo>
                    <a:pt x="588" y="1053"/>
                  </a:lnTo>
                  <a:lnTo>
                    <a:pt x="571" y="991"/>
                  </a:lnTo>
                  <a:lnTo>
                    <a:pt x="555" y="945"/>
                  </a:lnTo>
                  <a:lnTo>
                    <a:pt x="503" y="790"/>
                  </a:lnTo>
                  <a:lnTo>
                    <a:pt x="445" y="635"/>
                  </a:lnTo>
                  <a:lnTo>
                    <a:pt x="373" y="481"/>
                  </a:lnTo>
                  <a:lnTo>
                    <a:pt x="289" y="329"/>
                  </a:lnTo>
                  <a:lnTo>
                    <a:pt x="195" y="181"/>
                  </a:lnTo>
                  <a:lnTo>
                    <a:pt x="88" y="36"/>
                  </a:lnTo>
                  <a:lnTo>
                    <a:pt x="78" y="27"/>
                  </a:lnTo>
                  <a:lnTo>
                    <a:pt x="72" y="17"/>
                  </a:lnTo>
                  <a:lnTo>
                    <a:pt x="68" y="10"/>
                  </a:lnTo>
                  <a:lnTo>
                    <a:pt x="62" y="4"/>
                  </a:lnTo>
                  <a:lnTo>
                    <a:pt x="55" y="4"/>
                  </a:lnTo>
                  <a:lnTo>
                    <a:pt x="55" y="0"/>
                  </a:lnTo>
                  <a:lnTo>
                    <a:pt x="13" y="0"/>
                  </a:lnTo>
                  <a:lnTo>
                    <a:pt x="7" y="4"/>
                  </a:lnTo>
                  <a:lnTo>
                    <a:pt x="4" y="7"/>
                  </a:lnTo>
                  <a:lnTo>
                    <a:pt x="0" y="13"/>
                  </a:lnTo>
                  <a:lnTo>
                    <a:pt x="0" y="17"/>
                  </a:lnTo>
                  <a:lnTo>
                    <a:pt x="4" y="20"/>
                  </a:lnTo>
                  <a:lnTo>
                    <a:pt x="4" y="23"/>
                  </a:lnTo>
                  <a:lnTo>
                    <a:pt x="13" y="33"/>
                  </a:lnTo>
                  <a:lnTo>
                    <a:pt x="20" y="43"/>
                  </a:lnTo>
                  <a:lnTo>
                    <a:pt x="140" y="227"/>
                  </a:lnTo>
                  <a:lnTo>
                    <a:pt x="240" y="421"/>
                  </a:lnTo>
                  <a:lnTo>
                    <a:pt x="328" y="622"/>
                  </a:lnTo>
                  <a:lnTo>
                    <a:pt x="399" y="829"/>
                  </a:lnTo>
                  <a:lnTo>
                    <a:pt x="458" y="1043"/>
                  </a:lnTo>
                  <a:lnTo>
                    <a:pt x="503" y="1264"/>
                  </a:lnTo>
                  <a:lnTo>
                    <a:pt x="539" y="1491"/>
                  </a:lnTo>
                  <a:lnTo>
                    <a:pt x="565" y="1725"/>
                  </a:lnTo>
                  <a:lnTo>
                    <a:pt x="584" y="1961"/>
                  </a:lnTo>
                  <a:lnTo>
                    <a:pt x="591" y="2208"/>
                  </a:lnTo>
                  <a:lnTo>
                    <a:pt x="594" y="2458"/>
                  </a:lnTo>
                  <a:lnTo>
                    <a:pt x="597" y="2468"/>
                  </a:lnTo>
                  <a:lnTo>
                    <a:pt x="601" y="2471"/>
                  </a:lnTo>
                  <a:lnTo>
                    <a:pt x="607" y="2475"/>
                  </a:lnTo>
                  <a:lnTo>
                    <a:pt x="617" y="2478"/>
                  </a:lnTo>
                  <a:lnTo>
                    <a:pt x="633" y="2478"/>
                  </a:lnTo>
                  <a:lnTo>
                    <a:pt x="708" y="2478"/>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33"/>
            <p:cNvSpPr>
              <a:spLocks/>
            </p:cNvSpPr>
            <p:nvPr/>
          </p:nvSpPr>
          <p:spPr bwMode="auto">
            <a:xfrm>
              <a:off x="33701" y="9821"/>
              <a:ext cx="153" cy="849"/>
            </a:xfrm>
            <a:custGeom>
              <a:avLst/>
              <a:gdLst/>
              <a:ahLst/>
              <a:cxnLst>
                <a:cxn ang="0">
                  <a:pos x="153" y="36"/>
                </a:cxn>
                <a:cxn ang="0">
                  <a:pos x="153" y="19"/>
                </a:cxn>
                <a:cxn ang="0">
                  <a:pos x="149" y="10"/>
                </a:cxn>
                <a:cxn ang="0">
                  <a:pos x="146" y="3"/>
                </a:cxn>
                <a:cxn ang="0">
                  <a:pos x="140" y="0"/>
                </a:cxn>
                <a:cxn ang="0">
                  <a:pos x="13" y="0"/>
                </a:cxn>
                <a:cxn ang="0">
                  <a:pos x="7" y="3"/>
                </a:cxn>
                <a:cxn ang="0">
                  <a:pos x="3" y="10"/>
                </a:cxn>
                <a:cxn ang="0">
                  <a:pos x="3" y="19"/>
                </a:cxn>
                <a:cxn ang="0">
                  <a:pos x="0" y="36"/>
                </a:cxn>
                <a:cxn ang="0">
                  <a:pos x="0" y="826"/>
                </a:cxn>
                <a:cxn ang="0">
                  <a:pos x="3" y="836"/>
                </a:cxn>
                <a:cxn ang="0">
                  <a:pos x="7" y="842"/>
                </a:cxn>
                <a:cxn ang="0">
                  <a:pos x="13" y="845"/>
                </a:cxn>
                <a:cxn ang="0">
                  <a:pos x="23" y="849"/>
                </a:cxn>
                <a:cxn ang="0">
                  <a:pos x="130" y="849"/>
                </a:cxn>
                <a:cxn ang="0">
                  <a:pos x="140" y="845"/>
                </a:cxn>
                <a:cxn ang="0">
                  <a:pos x="146" y="842"/>
                </a:cxn>
                <a:cxn ang="0">
                  <a:pos x="149" y="836"/>
                </a:cxn>
                <a:cxn ang="0">
                  <a:pos x="153" y="826"/>
                </a:cxn>
                <a:cxn ang="0">
                  <a:pos x="153" y="813"/>
                </a:cxn>
                <a:cxn ang="0">
                  <a:pos x="153" y="36"/>
                </a:cxn>
              </a:cxnLst>
              <a:rect l="0" t="0" r="r" b="b"/>
              <a:pathLst>
                <a:path w="153" h="849">
                  <a:moveTo>
                    <a:pt x="153" y="36"/>
                  </a:moveTo>
                  <a:lnTo>
                    <a:pt x="153" y="19"/>
                  </a:lnTo>
                  <a:lnTo>
                    <a:pt x="149" y="10"/>
                  </a:lnTo>
                  <a:lnTo>
                    <a:pt x="146" y="3"/>
                  </a:lnTo>
                  <a:lnTo>
                    <a:pt x="140" y="0"/>
                  </a:lnTo>
                  <a:lnTo>
                    <a:pt x="13" y="0"/>
                  </a:lnTo>
                  <a:lnTo>
                    <a:pt x="7" y="3"/>
                  </a:lnTo>
                  <a:lnTo>
                    <a:pt x="3" y="10"/>
                  </a:lnTo>
                  <a:lnTo>
                    <a:pt x="3" y="19"/>
                  </a:lnTo>
                  <a:lnTo>
                    <a:pt x="0" y="36"/>
                  </a:lnTo>
                  <a:lnTo>
                    <a:pt x="0" y="826"/>
                  </a:lnTo>
                  <a:lnTo>
                    <a:pt x="3" y="836"/>
                  </a:lnTo>
                  <a:lnTo>
                    <a:pt x="7" y="842"/>
                  </a:lnTo>
                  <a:lnTo>
                    <a:pt x="13" y="845"/>
                  </a:lnTo>
                  <a:lnTo>
                    <a:pt x="23" y="849"/>
                  </a:lnTo>
                  <a:lnTo>
                    <a:pt x="130" y="849"/>
                  </a:lnTo>
                  <a:lnTo>
                    <a:pt x="140" y="845"/>
                  </a:lnTo>
                  <a:lnTo>
                    <a:pt x="146" y="842"/>
                  </a:lnTo>
                  <a:lnTo>
                    <a:pt x="149" y="836"/>
                  </a:lnTo>
                  <a:lnTo>
                    <a:pt x="153" y="826"/>
                  </a:lnTo>
                  <a:lnTo>
                    <a:pt x="153" y="813"/>
                  </a:lnTo>
                  <a:lnTo>
                    <a:pt x="153" y="3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34"/>
            <p:cNvSpPr>
              <a:spLocks/>
            </p:cNvSpPr>
            <p:nvPr/>
          </p:nvSpPr>
          <p:spPr bwMode="auto">
            <a:xfrm>
              <a:off x="33701" y="10640"/>
              <a:ext cx="153" cy="849"/>
            </a:xfrm>
            <a:custGeom>
              <a:avLst/>
              <a:gdLst/>
              <a:ahLst/>
              <a:cxnLst>
                <a:cxn ang="0">
                  <a:pos x="153" y="36"/>
                </a:cxn>
                <a:cxn ang="0">
                  <a:pos x="153" y="20"/>
                </a:cxn>
                <a:cxn ang="0">
                  <a:pos x="149" y="10"/>
                </a:cxn>
                <a:cxn ang="0">
                  <a:pos x="146" y="3"/>
                </a:cxn>
                <a:cxn ang="0">
                  <a:pos x="140" y="0"/>
                </a:cxn>
                <a:cxn ang="0">
                  <a:pos x="13" y="0"/>
                </a:cxn>
                <a:cxn ang="0">
                  <a:pos x="7" y="3"/>
                </a:cxn>
                <a:cxn ang="0">
                  <a:pos x="3" y="10"/>
                </a:cxn>
                <a:cxn ang="0">
                  <a:pos x="3" y="20"/>
                </a:cxn>
                <a:cxn ang="0">
                  <a:pos x="0" y="36"/>
                </a:cxn>
                <a:cxn ang="0">
                  <a:pos x="0" y="826"/>
                </a:cxn>
                <a:cxn ang="0">
                  <a:pos x="3" y="836"/>
                </a:cxn>
                <a:cxn ang="0">
                  <a:pos x="7" y="842"/>
                </a:cxn>
                <a:cxn ang="0">
                  <a:pos x="13" y="846"/>
                </a:cxn>
                <a:cxn ang="0">
                  <a:pos x="23" y="849"/>
                </a:cxn>
                <a:cxn ang="0">
                  <a:pos x="130" y="849"/>
                </a:cxn>
                <a:cxn ang="0">
                  <a:pos x="140" y="846"/>
                </a:cxn>
                <a:cxn ang="0">
                  <a:pos x="146" y="842"/>
                </a:cxn>
                <a:cxn ang="0">
                  <a:pos x="149" y="836"/>
                </a:cxn>
                <a:cxn ang="0">
                  <a:pos x="153" y="826"/>
                </a:cxn>
                <a:cxn ang="0">
                  <a:pos x="153" y="813"/>
                </a:cxn>
                <a:cxn ang="0">
                  <a:pos x="153" y="36"/>
                </a:cxn>
              </a:cxnLst>
              <a:rect l="0" t="0" r="r" b="b"/>
              <a:pathLst>
                <a:path w="153" h="849">
                  <a:moveTo>
                    <a:pt x="153" y="36"/>
                  </a:moveTo>
                  <a:lnTo>
                    <a:pt x="153" y="20"/>
                  </a:lnTo>
                  <a:lnTo>
                    <a:pt x="149" y="10"/>
                  </a:lnTo>
                  <a:lnTo>
                    <a:pt x="146" y="3"/>
                  </a:lnTo>
                  <a:lnTo>
                    <a:pt x="140" y="0"/>
                  </a:lnTo>
                  <a:lnTo>
                    <a:pt x="13" y="0"/>
                  </a:lnTo>
                  <a:lnTo>
                    <a:pt x="7" y="3"/>
                  </a:lnTo>
                  <a:lnTo>
                    <a:pt x="3" y="10"/>
                  </a:lnTo>
                  <a:lnTo>
                    <a:pt x="3" y="20"/>
                  </a:lnTo>
                  <a:lnTo>
                    <a:pt x="0" y="36"/>
                  </a:lnTo>
                  <a:lnTo>
                    <a:pt x="0" y="826"/>
                  </a:lnTo>
                  <a:lnTo>
                    <a:pt x="3" y="836"/>
                  </a:lnTo>
                  <a:lnTo>
                    <a:pt x="7" y="842"/>
                  </a:lnTo>
                  <a:lnTo>
                    <a:pt x="13" y="846"/>
                  </a:lnTo>
                  <a:lnTo>
                    <a:pt x="23" y="849"/>
                  </a:lnTo>
                  <a:lnTo>
                    <a:pt x="130" y="849"/>
                  </a:lnTo>
                  <a:lnTo>
                    <a:pt x="140" y="846"/>
                  </a:lnTo>
                  <a:lnTo>
                    <a:pt x="146" y="842"/>
                  </a:lnTo>
                  <a:lnTo>
                    <a:pt x="149" y="836"/>
                  </a:lnTo>
                  <a:lnTo>
                    <a:pt x="153" y="826"/>
                  </a:lnTo>
                  <a:lnTo>
                    <a:pt x="153" y="813"/>
                  </a:lnTo>
                  <a:lnTo>
                    <a:pt x="153" y="36"/>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35"/>
            <p:cNvSpPr>
              <a:spLocks/>
            </p:cNvSpPr>
            <p:nvPr/>
          </p:nvSpPr>
          <p:spPr bwMode="auto">
            <a:xfrm>
              <a:off x="33107" y="11463"/>
              <a:ext cx="747" cy="2478"/>
            </a:xfrm>
            <a:custGeom>
              <a:avLst/>
              <a:gdLst/>
              <a:ahLst/>
              <a:cxnLst>
                <a:cxn ang="0">
                  <a:pos x="633" y="0"/>
                </a:cxn>
                <a:cxn ang="0">
                  <a:pos x="617" y="0"/>
                </a:cxn>
                <a:cxn ang="0">
                  <a:pos x="607" y="3"/>
                </a:cxn>
                <a:cxn ang="0">
                  <a:pos x="601" y="3"/>
                </a:cxn>
                <a:cxn ang="0">
                  <a:pos x="597" y="10"/>
                </a:cxn>
                <a:cxn ang="0">
                  <a:pos x="594" y="19"/>
                </a:cxn>
                <a:cxn ang="0">
                  <a:pos x="594" y="181"/>
                </a:cxn>
                <a:cxn ang="0">
                  <a:pos x="591" y="289"/>
                </a:cxn>
                <a:cxn ang="0">
                  <a:pos x="588" y="411"/>
                </a:cxn>
                <a:cxn ang="0">
                  <a:pos x="581" y="543"/>
                </a:cxn>
                <a:cxn ang="0">
                  <a:pos x="571" y="684"/>
                </a:cxn>
                <a:cxn ang="0">
                  <a:pos x="558" y="829"/>
                </a:cxn>
                <a:cxn ang="0">
                  <a:pos x="529" y="1056"/>
                </a:cxn>
                <a:cxn ang="0">
                  <a:pos x="494" y="1270"/>
                </a:cxn>
                <a:cxn ang="0">
                  <a:pos x="451" y="1467"/>
                </a:cxn>
                <a:cxn ang="0">
                  <a:pos x="396" y="1655"/>
                </a:cxn>
                <a:cxn ang="0">
                  <a:pos x="338" y="1833"/>
                </a:cxn>
                <a:cxn ang="0">
                  <a:pos x="270" y="1997"/>
                </a:cxn>
                <a:cxn ang="0">
                  <a:pos x="192" y="2155"/>
                </a:cxn>
                <a:cxn ang="0">
                  <a:pos x="104" y="2303"/>
                </a:cxn>
                <a:cxn ang="0">
                  <a:pos x="10" y="2445"/>
                </a:cxn>
                <a:cxn ang="0">
                  <a:pos x="4" y="2458"/>
                </a:cxn>
                <a:cxn ang="0">
                  <a:pos x="0" y="2461"/>
                </a:cxn>
                <a:cxn ang="0">
                  <a:pos x="0" y="2464"/>
                </a:cxn>
                <a:cxn ang="0">
                  <a:pos x="4" y="2471"/>
                </a:cxn>
                <a:cxn ang="0">
                  <a:pos x="7" y="2474"/>
                </a:cxn>
                <a:cxn ang="0">
                  <a:pos x="13" y="2478"/>
                </a:cxn>
                <a:cxn ang="0">
                  <a:pos x="59" y="2478"/>
                </a:cxn>
                <a:cxn ang="0">
                  <a:pos x="59" y="2474"/>
                </a:cxn>
                <a:cxn ang="0">
                  <a:pos x="65" y="2468"/>
                </a:cxn>
                <a:cxn ang="0">
                  <a:pos x="81" y="2448"/>
                </a:cxn>
                <a:cxn ang="0">
                  <a:pos x="104" y="2422"/>
                </a:cxn>
                <a:cxn ang="0">
                  <a:pos x="133" y="2382"/>
                </a:cxn>
                <a:cxn ang="0">
                  <a:pos x="166" y="2336"/>
                </a:cxn>
                <a:cxn ang="0">
                  <a:pos x="205" y="2283"/>
                </a:cxn>
                <a:cxn ang="0">
                  <a:pos x="247" y="2221"/>
                </a:cxn>
                <a:cxn ang="0">
                  <a:pos x="289" y="2152"/>
                </a:cxn>
                <a:cxn ang="0">
                  <a:pos x="331" y="2076"/>
                </a:cxn>
                <a:cxn ang="0">
                  <a:pos x="373" y="1997"/>
                </a:cxn>
                <a:cxn ang="0">
                  <a:pos x="458" y="1810"/>
                </a:cxn>
                <a:cxn ang="0">
                  <a:pos x="529" y="1615"/>
                </a:cxn>
                <a:cxn ang="0">
                  <a:pos x="591" y="1408"/>
                </a:cxn>
                <a:cxn ang="0">
                  <a:pos x="643" y="1191"/>
                </a:cxn>
                <a:cxn ang="0">
                  <a:pos x="682" y="964"/>
                </a:cxn>
                <a:cxn ang="0">
                  <a:pos x="714" y="720"/>
                </a:cxn>
                <a:cxn ang="0">
                  <a:pos x="717" y="694"/>
                </a:cxn>
                <a:cxn ang="0">
                  <a:pos x="721" y="648"/>
                </a:cxn>
                <a:cxn ang="0">
                  <a:pos x="724" y="582"/>
                </a:cxn>
                <a:cxn ang="0">
                  <a:pos x="730" y="500"/>
                </a:cxn>
                <a:cxn ang="0">
                  <a:pos x="737" y="408"/>
                </a:cxn>
                <a:cxn ang="0">
                  <a:pos x="740" y="302"/>
                </a:cxn>
                <a:cxn ang="0">
                  <a:pos x="743" y="187"/>
                </a:cxn>
                <a:cxn ang="0">
                  <a:pos x="747" y="69"/>
                </a:cxn>
                <a:cxn ang="0">
                  <a:pos x="747" y="16"/>
                </a:cxn>
                <a:cxn ang="0">
                  <a:pos x="740" y="3"/>
                </a:cxn>
                <a:cxn ang="0">
                  <a:pos x="734" y="0"/>
                </a:cxn>
                <a:cxn ang="0">
                  <a:pos x="708" y="0"/>
                </a:cxn>
                <a:cxn ang="0">
                  <a:pos x="633" y="0"/>
                </a:cxn>
              </a:cxnLst>
              <a:rect l="0" t="0" r="r" b="b"/>
              <a:pathLst>
                <a:path w="747" h="2478">
                  <a:moveTo>
                    <a:pt x="633" y="0"/>
                  </a:moveTo>
                  <a:lnTo>
                    <a:pt x="617" y="0"/>
                  </a:lnTo>
                  <a:lnTo>
                    <a:pt x="607" y="3"/>
                  </a:lnTo>
                  <a:lnTo>
                    <a:pt x="601" y="3"/>
                  </a:lnTo>
                  <a:lnTo>
                    <a:pt x="597" y="10"/>
                  </a:lnTo>
                  <a:lnTo>
                    <a:pt x="594" y="19"/>
                  </a:lnTo>
                  <a:lnTo>
                    <a:pt x="594" y="181"/>
                  </a:lnTo>
                  <a:lnTo>
                    <a:pt x="591" y="289"/>
                  </a:lnTo>
                  <a:lnTo>
                    <a:pt x="588" y="411"/>
                  </a:lnTo>
                  <a:lnTo>
                    <a:pt x="581" y="543"/>
                  </a:lnTo>
                  <a:lnTo>
                    <a:pt x="571" y="684"/>
                  </a:lnTo>
                  <a:lnTo>
                    <a:pt x="558" y="829"/>
                  </a:lnTo>
                  <a:lnTo>
                    <a:pt x="529" y="1056"/>
                  </a:lnTo>
                  <a:lnTo>
                    <a:pt x="494" y="1270"/>
                  </a:lnTo>
                  <a:lnTo>
                    <a:pt x="451" y="1467"/>
                  </a:lnTo>
                  <a:lnTo>
                    <a:pt x="396" y="1655"/>
                  </a:lnTo>
                  <a:lnTo>
                    <a:pt x="338" y="1833"/>
                  </a:lnTo>
                  <a:lnTo>
                    <a:pt x="270" y="1997"/>
                  </a:lnTo>
                  <a:lnTo>
                    <a:pt x="192" y="2155"/>
                  </a:lnTo>
                  <a:lnTo>
                    <a:pt x="104" y="2303"/>
                  </a:lnTo>
                  <a:lnTo>
                    <a:pt x="10" y="2445"/>
                  </a:lnTo>
                  <a:lnTo>
                    <a:pt x="4" y="2458"/>
                  </a:lnTo>
                  <a:lnTo>
                    <a:pt x="0" y="2461"/>
                  </a:lnTo>
                  <a:lnTo>
                    <a:pt x="0" y="2464"/>
                  </a:lnTo>
                  <a:lnTo>
                    <a:pt x="4" y="2471"/>
                  </a:lnTo>
                  <a:lnTo>
                    <a:pt x="7" y="2474"/>
                  </a:lnTo>
                  <a:lnTo>
                    <a:pt x="13" y="2478"/>
                  </a:lnTo>
                  <a:lnTo>
                    <a:pt x="59" y="2478"/>
                  </a:lnTo>
                  <a:lnTo>
                    <a:pt x="59" y="2474"/>
                  </a:lnTo>
                  <a:lnTo>
                    <a:pt x="65" y="2468"/>
                  </a:lnTo>
                  <a:lnTo>
                    <a:pt x="81" y="2448"/>
                  </a:lnTo>
                  <a:lnTo>
                    <a:pt x="104" y="2422"/>
                  </a:lnTo>
                  <a:lnTo>
                    <a:pt x="133" y="2382"/>
                  </a:lnTo>
                  <a:lnTo>
                    <a:pt x="166" y="2336"/>
                  </a:lnTo>
                  <a:lnTo>
                    <a:pt x="205" y="2283"/>
                  </a:lnTo>
                  <a:lnTo>
                    <a:pt x="247" y="2221"/>
                  </a:lnTo>
                  <a:lnTo>
                    <a:pt x="289" y="2152"/>
                  </a:lnTo>
                  <a:lnTo>
                    <a:pt x="331" y="2076"/>
                  </a:lnTo>
                  <a:lnTo>
                    <a:pt x="373" y="1997"/>
                  </a:lnTo>
                  <a:lnTo>
                    <a:pt x="458" y="1810"/>
                  </a:lnTo>
                  <a:lnTo>
                    <a:pt x="529" y="1615"/>
                  </a:lnTo>
                  <a:lnTo>
                    <a:pt x="591" y="1408"/>
                  </a:lnTo>
                  <a:lnTo>
                    <a:pt x="643" y="1191"/>
                  </a:lnTo>
                  <a:lnTo>
                    <a:pt x="682" y="964"/>
                  </a:lnTo>
                  <a:lnTo>
                    <a:pt x="714" y="720"/>
                  </a:lnTo>
                  <a:lnTo>
                    <a:pt x="717" y="694"/>
                  </a:lnTo>
                  <a:lnTo>
                    <a:pt x="721" y="648"/>
                  </a:lnTo>
                  <a:lnTo>
                    <a:pt x="724" y="582"/>
                  </a:lnTo>
                  <a:lnTo>
                    <a:pt x="730" y="500"/>
                  </a:lnTo>
                  <a:lnTo>
                    <a:pt x="737" y="408"/>
                  </a:lnTo>
                  <a:lnTo>
                    <a:pt x="740" y="302"/>
                  </a:lnTo>
                  <a:lnTo>
                    <a:pt x="743" y="187"/>
                  </a:lnTo>
                  <a:lnTo>
                    <a:pt x="747" y="69"/>
                  </a:lnTo>
                  <a:lnTo>
                    <a:pt x="747" y="16"/>
                  </a:lnTo>
                  <a:lnTo>
                    <a:pt x="740" y="3"/>
                  </a:lnTo>
                  <a:lnTo>
                    <a:pt x="734" y="0"/>
                  </a:lnTo>
                  <a:lnTo>
                    <a:pt x="708" y="0"/>
                  </a:lnTo>
                  <a:lnTo>
                    <a:pt x="6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 name="Group 16"/>
          <p:cNvGrpSpPr/>
          <p:nvPr/>
        </p:nvGrpSpPr>
        <p:grpSpPr>
          <a:xfrm>
            <a:off x="4734487" y="3988861"/>
            <a:ext cx="3135463" cy="584775"/>
            <a:chOff x="4863620" y="3570574"/>
            <a:chExt cx="3135463" cy="584775"/>
          </a:xfrm>
        </p:grpSpPr>
        <p:sp>
          <p:nvSpPr>
            <p:cNvPr id="10" name="TextBox 9"/>
            <p:cNvSpPr txBox="1"/>
            <p:nvPr/>
          </p:nvSpPr>
          <p:spPr>
            <a:xfrm>
              <a:off x="4863620" y="3570574"/>
              <a:ext cx="2351092" cy="584775"/>
            </a:xfrm>
            <a:prstGeom prst="rect">
              <a:avLst/>
            </a:prstGeom>
            <a:noFill/>
          </p:spPr>
          <p:txBody>
            <a:bodyPr wrap="none" rtlCol="0">
              <a:spAutoFit/>
            </a:bodyPr>
            <a:lstStyle/>
            <a:p>
              <a:pPr algn="ctr"/>
              <a:r>
                <a:rPr lang="en-US" sz="1600" dirty="0" smtClean="0">
                  <a:solidFill>
                    <a:srgbClr val="0000CC"/>
                  </a:solidFill>
                </a:rPr>
                <a:t>error per gate 0.0011(7)</a:t>
              </a:r>
            </a:p>
            <a:p>
              <a:pPr algn="ctr"/>
              <a:r>
                <a:rPr lang="en-US" sz="1600" dirty="0" smtClean="0">
                  <a:solidFill>
                    <a:srgbClr val="0000CC"/>
                  </a:solidFill>
                </a:rPr>
                <a:t>world’s record!</a:t>
              </a:r>
              <a:endParaRPr lang="en-US" sz="1600" dirty="0">
                <a:solidFill>
                  <a:srgbClr val="0000CC"/>
                </a:solidFill>
              </a:endParaRPr>
            </a:p>
          </p:txBody>
        </p:sp>
        <p:cxnSp>
          <p:nvCxnSpPr>
            <p:cNvPr id="136" name="Straight Arrow Connector 135"/>
            <p:cNvCxnSpPr>
              <a:stCxn id="10" idx="3"/>
            </p:cNvCxnSpPr>
            <p:nvPr/>
          </p:nvCxnSpPr>
          <p:spPr>
            <a:xfrm flipV="1">
              <a:off x="7214712" y="3570574"/>
              <a:ext cx="784371" cy="292388"/>
            </a:xfrm>
            <a:prstGeom prst="straightConnector1">
              <a:avLst/>
            </a:prstGeom>
            <a:ln>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5963562" y="695295"/>
            <a:ext cx="822661" cy="400110"/>
          </a:xfrm>
          <a:prstGeom prst="rect">
            <a:avLst/>
          </a:prstGeom>
          <a:noFill/>
        </p:spPr>
        <p:txBody>
          <a:bodyPr wrap="none" rtlCol="0">
            <a:spAutoFit/>
          </a:bodyPr>
          <a:lstStyle/>
          <a:p>
            <a:r>
              <a:rPr lang="en-US" dirty="0" err="1" smtClean="0"/>
              <a:t>e..g</a:t>
            </a:r>
            <a:r>
              <a:rPr lang="en-US" dirty="0" smtClean="0"/>
              <a:t>., </a:t>
            </a:r>
            <a:endParaRPr lang="en-US" dirty="0"/>
          </a:p>
        </p:txBody>
      </p:sp>
      <p:grpSp>
        <p:nvGrpSpPr>
          <p:cNvPr id="24" name="Group 23"/>
          <p:cNvGrpSpPr/>
          <p:nvPr/>
        </p:nvGrpSpPr>
        <p:grpSpPr>
          <a:xfrm>
            <a:off x="4819650" y="5194300"/>
            <a:ext cx="3619902" cy="1063655"/>
            <a:chOff x="4819650" y="5194300"/>
            <a:chExt cx="3619902" cy="1063655"/>
          </a:xfrm>
        </p:grpSpPr>
        <p:pic>
          <p:nvPicPr>
            <p:cNvPr id="22" name="Picture 21"/>
            <p:cNvPicPr>
              <a:picLocks noChangeAspect="1"/>
            </p:cNvPicPr>
            <p:nvPr>
              <p:custDataLst>
                <p:tags r:id="rId2"/>
              </p:custDataLst>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79947" y="5194300"/>
              <a:ext cx="2291271" cy="63500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23" name="TextBox 22"/>
            <p:cNvSpPr txBox="1"/>
            <p:nvPr/>
          </p:nvSpPr>
          <p:spPr>
            <a:xfrm>
              <a:off x="4819650" y="5857845"/>
              <a:ext cx="3619902" cy="400110"/>
            </a:xfrm>
            <a:prstGeom prst="rect">
              <a:avLst/>
            </a:prstGeom>
            <a:noFill/>
          </p:spPr>
          <p:txBody>
            <a:bodyPr wrap="none" rtlCol="0">
              <a:spAutoFit/>
            </a:bodyPr>
            <a:lstStyle/>
            <a:p>
              <a:r>
                <a:rPr lang="en-US" dirty="0" smtClean="0">
                  <a:solidFill>
                    <a:srgbClr val="0000CC"/>
                  </a:solidFill>
                </a:rPr>
                <a:t>simulates spin-spin interaction</a:t>
              </a:r>
              <a:endParaRPr lang="en-US" dirty="0">
                <a:solidFill>
                  <a:srgbClr val="0000CC"/>
                </a:solidFill>
              </a:endParaRPr>
            </a:p>
          </p:txBody>
        </p:sp>
      </p:grpSp>
      <p:cxnSp>
        <p:nvCxnSpPr>
          <p:cNvPr id="100" name="Straight Arrow Connector 99"/>
          <p:cNvCxnSpPr/>
          <p:nvPr/>
        </p:nvCxnSpPr>
        <p:spPr>
          <a:xfrm flipV="1">
            <a:off x="6629601" y="2309042"/>
            <a:ext cx="346570" cy="2885258"/>
          </a:xfrm>
          <a:prstGeom prst="straightConnector1">
            <a:avLst/>
          </a:prstGeom>
          <a:noFill/>
          <a:ln w="28575" cap="flat" cmpd="sng" algn="ctr">
            <a:solidFill>
              <a:schemeClr val="tx1"/>
            </a:solidFill>
            <a:prstDash val="solid"/>
            <a:headEnd type="triangle" w="lg" len="lg"/>
            <a:tailEnd type="triangle" w="lg" len="lg"/>
          </a:ln>
          <a:effectLst/>
        </p:spPr>
      </p:cxnSp>
      <p:sp>
        <p:nvSpPr>
          <p:cNvPr id="3" name="Down Arrow 2"/>
          <p:cNvSpPr/>
          <p:nvPr/>
        </p:nvSpPr>
        <p:spPr>
          <a:xfrm>
            <a:off x="1813456" y="3036529"/>
            <a:ext cx="786063" cy="2337575"/>
          </a:xfrm>
          <a:prstGeom prst="downArrow">
            <a:avLst/>
          </a:prstGeom>
          <a:solidFill>
            <a:schemeClr val="bg1"/>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827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237062" y="733710"/>
            <a:ext cx="2117725" cy="746919"/>
            <a:chOff x="360521" y="430379"/>
            <a:chExt cx="4084638" cy="1485900"/>
          </a:xfrm>
        </p:grpSpPr>
        <p:sp>
          <p:nvSpPr>
            <p:cNvPr id="9" name="Oval 3"/>
            <p:cNvSpPr>
              <a:spLocks noChangeArrowheads="1"/>
            </p:cNvSpPr>
            <p:nvPr/>
          </p:nvSpPr>
          <p:spPr bwMode="auto">
            <a:xfrm>
              <a:off x="589121" y="449429"/>
              <a:ext cx="160338" cy="39687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0" name="Rectangle 4"/>
            <p:cNvSpPr>
              <a:spLocks noChangeArrowheads="1"/>
            </p:cNvSpPr>
            <p:nvPr/>
          </p:nvSpPr>
          <p:spPr bwMode="auto">
            <a:xfrm>
              <a:off x="663734" y="449429"/>
              <a:ext cx="741363"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1" name="Freeform 5"/>
            <p:cNvSpPr>
              <a:spLocks/>
            </p:cNvSpPr>
            <p:nvPr/>
          </p:nvSpPr>
          <p:spPr bwMode="auto">
            <a:xfrm>
              <a:off x="644684" y="430379"/>
              <a:ext cx="779463" cy="434975"/>
            </a:xfrm>
            <a:custGeom>
              <a:avLst/>
              <a:gdLst>
                <a:gd name="T0" fmla="*/ 12 w 491"/>
                <a:gd name="T1" fmla="*/ 0 h 274"/>
                <a:gd name="T2" fmla="*/ 6 w 491"/>
                <a:gd name="T3" fmla="*/ 0 h 274"/>
                <a:gd name="T4" fmla="*/ 6 w 491"/>
                <a:gd name="T5" fmla="*/ 0 h 274"/>
                <a:gd name="T6" fmla="*/ 6 w 491"/>
                <a:gd name="T7" fmla="*/ 6 h 274"/>
                <a:gd name="T8" fmla="*/ 0 w 491"/>
                <a:gd name="T9" fmla="*/ 6 h 274"/>
                <a:gd name="T10" fmla="*/ 0 w 491"/>
                <a:gd name="T11" fmla="*/ 6 h 274"/>
                <a:gd name="T12" fmla="*/ 0 w 491"/>
                <a:gd name="T13" fmla="*/ 12 h 274"/>
                <a:gd name="T14" fmla="*/ 0 w 491"/>
                <a:gd name="T15" fmla="*/ 262 h 274"/>
                <a:gd name="T16" fmla="*/ 0 w 491"/>
                <a:gd name="T17" fmla="*/ 268 h 274"/>
                <a:gd name="T18" fmla="*/ 0 w 491"/>
                <a:gd name="T19" fmla="*/ 268 h 274"/>
                <a:gd name="T20" fmla="*/ 6 w 491"/>
                <a:gd name="T21" fmla="*/ 268 h 274"/>
                <a:gd name="T22" fmla="*/ 6 w 491"/>
                <a:gd name="T23" fmla="*/ 274 h 274"/>
                <a:gd name="T24" fmla="*/ 6 w 491"/>
                <a:gd name="T25" fmla="*/ 274 h 274"/>
                <a:gd name="T26" fmla="*/ 485 w 491"/>
                <a:gd name="T27" fmla="*/ 274 h 274"/>
                <a:gd name="T28" fmla="*/ 485 w 491"/>
                <a:gd name="T29" fmla="*/ 274 h 274"/>
                <a:gd name="T30" fmla="*/ 491 w 491"/>
                <a:gd name="T31" fmla="*/ 268 h 274"/>
                <a:gd name="T32" fmla="*/ 491 w 491"/>
                <a:gd name="T33" fmla="*/ 268 h 274"/>
                <a:gd name="T34" fmla="*/ 491 w 491"/>
                <a:gd name="T35" fmla="*/ 268 h 274"/>
                <a:gd name="T36" fmla="*/ 491 w 491"/>
                <a:gd name="T37" fmla="*/ 262 h 274"/>
                <a:gd name="T38" fmla="*/ 491 w 491"/>
                <a:gd name="T39" fmla="*/ 12 h 274"/>
                <a:gd name="T40" fmla="*/ 491 w 491"/>
                <a:gd name="T41" fmla="*/ 6 h 274"/>
                <a:gd name="T42" fmla="*/ 491 w 491"/>
                <a:gd name="T43" fmla="*/ 6 h 274"/>
                <a:gd name="T44" fmla="*/ 491 w 491"/>
                <a:gd name="T45" fmla="*/ 6 h 274"/>
                <a:gd name="T46" fmla="*/ 485 w 491"/>
                <a:gd name="T47" fmla="*/ 0 h 274"/>
                <a:gd name="T48" fmla="*/ 485 w 491"/>
                <a:gd name="T49" fmla="*/ 0 h 274"/>
                <a:gd name="T50" fmla="*/ 479 w 491"/>
                <a:gd name="T51" fmla="*/ 0 h 274"/>
                <a:gd name="T52" fmla="*/ 12 w 491"/>
                <a:gd name="T53" fmla="*/ 0 h 274"/>
                <a:gd name="T54" fmla="*/ 12 w 491"/>
                <a:gd name="T55" fmla="*/ 24 h 274"/>
                <a:gd name="T56" fmla="*/ 479 w 491"/>
                <a:gd name="T57" fmla="*/ 24 h 274"/>
                <a:gd name="T58" fmla="*/ 467 w 491"/>
                <a:gd name="T59" fmla="*/ 12 h 274"/>
                <a:gd name="T60" fmla="*/ 467 w 491"/>
                <a:gd name="T61" fmla="*/ 262 h 274"/>
                <a:gd name="T62" fmla="*/ 479 w 491"/>
                <a:gd name="T63" fmla="*/ 250 h 274"/>
                <a:gd name="T64" fmla="*/ 12 w 491"/>
                <a:gd name="T65" fmla="*/ 250 h 274"/>
                <a:gd name="T66" fmla="*/ 24 w 491"/>
                <a:gd name="T67" fmla="*/ 262 h 274"/>
                <a:gd name="T68" fmla="*/ 24 w 491"/>
                <a:gd name="T69" fmla="*/ 12 h 274"/>
                <a:gd name="T70" fmla="*/ 12 w 491"/>
                <a:gd name="T71" fmla="*/ 24 h 274"/>
                <a:gd name="T72" fmla="*/ 12 w 491"/>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91"/>
                <a:gd name="T112" fmla="*/ 0 h 274"/>
                <a:gd name="T113" fmla="*/ 491 w 491"/>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91" h="274">
                  <a:moveTo>
                    <a:pt x="12" y="0"/>
                  </a:moveTo>
                  <a:lnTo>
                    <a:pt x="6" y="0"/>
                  </a:lnTo>
                  <a:lnTo>
                    <a:pt x="6" y="6"/>
                  </a:lnTo>
                  <a:lnTo>
                    <a:pt x="0" y="6"/>
                  </a:lnTo>
                  <a:lnTo>
                    <a:pt x="0" y="12"/>
                  </a:lnTo>
                  <a:lnTo>
                    <a:pt x="0" y="262"/>
                  </a:lnTo>
                  <a:lnTo>
                    <a:pt x="0" y="268"/>
                  </a:lnTo>
                  <a:lnTo>
                    <a:pt x="6" y="268"/>
                  </a:lnTo>
                  <a:lnTo>
                    <a:pt x="6" y="274"/>
                  </a:lnTo>
                  <a:lnTo>
                    <a:pt x="485" y="274"/>
                  </a:lnTo>
                  <a:lnTo>
                    <a:pt x="491" y="268"/>
                  </a:lnTo>
                  <a:lnTo>
                    <a:pt x="491" y="262"/>
                  </a:lnTo>
                  <a:lnTo>
                    <a:pt x="491" y="12"/>
                  </a:lnTo>
                  <a:lnTo>
                    <a:pt x="491" y="6"/>
                  </a:lnTo>
                  <a:lnTo>
                    <a:pt x="485" y="0"/>
                  </a:lnTo>
                  <a:lnTo>
                    <a:pt x="479" y="0"/>
                  </a:lnTo>
                  <a:lnTo>
                    <a:pt x="12" y="0"/>
                  </a:lnTo>
                  <a:lnTo>
                    <a:pt x="12" y="24"/>
                  </a:lnTo>
                  <a:lnTo>
                    <a:pt x="479" y="24"/>
                  </a:lnTo>
                  <a:lnTo>
                    <a:pt x="467" y="12"/>
                  </a:lnTo>
                  <a:lnTo>
                    <a:pt x="467" y="262"/>
                  </a:lnTo>
                  <a:lnTo>
                    <a:pt x="479" y="250"/>
                  </a:lnTo>
                  <a:lnTo>
                    <a:pt x="12" y="250"/>
                  </a:lnTo>
                  <a:lnTo>
                    <a:pt x="24" y="262"/>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2" name="Oval 6"/>
            <p:cNvSpPr>
              <a:spLocks noChangeArrowheads="1"/>
            </p:cNvSpPr>
            <p:nvPr/>
          </p:nvSpPr>
          <p:spPr bwMode="auto">
            <a:xfrm>
              <a:off x="625634" y="458954"/>
              <a:ext cx="76200" cy="377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3" name="Oval 7"/>
            <p:cNvSpPr>
              <a:spLocks noChangeArrowheads="1"/>
            </p:cNvSpPr>
            <p:nvPr/>
          </p:nvSpPr>
          <p:spPr bwMode="auto">
            <a:xfrm>
              <a:off x="1328896" y="449429"/>
              <a:ext cx="161925" cy="39687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4" name="Oval 8"/>
            <p:cNvSpPr>
              <a:spLocks noChangeArrowheads="1"/>
            </p:cNvSpPr>
            <p:nvPr/>
          </p:nvSpPr>
          <p:spPr bwMode="auto">
            <a:xfrm>
              <a:off x="1452721" y="449429"/>
              <a:ext cx="152400" cy="39687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5" name="Rectangle 9"/>
            <p:cNvSpPr>
              <a:spLocks noChangeArrowheads="1"/>
            </p:cNvSpPr>
            <p:nvPr/>
          </p:nvSpPr>
          <p:spPr bwMode="auto">
            <a:xfrm>
              <a:off x="1528921" y="449429"/>
              <a:ext cx="1974850" cy="3968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6" name="Freeform 10"/>
            <p:cNvSpPr>
              <a:spLocks/>
            </p:cNvSpPr>
            <p:nvPr/>
          </p:nvSpPr>
          <p:spPr bwMode="auto">
            <a:xfrm>
              <a:off x="1509871" y="430379"/>
              <a:ext cx="2012950" cy="434975"/>
            </a:xfrm>
            <a:custGeom>
              <a:avLst/>
              <a:gdLst>
                <a:gd name="T0" fmla="*/ 12 w 1268"/>
                <a:gd name="T1" fmla="*/ 0 h 274"/>
                <a:gd name="T2" fmla="*/ 6 w 1268"/>
                <a:gd name="T3" fmla="*/ 0 h 274"/>
                <a:gd name="T4" fmla="*/ 6 w 1268"/>
                <a:gd name="T5" fmla="*/ 0 h 274"/>
                <a:gd name="T6" fmla="*/ 6 w 1268"/>
                <a:gd name="T7" fmla="*/ 6 h 274"/>
                <a:gd name="T8" fmla="*/ 0 w 1268"/>
                <a:gd name="T9" fmla="*/ 6 h 274"/>
                <a:gd name="T10" fmla="*/ 0 w 1268"/>
                <a:gd name="T11" fmla="*/ 6 h 274"/>
                <a:gd name="T12" fmla="*/ 0 w 1268"/>
                <a:gd name="T13" fmla="*/ 12 h 274"/>
                <a:gd name="T14" fmla="*/ 0 w 1268"/>
                <a:gd name="T15" fmla="*/ 262 h 274"/>
                <a:gd name="T16" fmla="*/ 0 w 1268"/>
                <a:gd name="T17" fmla="*/ 268 h 274"/>
                <a:gd name="T18" fmla="*/ 0 w 1268"/>
                <a:gd name="T19" fmla="*/ 268 h 274"/>
                <a:gd name="T20" fmla="*/ 6 w 1268"/>
                <a:gd name="T21" fmla="*/ 268 h 274"/>
                <a:gd name="T22" fmla="*/ 6 w 1268"/>
                <a:gd name="T23" fmla="*/ 274 h 274"/>
                <a:gd name="T24" fmla="*/ 6 w 1268"/>
                <a:gd name="T25" fmla="*/ 274 h 274"/>
                <a:gd name="T26" fmla="*/ 1262 w 1268"/>
                <a:gd name="T27" fmla="*/ 274 h 274"/>
                <a:gd name="T28" fmla="*/ 1262 w 1268"/>
                <a:gd name="T29" fmla="*/ 274 h 274"/>
                <a:gd name="T30" fmla="*/ 1268 w 1268"/>
                <a:gd name="T31" fmla="*/ 268 h 274"/>
                <a:gd name="T32" fmla="*/ 1268 w 1268"/>
                <a:gd name="T33" fmla="*/ 268 h 274"/>
                <a:gd name="T34" fmla="*/ 1268 w 1268"/>
                <a:gd name="T35" fmla="*/ 268 h 274"/>
                <a:gd name="T36" fmla="*/ 1268 w 1268"/>
                <a:gd name="T37" fmla="*/ 262 h 274"/>
                <a:gd name="T38" fmla="*/ 1268 w 1268"/>
                <a:gd name="T39" fmla="*/ 12 h 274"/>
                <a:gd name="T40" fmla="*/ 1268 w 1268"/>
                <a:gd name="T41" fmla="*/ 6 h 274"/>
                <a:gd name="T42" fmla="*/ 1268 w 1268"/>
                <a:gd name="T43" fmla="*/ 6 h 274"/>
                <a:gd name="T44" fmla="*/ 1268 w 1268"/>
                <a:gd name="T45" fmla="*/ 6 h 274"/>
                <a:gd name="T46" fmla="*/ 1262 w 1268"/>
                <a:gd name="T47" fmla="*/ 0 h 274"/>
                <a:gd name="T48" fmla="*/ 1262 w 1268"/>
                <a:gd name="T49" fmla="*/ 0 h 274"/>
                <a:gd name="T50" fmla="*/ 1256 w 1268"/>
                <a:gd name="T51" fmla="*/ 0 h 274"/>
                <a:gd name="T52" fmla="*/ 12 w 1268"/>
                <a:gd name="T53" fmla="*/ 0 h 274"/>
                <a:gd name="T54" fmla="*/ 12 w 1268"/>
                <a:gd name="T55" fmla="*/ 24 h 274"/>
                <a:gd name="T56" fmla="*/ 1256 w 1268"/>
                <a:gd name="T57" fmla="*/ 24 h 274"/>
                <a:gd name="T58" fmla="*/ 1244 w 1268"/>
                <a:gd name="T59" fmla="*/ 12 h 274"/>
                <a:gd name="T60" fmla="*/ 1244 w 1268"/>
                <a:gd name="T61" fmla="*/ 262 h 274"/>
                <a:gd name="T62" fmla="*/ 1256 w 1268"/>
                <a:gd name="T63" fmla="*/ 250 h 274"/>
                <a:gd name="T64" fmla="*/ 12 w 1268"/>
                <a:gd name="T65" fmla="*/ 250 h 274"/>
                <a:gd name="T66" fmla="*/ 24 w 1268"/>
                <a:gd name="T67" fmla="*/ 262 h 274"/>
                <a:gd name="T68" fmla="*/ 24 w 1268"/>
                <a:gd name="T69" fmla="*/ 12 h 274"/>
                <a:gd name="T70" fmla="*/ 12 w 1268"/>
                <a:gd name="T71" fmla="*/ 24 h 274"/>
                <a:gd name="T72" fmla="*/ 12 w 1268"/>
                <a:gd name="T73" fmla="*/ 0 h 2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8"/>
                <a:gd name="T112" fmla="*/ 0 h 274"/>
                <a:gd name="T113" fmla="*/ 1268 w 1268"/>
                <a:gd name="T114" fmla="*/ 274 h 2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8" h="274">
                  <a:moveTo>
                    <a:pt x="12" y="0"/>
                  </a:moveTo>
                  <a:lnTo>
                    <a:pt x="6" y="0"/>
                  </a:lnTo>
                  <a:lnTo>
                    <a:pt x="6" y="6"/>
                  </a:lnTo>
                  <a:lnTo>
                    <a:pt x="0" y="6"/>
                  </a:lnTo>
                  <a:lnTo>
                    <a:pt x="0" y="12"/>
                  </a:lnTo>
                  <a:lnTo>
                    <a:pt x="0" y="262"/>
                  </a:lnTo>
                  <a:lnTo>
                    <a:pt x="0" y="268"/>
                  </a:lnTo>
                  <a:lnTo>
                    <a:pt x="6" y="268"/>
                  </a:lnTo>
                  <a:lnTo>
                    <a:pt x="6" y="274"/>
                  </a:lnTo>
                  <a:lnTo>
                    <a:pt x="1262" y="274"/>
                  </a:lnTo>
                  <a:lnTo>
                    <a:pt x="1268" y="268"/>
                  </a:lnTo>
                  <a:lnTo>
                    <a:pt x="1268" y="262"/>
                  </a:lnTo>
                  <a:lnTo>
                    <a:pt x="1268" y="12"/>
                  </a:lnTo>
                  <a:lnTo>
                    <a:pt x="1268" y="6"/>
                  </a:lnTo>
                  <a:lnTo>
                    <a:pt x="1262" y="0"/>
                  </a:lnTo>
                  <a:lnTo>
                    <a:pt x="1256" y="0"/>
                  </a:lnTo>
                  <a:lnTo>
                    <a:pt x="12" y="0"/>
                  </a:lnTo>
                  <a:lnTo>
                    <a:pt x="12" y="24"/>
                  </a:lnTo>
                  <a:lnTo>
                    <a:pt x="1256" y="24"/>
                  </a:lnTo>
                  <a:lnTo>
                    <a:pt x="1244" y="12"/>
                  </a:lnTo>
                  <a:lnTo>
                    <a:pt x="1244" y="262"/>
                  </a:lnTo>
                  <a:lnTo>
                    <a:pt x="1256" y="250"/>
                  </a:lnTo>
                  <a:lnTo>
                    <a:pt x="12" y="250"/>
                  </a:lnTo>
                  <a:lnTo>
                    <a:pt x="24" y="262"/>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7" name="Oval 11"/>
            <p:cNvSpPr>
              <a:spLocks noChangeArrowheads="1"/>
            </p:cNvSpPr>
            <p:nvPr/>
          </p:nvSpPr>
          <p:spPr bwMode="auto">
            <a:xfrm>
              <a:off x="1490821" y="458954"/>
              <a:ext cx="76200" cy="377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18" name="Oval 12"/>
            <p:cNvSpPr>
              <a:spLocks noChangeArrowheads="1"/>
            </p:cNvSpPr>
            <p:nvPr/>
          </p:nvSpPr>
          <p:spPr bwMode="auto">
            <a:xfrm>
              <a:off x="3418046" y="449429"/>
              <a:ext cx="161925" cy="396875"/>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19" name="Oval 13"/>
            <p:cNvSpPr>
              <a:spLocks noChangeArrowheads="1"/>
            </p:cNvSpPr>
            <p:nvPr/>
          </p:nvSpPr>
          <p:spPr bwMode="auto">
            <a:xfrm>
              <a:off x="3541871" y="458954"/>
              <a:ext cx="161925"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20" name="Rectangle 14"/>
            <p:cNvSpPr>
              <a:spLocks noChangeArrowheads="1"/>
            </p:cNvSpPr>
            <p:nvPr/>
          </p:nvSpPr>
          <p:spPr bwMode="auto">
            <a:xfrm>
              <a:off x="3618071" y="458954"/>
              <a:ext cx="750888"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21" name="Freeform 15"/>
            <p:cNvSpPr>
              <a:spLocks/>
            </p:cNvSpPr>
            <p:nvPr/>
          </p:nvSpPr>
          <p:spPr bwMode="auto">
            <a:xfrm>
              <a:off x="3599021" y="439904"/>
              <a:ext cx="788988" cy="425450"/>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2" name="Oval 16"/>
            <p:cNvSpPr>
              <a:spLocks noChangeArrowheads="1"/>
            </p:cNvSpPr>
            <p:nvPr/>
          </p:nvSpPr>
          <p:spPr bwMode="auto">
            <a:xfrm>
              <a:off x="3579971" y="468479"/>
              <a:ext cx="85725" cy="368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3" name="Oval 17"/>
            <p:cNvSpPr>
              <a:spLocks noChangeArrowheads="1"/>
            </p:cNvSpPr>
            <p:nvPr/>
          </p:nvSpPr>
          <p:spPr bwMode="auto">
            <a:xfrm>
              <a:off x="4283234" y="458954"/>
              <a:ext cx="161925"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24" name="Oval 18"/>
            <p:cNvSpPr>
              <a:spLocks noChangeArrowheads="1"/>
            </p:cNvSpPr>
            <p:nvPr/>
          </p:nvSpPr>
          <p:spPr bwMode="auto">
            <a:xfrm>
              <a:off x="551021" y="1347954"/>
              <a:ext cx="150813"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25" name="Rectangle 19"/>
            <p:cNvSpPr>
              <a:spLocks noChangeArrowheads="1"/>
            </p:cNvSpPr>
            <p:nvPr/>
          </p:nvSpPr>
          <p:spPr bwMode="auto">
            <a:xfrm>
              <a:off x="625634" y="1347954"/>
              <a:ext cx="741363"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26" name="Freeform 20"/>
            <p:cNvSpPr>
              <a:spLocks/>
            </p:cNvSpPr>
            <p:nvPr/>
          </p:nvSpPr>
          <p:spPr bwMode="auto">
            <a:xfrm>
              <a:off x="608171" y="1328904"/>
              <a:ext cx="777875" cy="425450"/>
            </a:xfrm>
            <a:custGeom>
              <a:avLst/>
              <a:gdLst>
                <a:gd name="T0" fmla="*/ 11 w 490"/>
                <a:gd name="T1" fmla="*/ 0 h 268"/>
                <a:gd name="T2" fmla="*/ 5 w 490"/>
                <a:gd name="T3" fmla="*/ 0 h 268"/>
                <a:gd name="T4" fmla="*/ 5 w 490"/>
                <a:gd name="T5" fmla="*/ 6 h 268"/>
                <a:gd name="T6" fmla="*/ 0 w 490"/>
                <a:gd name="T7" fmla="*/ 6 h 268"/>
                <a:gd name="T8" fmla="*/ 0 w 490"/>
                <a:gd name="T9" fmla="*/ 12 h 268"/>
                <a:gd name="T10" fmla="*/ 0 w 490"/>
                <a:gd name="T11" fmla="*/ 256 h 268"/>
                <a:gd name="T12" fmla="*/ 0 w 490"/>
                <a:gd name="T13" fmla="*/ 262 h 268"/>
                <a:gd name="T14" fmla="*/ 5 w 490"/>
                <a:gd name="T15" fmla="*/ 268 h 268"/>
                <a:gd name="T16" fmla="*/ 5 w 490"/>
                <a:gd name="T17" fmla="*/ 268 h 268"/>
                <a:gd name="T18" fmla="*/ 11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1 w 490"/>
                <a:gd name="T41" fmla="*/ 0 h 268"/>
                <a:gd name="T42" fmla="*/ 11 w 490"/>
                <a:gd name="T43" fmla="*/ 24 h 268"/>
                <a:gd name="T44" fmla="*/ 478 w 490"/>
                <a:gd name="T45" fmla="*/ 24 h 268"/>
                <a:gd name="T46" fmla="*/ 466 w 490"/>
                <a:gd name="T47" fmla="*/ 12 h 268"/>
                <a:gd name="T48" fmla="*/ 466 w 490"/>
                <a:gd name="T49" fmla="*/ 256 h 268"/>
                <a:gd name="T50" fmla="*/ 478 w 490"/>
                <a:gd name="T51" fmla="*/ 245 h 268"/>
                <a:gd name="T52" fmla="*/ 11 w 490"/>
                <a:gd name="T53" fmla="*/ 245 h 268"/>
                <a:gd name="T54" fmla="*/ 23 w 490"/>
                <a:gd name="T55" fmla="*/ 256 h 268"/>
                <a:gd name="T56" fmla="*/ 23 w 490"/>
                <a:gd name="T57" fmla="*/ 12 h 268"/>
                <a:gd name="T58" fmla="*/ 11 w 490"/>
                <a:gd name="T59" fmla="*/ 24 h 268"/>
                <a:gd name="T60" fmla="*/ 11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1" y="0"/>
                  </a:moveTo>
                  <a:lnTo>
                    <a:pt x="5" y="0"/>
                  </a:lnTo>
                  <a:lnTo>
                    <a:pt x="5" y="6"/>
                  </a:lnTo>
                  <a:lnTo>
                    <a:pt x="0" y="6"/>
                  </a:lnTo>
                  <a:lnTo>
                    <a:pt x="0" y="12"/>
                  </a:lnTo>
                  <a:lnTo>
                    <a:pt x="0" y="256"/>
                  </a:lnTo>
                  <a:lnTo>
                    <a:pt x="0" y="262"/>
                  </a:lnTo>
                  <a:lnTo>
                    <a:pt x="5" y="268"/>
                  </a:lnTo>
                  <a:lnTo>
                    <a:pt x="11" y="268"/>
                  </a:lnTo>
                  <a:lnTo>
                    <a:pt x="478" y="268"/>
                  </a:lnTo>
                  <a:lnTo>
                    <a:pt x="484" y="268"/>
                  </a:lnTo>
                  <a:lnTo>
                    <a:pt x="490" y="268"/>
                  </a:lnTo>
                  <a:lnTo>
                    <a:pt x="490" y="262"/>
                  </a:lnTo>
                  <a:lnTo>
                    <a:pt x="490" y="256"/>
                  </a:lnTo>
                  <a:lnTo>
                    <a:pt x="490" y="12"/>
                  </a:lnTo>
                  <a:lnTo>
                    <a:pt x="490" y="6"/>
                  </a:lnTo>
                  <a:lnTo>
                    <a:pt x="484" y="0"/>
                  </a:lnTo>
                  <a:lnTo>
                    <a:pt x="478" y="0"/>
                  </a:lnTo>
                  <a:lnTo>
                    <a:pt x="11" y="0"/>
                  </a:lnTo>
                  <a:lnTo>
                    <a:pt x="11" y="24"/>
                  </a:lnTo>
                  <a:lnTo>
                    <a:pt x="478" y="24"/>
                  </a:lnTo>
                  <a:lnTo>
                    <a:pt x="466" y="12"/>
                  </a:lnTo>
                  <a:lnTo>
                    <a:pt x="466" y="256"/>
                  </a:lnTo>
                  <a:lnTo>
                    <a:pt x="478" y="245"/>
                  </a:lnTo>
                  <a:lnTo>
                    <a:pt x="11" y="245"/>
                  </a:lnTo>
                  <a:lnTo>
                    <a:pt x="23" y="256"/>
                  </a:lnTo>
                  <a:lnTo>
                    <a:pt x="23" y="12"/>
                  </a:lnTo>
                  <a:lnTo>
                    <a:pt x="11" y="24"/>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7" name="Oval 21"/>
            <p:cNvSpPr>
              <a:spLocks noChangeArrowheads="1"/>
            </p:cNvSpPr>
            <p:nvPr/>
          </p:nvSpPr>
          <p:spPr bwMode="auto">
            <a:xfrm>
              <a:off x="589121" y="1357479"/>
              <a:ext cx="74613" cy="368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28" name="Oval 22"/>
            <p:cNvSpPr>
              <a:spLocks noChangeArrowheads="1"/>
            </p:cNvSpPr>
            <p:nvPr/>
          </p:nvSpPr>
          <p:spPr bwMode="auto">
            <a:xfrm>
              <a:off x="1290796" y="1347954"/>
              <a:ext cx="161925"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29" name="Oval 23"/>
            <p:cNvSpPr>
              <a:spLocks noChangeArrowheads="1"/>
            </p:cNvSpPr>
            <p:nvPr/>
          </p:nvSpPr>
          <p:spPr bwMode="auto">
            <a:xfrm>
              <a:off x="1405096" y="1347954"/>
              <a:ext cx="161925"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0" name="Rectangle 24"/>
            <p:cNvSpPr>
              <a:spLocks noChangeArrowheads="1"/>
            </p:cNvSpPr>
            <p:nvPr/>
          </p:nvSpPr>
          <p:spPr bwMode="auto">
            <a:xfrm>
              <a:off x="1490821" y="1347954"/>
              <a:ext cx="1974850"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1" name="Freeform 25"/>
            <p:cNvSpPr>
              <a:spLocks/>
            </p:cNvSpPr>
            <p:nvPr/>
          </p:nvSpPr>
          <p:spPr bwMode="auto">
            <a:xfrm>
              <a:off x="1471771" y="1328904"/>
              <a:ext cx="2012950" cy="425450"/>
            </a:xfrm>
            <a:custGeom>
              <a:avLst/>
              <a:gdLst>
                <a:gd name="T0" fmla="*/ 12 w 1268"/>
                <a:gd name="T1" fmla="*/ 0 h 268"/>
                <a:gd name="T2" fmla="*/ 6 w 1268"/>
                <a:gd name="T3" fmla="*/ 0 h 268"/>
                <a:gd name="T4" fmla="*/ 6 w 1268"/>
                <a:gd name="T5" fmla="*/ 6 h 268"/>
                <a:gd name="T6" fmla="*/ 0 w 1268"/>
                <a:gd name="T7" fmla="*/ 6 h 268"/>
                <a:gd name="T8" fmla="*/ 0 w 1268"/>
                <a:gd name="T9" fmla="*/ 12 h 268"/>
                <a:gd name="T10" fmla="*/ 0 w 1268"/>
                <a:gd name="T11" fmla="*/ 256 h 268"/>
                <a:gd name="T12" fmla="*/ 0 w 1268"/>
                <a:gd name="T13" fmla="*/ 262 h 268"/>
                <a:gd name="T14" fmla="*/ 6 w 1268"/>
                <a:gd name="T15" fmla="*/ 268 h 268"/>
                <a:gd name="T16" fmla="*/ 6 w 1268"/>
                <a:gd name="T17" fmla="*/ 268 h 268"/>
                <a:gd name="T18" fmla="*/ 12 w 1268"/>
                <a:gd name="T19" fmla="*/ 268 h 268"/>
                <a:gd name="T20" fmla="*/ 1256 w 1268"/>
                <a:gd name="T21" fmla="*/ 268 h 268"/>
                <a:gd name="T22" fmla="*/ 1262 w 1268"/>
                <a:gd name="T23" fmla="*/ 268 h 268"/>
                <a:gd name="T24" fmla="*/ 1268 w 1268"/>
                <a:gd name="T25" fmla="*/ 268 h 268"/>
                <a:gd name="T26" fmla="*/ 1268 w 1268"/>
                <a:gd name="T27" fmla="*/ 262 h 268"/>
                <a:gd name="T28" fmla="*/ 1268 w 1268"/>
                <a:gd name="T29" fmla="*/ 256 h 268"/>
                <a:gd name="T30" fmla="*/ 1268 w 1268"/>
                <a:gd name="T31" fmla="*/ 12 h 268"/>
                <a:gd name="T32" fmla="*/ 1268 w 1268"/>
                <a:gd name="T33" fmla="*/ 6 h 268"/>
                <a:gd name="T34" fmla="*/ 1268 w 1268"/>
                <a:gd name="T35" fmla="*/ 6 h 268"/>
                <a:gd name="T36" fmla="*/ 1262 w 1268"/>
                <a:gd name="T37" fmla="*/ 0 h 268"/>
                <a:gd name="T38" fmla="*/ 1256 w 1268"/>
                <a:gd name="T39" fmla="*/ 0 h 268"/>
                <a:gd name="T40" fmla="*/ 12 w 1268"/>
                <a:gd name="T41" fmla="*/ 0 h 268"/>
                <a:gd name="T42" fmla="*/ 12 w 1268"/>
                <a:gd name="T43" fmla="*/ 24 h 268"/>
                <a:gd name="T44" fmla="*/ 1256 w 1268"/>
                <a:gd name="T45" fmla="*/ 24 h 268"/>
                <a:gd name="T46" fmla="*/ 1244 w 1268"/>
                <a:gd name="T47" fmla="*/ 12 h 268"/>
                <a:gd name="T48" fmla="*/ 1244 w 1268"/>
                <a:gd name="T49" fmla="*/ 256 h 268"/>
                <a:gd name="T50" fmla="*/ 1256 w 1268"/>
                <a:gd name="T51" fmla="*/ 245 h 268"/>
                <a:gd name="T52" fmla="*/ 12 w 1268"/>
                <a:gd name="T53" fmla="*/ 245 h 268"/>
                <a:gd name="T54" fmla="*/ 24 w 1268"/>
                <a:gd name="T55" fmla="*/ 256 h 268"/>
                <a:gd name="T56" fmla="*/ 24 w 1268"/>
                <a:gd name="T57" fmla="*/ 12 h 268"/>
                <a:gd name="T58" fmla="*/ 12 w 1268"/>
                <a:gd name="T59" fmla="*/ 24 h 268"/>
                <a:gd name="T60" fmla="*/ 12 w 1268"/>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8"/>
                <a:gd name="T94" fmla="*/ 0 h 268"/>
                <a:gd name="T95" fmla="*/ 1268 w 1268"/>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8" h="268">
                  <a:moveTo>
                    <a:pt x="12" y="0"/>
                  </a:moveTo>
                  <a:lnTo>
                    <a:pt x="6" y="0"/>
                  </a:lnTo>
                  <a:lnTo>
                    <a:pt x="6" y="6"/>
                  </a:lnTo>
                  <a:lnTo>
                    <a:pt x="0" y="6"/>
                  </a:lnTo>
                  <a:lnTo>
                    <a:pt x="0" y="12"/>
                  </a:lnTo>
                  <a:lnTo>
                    <a:pt x="0" y="256"/>
                  </a:lnTo>
                  <a:lnTo>
                    <a:pt x="0" y="262"/>
                  </a:lnTo>
                  <a:lnTo>
                    <a:pt x="6" y="268"/>
                  </a:lnTo>
                  <a:lnTo>
                    <a:pt x="12" y="268"/>
                  </a:lnTo>
                  <a:lnTo>
                    <a:pt x="1256" y="268"/>
                  </a:lnTo>
                  <a:lnTo>
                    <a:pt x="1262" y="268"/>
                  </a:lnTo>
                  <a:lnTo>
                    <a:pt x="1268" y="268"/>
                  </a:lnTo>
                  <a:lnTo>
                    <a:pt x="1268" y="262"/>
                  </a:lnTo>
                  <a:lnTo>
                    <a:pt x="1268" y="256"/>
                  </a:lnTo>
                  <a:lnTo>
                    <a:pt x="1268" y="12"/>
                  </a:lnTo>
                  <a:lnTo>
                    <a:pt x="1268" y="6"/>
                  </a:lnTo>
                  <a:lnTo>
                    <a:pt x="1262" y="0"/>
                  </a:lnTo>
                  <a:lnTo>
                    <a:pt x="1256" y="0"/>
                  </a:lnTo>
                  <a:lnTo>
                    <a:pt x="12" y="0"/>
                  </a:lnTo>
                  <a:lnTo>
                    <a:pt x="12" y="24"/>
                  </a:lnTo>
                  <a:lnTo>
                    <a:pt x="1256" y="24"/>
                  </a:lnTo>
                  <a:lnTo>
                    <a:pt x="1244" y="12"/>
                  </a:lnTo>
                  <a:lnTo>
                    <a:pt x="1244" y="256"/>
                  </a:lnTo>
                  <a:lnTo>
                    <a:pt x="1256"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2" name="Oval 26"/>
            <p:cNvSpPr>
              <a:spLocks noChangeArrowheads="1"/>
            </p:cNvSpPr>
            <p:nvPr/>
          </p:nvSpPr>
          <p:spPr bwMode="auto">
            <a:xfrm>
              <a:off x="1452721" y="1357479"/>
              <a:ext cx="76200" cy="368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3" name="Oval 27"/>
            <p:cNvSpPr>
              <a:spLocks noChangeArrowheads="1"/>
            </p:cNvSpPr>
            <p:nvPr/>
          </p:nvSpPr>
          <p:spPr bwMode="auto">
            <a:xfrm>
              <a:off x="3379946" y="1347954"/>
              <a:ext cx="161925"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4" name="Oval 28"/>
            <p:cNvSpPr>
              <a:spLocks noChangeArrowheads="1"/>
            </p:cNvSpPr>
            <p:nvPr/>
          </p:nvSpPr>
          <p:spPr bwMode="auto">
            <a:xfrm>
              <a:off x="3503771" y="1357479"/>
              <a:ext cx="161925"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35" name="Rectangle 29"/>
            <p:cNvSpPr>
              <a:spLocks noChangeArrowheads="1"/>
            </p:cNvSpPr>
            <p:nvPr/>
          </p:nvSpPr>
          <p:spPr bwMode="auto">
            <a:xfrm>
              <a:off x="3579971" y="1357479"/>
              <a:ext cx="750888"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36" name="Freeform 30"/>
            <p:cNvSpPr>
              <a:spLocks/>
            </p:cNvSpPr>
            <p:nvPr/>
          </p:nvSpPr>
          <p:spPr bwMode="auto">
            <a:xfrm>
              <a:off x="3560921" y="1338429"/>
              <a:ext cx="788988" cy="425450"/>
            </a:xfrm>
            <a:custGeom>
              <a:avLst/>
              <a:gdLst>
                <a:gd name="T0" fmla="*/ 12 w 497"/>
                <a:gd name="T1" fmla="*/ 0 h 268"/>
                <a:gd name="T2" fmla="*/ 6 w 497"/>
                <a:gd name="T3" fmla="*/ 0 h 268"/>
                <a:gd name="T4" fmla="*/ 6 w 497"/>
                <a:gd name="T5" fmla="*/ 0 h 268"/>
                <a:gd name="T6" fmla="*/ 6 w 497"/>
                <a:gd name="T7" fmla="*/ 6 h 268"/>
                <a:gd name="T8" fmla="*/ 0 w 497"/>
                <a:gd name="T9" fmla="*/ 6 h 268"/>
                <a:gd name="T10" fmla="*/ 0 w 497"/>
                <a:gd name="T11" fmla="*/ 6 h 268"/>
                <a:gd name="T12" fmla="*/ 0 w 497"/>
                <a:gd name="T13" fmla="*/ 262 h 268"/>
                <a:gd name="T14" fmla="*/ 0 w 497"/>
                <a:gd name="T15" fmla="*/ 262 h 268"/>
                <a:gd name="T16" fmla="*/ 6 w 497"/>
                <a:gd name="T17" fmla="*/ 268 h 268"/>
                <a:gd name="T18" fmla="*/ 6 w 497"/>
                <a:gd name="T19" fmla="*/ 268 h 268"/>
                <a:gd name="T20" fmla="*/ 6 w 497"/>
                <a:gd name="T21" fmla="*/ 268 h 268"/>
                <a:gd name="T22" fmla="*/ 12 w 497"/>
                <a:gd name="T23" fmla="*/ 268 h 268"/>
                <a:gd name="T24" fmla="*/ 485 w 497"/>
                <a:gd name="T25" fmla="*/ 268 h 268"/>
                <a:gd name="T26" fmla="*/ 491 w 497"/>
                <a:gd name="T27" fmla="*/ 268 h 268"/>
                <a:gd name="T28" fmla="*/ 491 w 497"/>
                <a:gd name="T29" fmla="*/ 268 h 268"/>
                <a:gd name="T30" fmla="*/ 491 w 497"/>
                <a:gd name="T31" fmla="*/ 268 h 268"/>
                <a:gd name="T32" fmla="*/ 497 w 497"/>
                <a:gd name="T33" fmla="*/ 262 h 268"/>
                <a:gd name="T34" fmla="*/ 497 w 497"/>
                <a:gd name="T35" fmla="*/ 262 h 268"/>
                <a:gd name="T36" fmla="*/ 497 w 497"/>
                <a:gd name="T37" fmla="*/ 6 h 268"/>
                <a:gd name="T38" fmla="*/ 497 w 497"/>
                <a:gd name="T39" fmla="*/ 6 h 268"/>
                <a:gd name="T40" fmla="*/ 491 w 497"/>
                <a:gd name="T41" fmla="*/ 6 h 268"/>
                <a:gd name="T42" fmla="*/ 491 w 497"/>
                <a:gd name="T43" fmla="*/ 0 h 268"/>
                <a:gd name="T44" fmla="*/ 491 w 497"/>
                <a:gd name="T45" fmla="*/ 0 h 268"/>
                <a:gd name="T46" fmla="*/ 485 w 497"/>
                <a:gd name="T47" fmla="*/ 0 h 268"/>
                <a:gd name="T48" fmla="*/ 12 w 497"/>
                <a:gd name="T49" fmla="*/ 0 h 268"/>
                <a:gd name="T50" fmla="*/ 12 w 497"/>
                <a:gd name="T51" fmla="*/ 24 h 268"/>
                <a:gd name="T52" fmla="*/ 485 w 497"/>
                <a:gd name="T53" fmla="*/ 24 h 268"/>
                <a:gd name="T54" fmla="*/ 473 w 497"/>
                <a:gd name="T55" fmla="*/ 12 h 268"/>
                <a:gd name="T56" fmla="*/ 473 w 497"/>
                <a:gd name="T57" fmla="*/ 256 h 268"/>
                <a:gd name="T58" fmla="*/ 485 w 497"/>
                <a:gd name="T59" fmla="*/ 244 h 268"/>
                <a:gd name="T60" fmla="*/ 12 w 497"/>
                <a:gd name="T61" fmla="*/ 244 h 268"/>
                <a:gd name="T62" fmla="*/ 24 w 497"/>
                <a:gd name="T63" fmla="*/ 256 h 268"/>
                <a:gd name="T64" fmla="*/ 24 w 497"/>
                <a:gd name="T65" fmla="*/ 12 h 268"/>
                <a:gd name="T66" fmla="*/ 12 w 497"/>
                <a:gd name="T67" fmla="*/ 24 h 268"/>
                <a:gd name="T68" fmla="*/ 12 w 497"/>
                <a:gd name="T69" fmla="*/ 0 h 2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7"/>
                <a:gd name="T106" fmla="*/ 0 h 268"/>
                <a:gd name="T107" fmla="*/ 497 w 497"/>
                <a:gd name="T108" fmla="*/ 268 h 2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7" h="268">
                  <a:moveTo>
                    <a:pt x="12" y="0"/>
                  </a:moveTo>
                  <a:lnTo>
                    <a:pt x="6" y="0"/>
                  </a:lnTo>
                  <a:lnTo>
                    <a:pt x="6" y="6"/>
                  </a:lnTo>
                  <a:lnTo>
                    <a:pt x="0" y="6"/>
                  </a:lnTo>
                  <a:lnTo>
                    <a:pt x="0" y="262"/>
                  </a:lnTo>
                  <a:lnTo>
                    <a:pt x="6" y="268"/>
                  </a:lnTo>
                  <a:lnTo>
                    <a:pt x="12" y="268"/>
                  </a:lnTo>
                  <a:lnTo>
                    <a:pt x="485" y="268"/>
                  </a:lnTo>
                  <a:lnTo>
                    <a:pt x="491" y="268"/>
                  </a:lnTo>
                  <a:lnTo>
                    <a:pt x="497" y="262"/>
                  </a:lnTo>
                  <a:lnTo>
                    <a:pt x="497" y="6"/>
                  </a:lnTo>
                  <a:lnTo>
                    <a:pt x="491" y="6"/>
                  </a:lnTo>
                  <a:lnTo>
                    <a:pt x="491" y="0"/>
                  </a:lnTo>
                  <a:lnTo>
                    <a:pt x="485" y="0"/>
                  </a:lnTo>
                  <a:lnTo>
                    <a:pt x="12" y="0"/>
                  </a:lnTo>
                  <a:lnTo>
                    <a:pt x="12" y="24"/>
                  </a:lnTo>
                  <a:lnTo>
                    <a:pt x="485" y="24"/>
                  </a:lnTo>
                  <a:lnTo>
                    <a:pt x="473" y="12"/>
                  </a:lnTo>
                  <a:lnTo>
                    <a:pt x="473" y="256"/>
                  </a:lnTo>
                  <a:lnTo>
                    <a:pt x="485" y="244"/>
                  </a:lnTo>
                  <a:lnTo>
                    <a:pt x="12" y="244"/>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7" name="Oval 31"/>
            <p:cNvSpPr>
              <a:spLocks noChangeArrowheads="1"/>
            </p:cNvSpPr>
            <p:nvPr/>
          </p:nvSpPr>
          <p:spPr bwMode="auto">
            <a:xfrm>
              <a:off x="3541871" y="1357479"/>
              <a:ext cx="76200" cy="377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8" name="Oval 32"/>
            <p:cNvSpPr>
              <a:spLocks noChangeArrowheads="1"/>
            </p:cNvSpPr>
            <p:nvPr/>
          </p:nvSpPr>
          <p:spPr bwMode="auto">
            <a:xfrm>
              <a:off x="4245134" y="1357479"/>
              <a:ext cx="161925"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grpSp>
          <p:nvGrpSpPr>
            <p:cNvPr id="90" name="Group 89"/>
            <p:cNvGrpSpPr/>
            <p:nvPr/>
          </p:nvGrpSpPr>
          <p:grpSpPr>
            <a:xfrm>
              <a:off x="360521" y="590716"/>
              <a:ext cx="3884613" cy="1325563"/>
              <a:chOff x="360521" y="590716"/>
              <a:chExt cx="3884613" cy="1325563"/>
            </a:xfrm>
          </p:grpSpPr>
          <p:sp>
            <p:nvSpPr>
              <p:cNvPr id="39" name="Freeform 33"/>
              <p:cNvSpPr>
                <a:spLocks/>
              </p:cNvSpPr>
              <p:nvPr/>
            </p:nvSpPr>
            <p:spPr bwMode="auto">
              <a:xfrm>
                <a:off x="1567021" y="1092367"/>
                <a:ext cx="169863" cy="169863"/>
              </a:xfrm>
              <a:custGeom>
                <a:avLst/>
                <a:gdLst>
                  <a:gd name="T0" fmla="*/ 54 w 107"/>
                  <a:gd name="T1" fmla="*/ 0 h 107"/>
                  <a:gd name="T2" fmla="*/ 42 w 107"/>
                  <a:gd name="T3" fmla="*/ 0 h 107"/>
                  <a:gd name="T4" fmla="*/ 30 w 107"/>
                  <a:gd name="T5" fmla="*/ 6 h 107"/>
                  <a:gd name="T6" fmla="*/ 18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8 w 107"/>
                  <a:gd name="T19" fmla="*/ 90 h 107"/>
                  <a:gd name="T20" fmla="*/ 30 w 107"/>
                  <a:gd name="T21" fmla="*/ 101 h 107"/>
                  <a:gd name="T22" fmla="*/ 42 w 107"/>
                  <a:gd name="T23" fmla="*/ 107 h 107"/>
                  <a:gd name="T24" fmla="*/ 66 w 107"/>
                  <a:gd name="T25" fmla="*/ 107 h 107"/>
                  <a:gd name="T26" fmla="*/ 84 w 107"/>
                  <a:gd name="T27" fmla="*/ 101 h 107"/>
                  <a:gd name="T28" fmla="*/ 90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90 w 107"/>
                  <a:gd name="T41" fmla="*/ 18 h 107"/>
                  <a:gd name="T42" fmla="*/ 84 w 107"/>
                  <a:gd name="T43" fmla="*/ 6 h 107"/>
                  <a:gd name="T44" fmla="*/ 66 w 107"/>
                  <a:gd name="T45" fmla="*/ 0 h 107"/>
                  <a:gd name="T46" fmla="*/ 54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1" y="84"/>
                    </a:lnTo>
                    <a:lnTo>
                      <a:pt x="107" y="66"/>
                    </a:lnTo>
                    <a:lnTo>
                      <a:pt x="107" y="54"/>
                    </a:lnTo>
                    <a:lnTo>
                      <a:pt x="107" y="42"/>
                    </a:lnTo>
                    <a:lnTo>
                      <a:pt x="101"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0" name="Freeform 34"/>
              <p:cNvSpPr>
                <a:spLocks/>
              </p:cNvSpPr>
              <p:nvPr/>
            </p:nvSpPr>
            <p:spPr bwMode="auto">
              <a:xfrm>
                <a:off x="1908334" y="1092367"/>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 name="Freeform 35"/>
              <p:cNvSpPr>
                <a:spLocks/>
              </p:cNvSpPr>
              <p:nvPr/>
            </p:nvSpPr>
            <p:spPr bwMode="auto">
              <a:xfrm>
                <a:off x="2251234" y="1092367"/>
                <a:ext cx="169863" cy="169863"/>
              </a:xfrm>
              <a:custGeom>
                <a:avLst/>
                <a:gdLst>
                  <a:gd name="T0" fmla="*/ 53 w 107"/>
                  <a:gd name="T1" fmla="*/ 0 h 107"/>
                  <a:gd name="T2" fmla="*/ 41 w 107"/>
                  <a:gd name="T3" fmla="*/ 0 h 107"/>
                  <a:gd name="T4" fmla="*/ 29 w 107"/>
                  <a:gd name="T5" fmla="*/ 6 h 107"/>
                  <a:gd name="T6" fmla="*/ 17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7 w 107"/>
                  <a:gd name="T19" fmla="*/ 90 h 107"/>
                  <a:gd name="T20" fmla="*/ 29 w 107"/>
                  <a:gd name="T21" fmla="*/ 101 h 107"/>
                  <a:gd name="T22" fmla="*/ 41 w 107"/>
                  <a:gd name="T23" fmla="*/ 107 h 107"/>
                  <a:gd name="T24" fmla="*/ 65 w 107"/>
                  <a:gd name="T25" fmla="*/ 107 h 107"/>
                  <a:gd name="T26" fmla="*/ 83 w 107"/>
                  <a:gd name="T27" fmla="*/ 101 h 107"/>
                  <a:gd name="T28" fmla="*/ 89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89 w 107"/>
                  <a:gd name="T41" fmla="*/ 18 h 107"/>
                  <a:gd name="T42" fmla="*/ 83 w 107"/>
                  <a:gd name="T43" fmla="*/ 6 h 107"/>
                  <a:gd name="T44" fmla="*/ 65 w 107"/>
                  <a:gd name="T45" fmla="*/ 0 h 107"/>
                  <a:gd name="T46" fmla="*/ 53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3" y="0"/>
                    </a:moveTo>
                    <a:lnTo>
                      <a:pt x="41" y="0"/>
                    </a:lnTo>
                    <a:lnTo>
                      <a:pt x="29" y="6"/>
                    </a:lnTo>
                    <a:lnTo>
                      <a:pt x="17" y="18"/>
                    </a:lnTo>
                    <a:lnTo>
                      <a:pt x="6" y="24"/>
                    </a:lnTo>
                    <a:lnTo>
                      <a:pt x="0" y="42"/>
                    </a:lnTo>
                    <a:lnTo>
                      <a:pt x="0" y="54"/>
                    </a:lnTo>
                    <a:lnTo>
                      <a:pt x="0" y="66"/>
                    </a:lnTo>
                    <a:lnTo>
                      <a:pt x="6" y="84"/>
                    </a:lnTo>
                    <a:lnTo>
                      <a:pt x="17" y="90"/>
                    </a:lnTo>
                    <a:lnTo>
                      <a:pt x="29" y="101"/>
                    </a:lnTo>
                    <a:lnTo>
                      <a:pt x="41" y="107"/>
                    </a:lnTo>
                    <a:lnTo>
                      <a:pt x="65" y="107"/>
                    </a:lnTo>
                    <a:lnTo>
                      <a:pt x="83" y="101"/>
                    </a:lnTo>
                    <a:lnTo>
                      <a:pt x="89" y="90"/>
                    </a:lnTo>
                    <a:lnTo>
                      <a:pt x="101" y="84"/>
                    </a:lnTo>
                    <a:lnTo>
                      <a:pt x="107" y="66"/>
                    </a:lnTo>
                    <a:lnTo>
                      <a:pt x="107" y="54"/>
                    </a:lnTo>
                    <a:lnTo>
                      <a:pt x="107" y="42"/>
                    </a:lnTo>
                    <a:lnTo>
                      <a:pt x="101" y="24"/>
                    </a:lnTo>
                    <a:lnTo>
                      <a:pt x="89" y="18"/>
                    </a:lnTo>
                    <a:lnTo>
                      <a:pt x="83" y="6"/>
                    </a:lnTo>
                    <a:lnTo>
                      <a:pt x="65" y="0"/>
                    </a:lnTo>
                    <a:lnTo>
                      <a:pt x="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2" name="Freeform 36"/>
              <p:cNvSpPr>
                <a:spLocks/>
              </p:cNvSpPr>
              <p:nvPr/>
            </p:nvSpPr>
            <p:spPr bwMode="auto">
              <a:xfrm>
                <a:off x="2592546" y="1092367"/>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3" name="Freeform 37"/>
              <p:cNvSpPr>
                <a:spLocks/>
              </p:cNvSpPr>
              <p:nvPr/>
            </p:nvSpPr>
            <p:spPr bwMode="auto">
              <a:xfrm>
                <a:off x="2933859" y="1092367"/>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5" name="Oval 41"/>
              <p:cNvSpPr>
                <a:spLocks noChangeArrowheads="1"/>
              </p:cNvSpPr>
              <p:nvPr/>
            </p:nvSpPr>
            <p:spPr bwMode="auto">
              <a:xfrm>
                <a:off x="398621" y="609766"/>
                <a:ext cx="152400"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46" name="Rectangle 42"/>
              <p:cNvSpPr>
                <a:spLocks noChangeArrowheads="1"/>
              </p:cNvSpPr>
              <p:nvPr/>
            </p:nvSpPr>
            <p:spPr bwMode="auto">
              <a:xfrm>
                <a:off x="474821" y="609766"/>
                <a:ext cx="739775"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47" name="Freeform 43"/>
              <p:cNvSpPr>
                <a:spLocks/>
              </p:cNvSpPr>
              <p:nvPr/>
            </p:nvSpPr>
            <p:spPr bwMode="auto">
              <a:xfrm>
                <a:off x="455771" y="590716"/>
                <a:ext cx="777875" cy="425450"/>
              </a:xfrm>
              <a:custGeom>
                <a:avLst/>
                <a:gdLst>
                  <a:gd name="T0" fmla="*/ 12 w 490"/>
                  <a:gd name="T1" fmla="*/ 0 h 268"/>
                  <a:gd name="T2" fmla="*/ 6 w 490"/>
                  <a:gd name="T3" fmla="*/ 0 h 268"/>
                  <a:gd name="T4" fmla="*/ 6 w 490"/>
                  <a:gd name="T5" fmla="*/ 6 h 268"/>
                  <a:gd name="T6" fmla="*/ 0 w 490"/>
                  <a:gd name="T7" fmla="*/ 6 h 268"/>
                  <a:gd name="T8" fmla="*/ 0 w 490"/>
                  <a:gd name="T9" fmla="*/ 12 h 268"/>
                  <a:gd name="T10" fmla="*/ 0 w 490"/>
                  <a:gd name="T11" fmla="*/ 256 h 268"/>
                  <a:gd name="T12" fmla="*/ 0 w 490"/>
                  <a:gd name="T13" fmla="*/ 262 h 268"/>
                  <a:gd name="T14" fmla="*/ 6 w 490"/>
                  <a:gd name="T15" fmla="*/ 268 h 268"/>
                  <a:gd name="T16" fmla="*/ 6 w 490"/>
                  <a:gd name="T17" fmla="*/ 268 h 268"/>
                  <a:gd name="T18" fmla="*/ 12 w 490"/>
                  <a:gd name="T19" fmla="*/ 268 h 268"/>
                  <a:gd name="T20" fmla="*/ 478 w 490"/>
                  <a:gd name="T21" fmla="*/ 268 h 268"/>
                  <a:gd name="T22" fmla="*/ 484 w 490"/>
                  <a:gd name="T23" fmla="*/ 268 h 268"/>
                  <a:gd name="T24" fmla="*/ 490 w 490"/>
                  <a:gd name="T25" fmla="*/ 268 h 268"/>
                  <a:gd name="T26" fmla="*/ 490 w 490"/>
                  <a:gd name="T27" fmla="*/ 262 h 268"/>
                  <a:gd name="T28" fmla="*/ 490 w 490"/>
                  <a:gd name="T29" fmla="*/ 256 h 268"/>
                  <a:gd name="T30" fmla="*/ 490 w 490"/>
                  <a:gd name="T31" fmla="*/ 12 h 268"/>
                  <a:gd name="T32" fmla="*/ 490 w 490"/>
                  <a:gd name="T33" fmla="*/ 6 h 268"/>
                  <a:gd name="T34" fmla="*/ 490 w 490"/>
                  <a:gd name="T35" fmla="*/ 6 h 268"/>
                  <a:gd name="T36" fmla="*/ 484 w 490"/>
                  <a:gd name="T37" fmla="*/ 0 h 268"/>
                  <a:gd name="T38" fmla="*/ 478 w 490"/>
                  <a:gd name="T39" fmla="*/ 0 h 268"/>
                  <a:gd name="T40" fmla="*/ 12 w 490"/>
                  <a:gd name="T41" fmla="*/ 0 h 268"/>
                  <a:gd name="T42" fmla="*/ 12 w 490"/>
                  <a:gd name="T43" fmla="*/ 24 h 268"/>
                  <a:gd name="T44" fmla="*/ 478 w 490"/>
                  <a:gd name="T45" fmla="*/ 24 h 268"/>
                  <a:gd name="T46" fmla="*/ 466 w 490"/>
                  <a:gd name="T47" fmla="*/ 12 h 268"/>
                  <a:gd name="T48" fmla="*/ 466 w 490"/>
                  <a:gd name="T49" fmla="*/ 256 h 268"/>
                  <a:gd name="T50" fmla="*/ 478 w 490"/>
                  <a:gd name="T51" fmla="*/ 245 h 268"/>
                  <a:gd name="T52" fmla="*/ 12 w 490"/>
                  <a:gd name="T53" fmla="*/ 245 h 268"/>
                  <a:gd name="T54" fmla="*/ 24 w 490"/>
                  <a:gd name="T55" fmla="*/ 256 h 268"/>
                  <a:gd name="T56" fmla="*/ 24 w 490"/>
                  <a:gd name="T57" fmla="*/ 12 h 268"/>
                  <a:gd name="T58" fmla="*/ 12 w 490"/>
                  <a:gd name="T59" fmla="*/ 24 h 268"/>
                  <a:gd name="T60" fmla="*/ 12 w 490"/>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8"/>
                  <a:gd name="T95" fmla="*/ 490 w 490"/>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8">
                    <a:moveTo>
                      <a:pt x="12" y="0"/>
                    </a:moveTo>
                    <a:lnTo>
                      <a:pt x="6" y="0"/>
                    </a:lnTo>
                    <a:lnTo>
                      <a:pt x="6" y="6"/>
                    </a:lnTo>
                    <a:lnTo>
                      <a:pt x="0" y="6"/>
                    </a:lnTo>
                    <a:lnTo>
                      <a:pt x="0" y="12"/>
                    </a:lnTo>
                    <a:lnTo>
                      <a:pt x="0" y="256"/>
                    </a:lnTo>
                    <a:lnTo>
                      <a:pt x="0" y="262"/>
                    </a:lnTo>
                    <a:lnTo>
                      <a:pt x="6" y="268"/>
                    </a:lnTo>
                    <a:lnTo>
                      <a:pt x="12" y="268"/>
                    </a:lnTo>
                    <a:lnTo>
                      <a:pt x="478" y="268"/>
                    </a:lnTo>
                    <a:lnTo>
                      <a:pt x="484" y="268"/>
                    </a:lnTo>
                    <a:lnTo>
                      <a:pt x="490" y="268"/>
                    </a:lnTo>
                    <a:lnTo>
                      <a:pt x="490" y="262"/>
                    </a:lnTo>
                    <a:lnTo>
                      <a:pt x="490" y="256"/>
                    </a:lnTo>
                    <a:lnTo>
                      <a:pt x="490" y="12"/>
                    </a:lnTo>
                    <a:lnTo>
                      <a:pt x="490" y="6"/>
                    </a:lnTo>
                    <a:lnTo>
                      <a:pt x="484" y="0"/>
                    </a:lnTo>
                    <a:lnTo>
                      <a:pt x="478" y="0"/>
                    </a:lnTo>
                    <a:lnTo>
                      <a:pt x="12" y="0"/>
                    </a:lnTo>
                    <a:lnTo>
                      <a:pt x="12" y="24"/>
                    </a:lnTo>
                    <a:lnTo>
                      <a:pt x="478" y="24"/>
                    </a:lnTo>
                    <a:lnTo>
                      <a:pt x="466" y="12"/>
                    </a:lnTo>
                    <a:lnTo>
                      <a:pt x="466" y="256"/>
                    </a:lnTo>
                    <a:lnTo>
                      <a:pt x="478"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8" name="Oval 44"/>
              <p:cNvSpPr>
                <a:spLocks noChangeArrowheads="1"/>
              </p:cNvSpPr>
              <p:nvPr/>
            </p:nvSpPr>
            <p:spPr bwMode="auto">
              <a:xfrm>
                <a:off x="436721" y="619291"/>
                <a:ext cx="76200" cy="369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9" name="Oval 45"/>
              <p:cNvSpPr>
                <a:spLocks noChangeArrowheads="1"/>
              </p:cNvSpPr>
              <p:nvPr/>
            </p:nvSpPr>
            <p:spPr bwMode="auto">
              <a:xfrm>
                <a:off x="1139984" y="609766"/>
                <a:ext cx="150813"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50" name="Oval 46"/>
              <p:cNvSpPr>
                <a:spLocks noChangeArrowheads="1"/>
              </p:cNvSpPr>
              <p:nvPr/>
            </p:nvSpPr>
            <p:spPr bwMode="auto">
              <a:xfrm>
                <a:off x="1252696" y="609766"/>
                <a:ext cx="152400"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51" name="Rectangle 47"/>
              <p:cNvSpPr>
                <a:spLocks noChangeArrowheads="1"/>
              </p:cNvSpPr>
              <p:nvPr/>
            </p:nvSpPr>
            <p:spPr bwMode="auto">
              <a:xfrm>
                <a:off x="1328896" y="609766"/>
                <a:ext cx="1976438"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52" name="Freeform 48"/>
              <p:cNvSpPr>
                <a:spLocks/>
              </p:cNvSpPr>
              <p:nvPr/>
            </p:nvSpPr>
            <p:spPr bwMode="auto">
              <a:xfrm>
                <a:off x="1309846" y="590716"/>
                <a:ext cx="2014538" cy="425450"/>
              </a:xfrm>
              <a:custGeom>
                <a:avLst/>
                <a:gdLst>
                  <a:gd name="T0" fmla="*/ 12 w 1269"/>
                  <a:gd name="T1" fmla="*/ 0 h 268"/>
                  <a:gd name="T2" fmla="*/ 6 w 1269"/>
                  <a:gd name="T3" fmla="*/ 0 h 268"/>
                  <a:gd name="T4" fmla="*/ 6 w 1269"/>
                  <a:gd name="T5" fmla="*/ 6 h 268"/>
                  <a:gd name="T6" fmla="*/ 0 w 1269"/>
                  <a:gd name="T7" fmla="*/ 6 h 268"/>
                  <a:gd name="T8" fmla="*/ 0 w 1269"/>
                  <a:gd name="T9" fmla="*/ 12 h 268"/>
                  <a:gd name="T10" fmla="*/ 0 w 1269"/>
                  <a:gd name="T11" fmla="*/ 256 h 268"/>
                  <a:gd name="T12" fmla="*/ 0 w 1269"/>
                  <a:gd name="T13" fmla="*/ 262 h 268"/>
                  <a:gd name="T14" fmla="*/ 6 w 1269"/>
                  <a:gd name="T15" fmla="*/ 268 h 268"/>
                  <a:gd name="T16" fmla="*/ 6 w 1269"/>
                  <a:gd name="T17" fmla="*/ 268 h 268"/>
                  <a:gd name="T18" fmla="*/ 12 w 1269"/>
                  <a:gd name="T19" fmla="*/ 268 h 268"/>
                  <a:gd name="T20" fmla="*/ 1257 w 1269"/>
                  <a:gd name="T21" fmla="*/ 268 h 268"/>
                  <a:gd name="T22" fmla="*/ 1263 w 1269"/>
                  <a:gd name="T23" fmla="*/ 268 h 268"/>
                  <a:gd name="T24" fmla="*/ 1269 w 1269"/>
                  <a:gd name="T25" fmla="*/ 268 h 268"/>
                  <a:gd name="T26" fmla="*/ 1269 w 1269"/>
                  <a:gd name="T27" fmla="*/ 262 h 268"/>
                  <a:gd name="T28" fmla="*/ 1269 w 1269"/>
                  <a:gd name="T29" fmla="*/ 256 h 268"/>
                  <a:gd name="T30" fmla="*/ 1269 w 1269"/>
                  <a:gd name="T31" fmla="*/ 12 h 268"/>
                  <a:gd name="T32" fmla="*/ 1269 w 1269"/>
                  <a:gd name="T33" fmla="*/ 6 h 268"/>
                  <a:gd name="T34" fmla="*/ 1269 w 1269"/>
                  <a:gd name="T35" fmla="*/ 6 h 268"/>
                  <a:gd name="T36" fmla="*/ 1263 w 1269"/>
                  <a:gd name="T37" fmla="*/ 0 h 268"/>
                  <a:gd name="T38" fmla="*/ 1257 w 1269"/>
                  <a:gd name="T39" fmla="*/ 0 h 268"/>
                  <a:gd name="T40" fmla="*/ 12 w 1269"/>
                  <a:gd name="T41" fmla="*/ 0 h 268"/>
                  <a:gd name="T42" fmla="*/ 12 w 1269"/>
                  <a:gd name="T43" fmla="*/ 24 h 268"/>
                  <a:gd name="T44" fmla="*/ 1257 w 1269"/>
                  <a:gd name="T45" fmla="*/ 24 h 268"/>
                  <a:gd name="T46" fmla="*/ 1245 w 1269"/>
                  <a:gd name="T47" fmla="*/ 12 h 268"/>
                  <a:gd name="T48" fmla="*/ 1245 w 1269"/>
                  <a:gd name="T49" fmla="*/ 256 h 268"/>
                  <a:gd name="T50" fmla="*/ 1257 w 1269"/>
                  <a:gd name="T51" fmla="*/ 245 h 268"/>
                  <a:gd name="T52" fmla="*/ 12 w 1269"/>
                  <a:gd name="T53" fmla="*/ 245 h 268"/>
                  <a:gd name="T54" fmla="*/ 24 w 1269"/>
                  <a:gd name="T55" fmla="*/ 256 h 268"/>
                  <a:gd name="T56" fmla="*/ 24 w 1269"/>
                  <a:gd name="T57" fmla="*/ 12 h 268"/>
                  <a:gd name="T58" fmla="*/ 12 w 1269"/>
                  <a:gd name="T59" fmla="*/ 24 h 268"/>
                  <a:gd name="T60" fmla="*/ 12 w 1269"/>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8"/>
                  <a:gd name="T95" fmla="*/ 1269 w 1269"/>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8">
                    <a:moveTo>
                      <a:pt x="12" y="0"/>
                    </a:moveTo>
                    <a:lnTo>
                      <a:pt x="6" y="0"/>
                    </a:lnTo>
                    <a:lnTo>
                      <a:pt x="6" y="6"/>
                    </a:lnTo>
                    <a:lnTo>
                      <a:pt x="0" y="6"/>
                    </a:lnTo>
                    <a:lnTo>
                      <a:pt x="0" y="12"/>
                    </a:lnTo>
                    <a:lnTo>
                      <a:pt x="0" y="256"/>
                    </a:lnTo>
                    <a:lnTo>
                      <a:pt x="0" y="262"/>
                    </a:lnTo>
                    <a:lnTo>
                      <a:pt x="6" y="268"/>
                    </a:lnTo>
                    <a:lnTo>
                      <a:pt x="12" y="268"/>
                    </a:lnTo>
                    <a:lnTo>
                      <a:pt x="1257" y="268"/>
                    </a:lnTo>
                    <a:lnTo>
                      <a:pt x="1263" y="268"/>
                    </a:lnTo>
                    <a:lnTo>
                      <a:pt x="1269" y="268"/>
                    </a:lnTo>
                    <a:lnTo>
                      <a:pt x="1269" y="262"/>
                    </a:lnTo>
                    <a:lnTo>
                      <a:pt x="1269" y="256"/>
                    </a:lnTo>
                    <a:lnTo>
                      <a:pt x="1269" y="12"/>
                    </a:lnTo>
                    <a:lnTo>
                      <a:pt x="1269" y="6"/>
                    </a:lnTo>
                    <a:lnTo>
                      <a:pt x="1263" y="0"/>
                    </a:lnTo>
                    <a:lnTo>
                      <a:pt x="1257" y="0"/>
                    </a:lnTo>
                    <a:lnTo>
                      <a:pt x="12" y="0"/>
                    </a:lnTo>
                    <a:lnTo>
                      <a:pt x="12" y="24"/>
                    </a:lnTo>
                    <a:lnTo>
                      <a:pt x="1257" y="24"/>
                    </a:lnTo>
                    <a:lnTo>
                      <a:pt x="1245" y="12"/>
                    </a:lnTo>
                    <a:lnTo>
                      <a:pt x="1245" y="256"/>
                    </a:lnTo>
                    <a:lnTo>
                      <a:pt x="1257"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3" name="Oval 49"/>
              <p:cNvSpPr>
                <a:spLocks noChangeArrowheads="1"/>
              </p:cNvSpPr>
              <p:nvPr/>
            </p:nvSpPr>
            <p:spPr bwMode="auto">
              <a:xfrm>
                <a:off x="1290796" y="619291"/>
                <a:ext cx="76200" cy="369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4" name="Oval 50"/>
              <p:cNvSpPr>
                <a:spLocks noChangeArrowheads="1"/>
              </p:cNvSpPr>
              <p:nvPr/>
            </p:nvSpPr>
            <p:spPr bwMode="auto">
              <a:xfrm>
                <a:off x="3229134" y="609766"/>
                <a:ext cx="150813"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55" name="Oval 51"/>
              <p:cNvSpPr>
                <a:spLocks noChangeArrowheads="1"/>
              </p:cNvSpPr>
              <p:nvPr/>
            </p:nvSpPr>
            <p:spPr bwMode="auto">
              <a:xfrm>
                <a:off x="3352959" y="619291"/>
                <a:ext cx="150813"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56" name="Rectangle 52"/>
              <p:cNvSpPr>
                <a:spLocks noChangeArrowheads="1"/>
              </p:cNvSpPr>
              <p:nvPr/>
            </p:nvSpPr>
            <p:spPr bwMode="auto">
              <a:xfrm>
                <a:off x="3427571" y="619291"/>
                <a:ext cx="741363" cy="387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57" name="Freeform 53"/>
              <p:cNvSpPr>
                <a:spLocks/>
              </p:cNvSpPr>
              <p:nvPr/>
            </p:nvSpPr>
            <p:spPr bwMode="auto">
              <a:xfrm>
                <a:off x="3408521" y="600241"/>
                <a:ext cx="779463" cy="425450"/>
              </a:xfrm>
              <a:custGeom>
                <a:avLst/>
                <a:gdLst>
                  <a:gd name="T0" fmla="*/ 12 w 491"/>
                  <a:gd name="T1" fmla="*/ 0 h 268"/>
                  <a:gd name="T2" fmla="*/ 6 w 491"/>
                  <a:gd name="T3" fmla="*/ 0 h 268"/>
                  <a:gd name="T4" fmla="*/ 6 w 491"/>
                  <a:gd name="T5" fmla="*/ 6 h 268"/>
                  <a:gd name="T6" fmla="*/ 0 w 491"/>
                  <a:gd name="T7" fmla="*/ 6 h 268"/>
                  <a:gd name="T8" fmla="*/ 0 w 491"/>
                  <a:gd name="T9" fmla="*/ 12 h 268"/>
                  <a:gd name="T10" fmla="*/ 0 w 491"/>
                  <a:gd name="T11" fmla="*/ 256 h 268"/>
                  <a:gd name="T12" fmla="*/ 0 w 491"/>
                  <a:gd name="T13" fmla="*/ 262 h 268"/>
                  <a:gd name="T14" fmla="*/ 6 w 491"/>
                  <a:gd name="T15" fmla="*/ 268 h 268"/>
                  <a:gd name="T16" fmla="*/ 6 w 491"/>
                  <a:gd name="T17" fmla="*/ 268 h 268"/>
                  <a:gd name="T18" fmla="*/ 12 w 491"/>
                  <a:gd name="T19" fmla="*/ 268 h 268"/>
                  <a:gd name="T20" fmla="*/ 479 w 491"/>
                  <a:gd name="T21" fmla="*/ 268 h 268"/>
                  <a:gd name="T22" fmla="*/ 485 w 491"/>
                  <a:gd name="T23" fmla="*/ 268 h 268"/>
                  <a:gd name="T24" fmla="*/ 491 w 491"/>
                  <a:gd name="T25" fmla="*/ 268 h 268"/>
                  <a:gd name="T26" fmla="*/ 491 w 491"/>
                  <a:gd name="T27" fmla="*/ 262 h 268"/>
                  <a:gd name="T28" fmla="*/ 491 w 491"/>
                  <a:gd name="T29" fmla="*/ 256 h 268"/>
                  <a:gd name="T30" fmla="*/ 491 w 491"/>
                  <a:gd name="T31" fmla="*/ 12 h 268"/>
                  <a:gd name="T32" fmla="*/ 491 w 491"/>
                  <a:gd name="T33" fmla="*/ 6 h 268"/>
                  <a:gd name="T34" fmla="*/ 491 w 491"/>
                  <a:gd name="T35" fmla="*/ 6 h 268"/>
                  <a:gd name="T36" fmla="*/ 485 w 491"/>
                  <a:gd name="T37" fmla="*/ 0 h 268"/>
                  <a:gd name="T38" fmla="*/ 479 w 491"/>
                  <a:gd name="T39" fmla="*/ 0 h 268"/>
                  <a:gd name="T40" fmla="*/ 12 w 491"/>
                  <a:gd name="T41" fmla="*/ 0 h 268"/>
                  <a:gd name="T42" fmla="*/ 12 w 491"/>
                  <a:gd name="T43" fmla="*/ 24 h 268"/>
                  <a:gd name="T44" fmla="*/ 479 w 491"/>
                  <a:gd name="T45" fmla="*/ 24 h 268"/>
                  <a:gd name="T46" fmla="*/ 467 w 491"/>
                  <a:gd name="T47" fmla="*/ 12 h 268"/>
                  <a:gd name="T48" fmla="*/ 467 w 491"/>
                  <a:gd name="T49" fmla="*/ 256 h 268"/>
                  <a:gd name="T50" fmla="*/ 479 w 491"/>
                  <a:gd name="T51" fmla="*/ 245 h 268"/>
                  <a:gd name="T52" fmla="*/ 12 w 491"/>
                  <a:gd name="T53" fmla="*/ 245 h 268"/>
                  <a:gd name="T54" fmla="*/ 24 w 491"/>
                  <a:gd name="T55" fmla="*/ 256 h 268"/>
                  <a:gd name="T56" fmla="*/ 24 w 491"/>
                  <a:gd name="T57" fmla="*/ 12 h 268"/>
                  <a:gd name="T58" fmla="*/ 12 w 491"/>
                  <a:gd name="T59" fmla="*/ 24 h 268"/>
                  <a:gd name="T60" fmla="*/ 12 w 491"/>
                  <a:gd name="T61" fmla="*/ 0 h 26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8"/>
                  <a:gd name="T95" fmla="*/ 491 w 491"/>
                  <a:gd name="T96" fmla="*/ 268 h 26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8">
                    <a:moveTo>
                      <a:pt x="12" y="0"/>
                    </a:moveTo>
                    <a:lnTo>
                      <a:pt x="6" y="0"/>
                    </a:lnTo>
                    <a:lnTo>
                      <a:pt x="6" y="6"/>
                    </a:lnTo>
                    <a:lnTo>
                      <a:pt x="0" y="6"/>
                    </a:lnTo>
                    <a:lnTo>
                      <a:pt x="0" y="12"/>
                    </a:lnTo>
                    <a:lnTo>
                      <a:pt x="0" y="256"/>
                    </a:lnTo>
                    <a:lnTo>
                      <a:pt x="0" y="262"/>
                    </a:lnTo>
                    <a:lnTo>
                      <a:pt x="6" y="268"/>
                    </a:lnTo>
                    <a:lnTo>
                      <a:pt x="12" y="268"/>
                    </a:lnTo>
                    <a:lnTo>
                      <a:pt x="479" y="268"/>
                    </a:lnTo>
                    <a:lnTo>
                      <a:pt x="485" y="268"/>
                    </a:lnTo>
                    <a:lnTo>
                      <a:pt x="491" y="268"/>
                    </a:lnTo>
                    <a:lnTo>
                      <a:pt x="491" y="262"/>
                    </a:lnTo>
                    <a:lnTo>
                      <a:pt x="491" y="256"/>
                    </a:lnTo>
                    <a:lnTo>
                      <a:pt x="491" y="12"/>
                    </a:lnTo>
                    <a:lnTo>
                      <a:pt x="491" y="6"/>
                    </a:lnTo>
                    <a:lnTo>
                      <a:pt x="485" y="0"/>
                    </a:lnTo>
                    <a:lnTo>
                      <a:pt x="479" y="0"/>
                    </a:lnTo>
                    <a:lnTo>
                      <a:pt x="12" y="0"/>
                    </a:lnTo>
                    <a:lnTo>
                      <a:pt x="12" y="24"/>
                    </a:lnTo>
                    <a:lnTo>
                      <a:pt x="479" y="24"/>
                    </a:lnTo>
                    <a:lnTo>
                      <a:pt x="467" y="12"/>
                    </a:lnTo>
                    <a:lnTo>
                      <a:pt x="467" y="256"/>
                    </a:lnTo>
                    <a:lnTo>
                      <a:pt x="479" y="245"/>
                    </a:lnTo>
                    <a:lnTo>
                      <a:pt x="12" y="245"/>
                    </a:lnTo>
                    <a:lnTo>
                      <a:pt x="24" y="256"/>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8" name="Oval 54"/>
              <p:cNvSpPr>
                <a:spLocks noChangeArrowheads="1"/>
              </p:cNvSpPr>
              <p:nvPr/>
            </p:nvSpPr>
            <p:spPr bwMode="auto">
              <a:xfrm>
                <a:off x="3389471" y="628816"/>
                <a:ext cx="76200" cy="3603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59" name="Oval 55"/>
              <p:cNvSpPr>
                <a:spLocks noChangeArrowheads="1"/>
              </p:cNvSpPr>
              <p:nvPr/>
            </p:nvSpPr>
            <p:spPr bwMode="auto">
              <a:xfrm>
                <a:off x="4092734" y="619291"/>
                <a:ext cx="152400" cy="387350"/>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61" name="Oval 57"/>
              <p:cNvSpPr>
                <a:spLocks noChangeArrowheads="1"/>
              </p:cNvSpPr>
              <p:nvPr/>
            </p:nvSpPr>
            <p:spPr bwMode="auto">
              <a:xfrm>
                <a:off x="360521" y="1498766"/>
                <a:ext cx="152400" cy="388938"/>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62" name="Rectangle 58"/>
              <p:cNvSpPr>
                <a:spLocks noChangeArrowheads="1"/>
              </p:cNvSpPr>
              <p:nvPr/>
            </p:nvSpPr>
            <p:spPr bwMode="auto">
              <a:xfrm>
                <a:off x="436721" y="1498766"/>
                <a:ext cx="739775" cy="388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3" name="Freeform 59"/>
              <p:cNvSpPr>
                <a:spLocks/>
              </p:cNvSpPr>
              <p:nvPr/>
            </p:nvSpPr>
            <p:spPr bwMode="auto">
              <a:xfrm>
                <a:off x="417671" y="1479716"/>
                <a:ext cx="777875" cy="427038"/>
              </a:xfrm>
              <a:custGeom>
                <a:avLst/>
                <a:gdLst>
                  <a:gd name="T0" fmla="*/ 12 w 490"/>
                  <a:gd name="T1" fmla="*/ 0 h 269"/>
                  <a:gd name="T2" fmla="*/ 6 w 490"/>
                  <a:gd name="T3" fmla="*/ 0 h 269"/>
                  <a:gd name="T4" fmla="*/ 6 w 490"/>
                  <a:gd name="T5" fmla="*/ 6 h 269"/>
                  <a:gd name="T6" fmla="*/ 0 w 490"/>
                  <a:gd name="T7" fmla="*/ 6 h 269"/>
                  <a:gd name="T8" fmla="*/ 0 w 490"/>
                  <a:gd name="T9" fmla="*/ 12 h 269"/>
                  <a:gd name="T10" fmla="*/ 0 w 490"/>
                  <a:gd name="T11" fmla="*/ 257 h 269"/>
                  <a:gd name="T12" fmla="*/ 0 w 490"/>
                  <a:gd name="T13" fmla="*/ 263 h 269"/>
                  <a:gd name="T14" fmla="*/ 6 w 490"/>
                  <a:gd name="T15" fmla="*/ 269 h 269"/>
                  <a:gd name="T16" fmla="*/ 6 w 490"/>
                  <a:gd name="T17" fmla="*/ 269 h 269"/>
                  <a:gd name="T18" fmla="*/ 12 w 490"/>
                  <a:gd name="T19" fmla="*/ 269 h 269"/>
                  <a:gd name="T20" fmla="*/ 478 w 490"/>
                  <a:gd name="T21" fmla="*/ 269 h 269"/>
                  <a:gd name="T22" fmla="*/ 484 w 490"/>
                  <a:gd name="T23" fmla="*/ 269 h 269"/>
                  <a:gd name="T24" fmla="*/ 490 w 490"/>
                  <a:gd name="T25" fmla="*/ 269 h 269"/>
                  <a:gd name="T26" fmla="*/ 490 w 490"/>
                  <a:gd name="T27" fmla="*/ 263 h 269"/>
                  <a:gd name="T28" fmla="*/ 490 w 490"/>
                  <a:gd name="T29" fmla="*/ 257 h 269"/>
                  <a:gd name="T30" fmla="*/ 490 w 490"/>
                  <a:gd name="T31" fmla="*/ 12 h 269"/>
                  <a:gd name="T32" fmla="*/ 490 w 490"/>
                  <a:gd name="T33" fmla="*/ 6 h 269"/>
                  <a:gd name="T34" fmla="*/ 490 w 490"/>
                  <a:gd name="T35" fmla="*/ 6 h 269"/>
                  <a:gd name="T36" fmla="*/ 484 w 490"/>
                  <a:gd name="T37" fmla="*/ 0 h 269"/>
                  <a:gd name="T38" fmla="*/ 478 w 490"/>
                  <a:gd name="T39" fmla="*/ 0 h 269"/>
                  <a:gd name="T40" fmla="*/ 12 w 490"/>
                  <a:gd name="T41" fmla="*/ 0 h 269"/>
                  <a:gd name="T42" fmla="*/ 12 w 490"/>
                  <a:gd name="T43" fmla="*/ 24 h 269"/>
                  <a:gd name="T44" fmla="*/ 478 w 490"/>
                  <a:gd name="T45" fmla="*/ 24 h 269"/>
                  <a:gd name="T46" fmla="*/ 467 w 490"/>
                  <a:gd name="T47" fmla="*/ 12 h 269"/>
                  <a:gd name="T48" fmla="*/ 467 w 490"/>
                  <a:gd name="T49" fmla="*/ 257 h 269"/>
                  <a:gd name="T50" fmla="*/ 478 w 490"/>
                  <a:gd name="T51" fmla="*/ 245 h 269"/>
                  <a:gd name="T52" fmla="*/ 12 w 490"/>
                  <a:gd name="T53" fmla="*/ 245 h 269"/>
                  <a:gd name="T54" fmla="*/ 24 w 490"/>
                  <a:gd name="T55" fmla="*/ 257 h 269"/>
                  <a:gd name="T56" fmla="*/ 24 w 490"/>
                  <a:gd name="T57" fmla="*/ 12 h 269"/>
                  <a:gd name="T58" fmla="*/ 12 w 490"/>
                  <a:gd name="T59" fmla="*/ 24 h 269"/>
                  <a:gd name="T60" fmla="*/ 12 w 490"/>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0"/>
                  <a:gd name="T94" fmla="*/ 0 h 269"/>
                  <a:gd name="T95" fmla="*/ 490 w 490"/>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0" h="269">
                    <a:moveTo>
                      <a:pt x="12" y="0"/>
                    </a:moveTo>
                    <a:lnTo>
                      <a:pt x="6" y="0"/>
                    </a:lnTo>
                    <a:lnTo>
                      <a:pt x="6" y="6"/>
                    </a:lnTo>
                    <a:lnTo>
                      <a:pt x="0" y="6"/>
                    </a:lnTo>
                    <a:lnTo>
                      <a:pt x="0" y="12"/>
                    </a:lnTo>
                    <a:lnTo>
                      <a:pt x="0" y="257"/>
                    </a:lnTo>
                    <a:lnTo>
                      <a:pt x="0" y="263"/>
                    </a:lnTo>
                    <a:lnTo>
                      <a:pt x="6" y="269"/>
                    </a:lnTo>
                    <a:lnTo>
                      <a:pt x="12" y="269"/>
                    </a:lnTo>
                    <a:lnTo>
                      <a:pt x="478" y="269"/>
                    </a:lnTo>
                    <a:lnTo>
                      <a:pt x="484" y="269"/>
                    </a:lnTo>
                    <a:lnTo>
                      <a:pt x="490" y="269"/>
                    </a:lnTo>
                    <a:lnTo>
                      <a:pt x="490" y="263"/>
                    </a:lnTo>
                    <a:lnTo>
                      <a:pt x="490" y="257"/>
                    </a:lnTo>
                    <a:lnTo>
                      <a:pt x="490" y="12"/>
                    </a:lnTo>
                    <a:lnTo>
                      <a:pt x="490" y="6"/>
                    </a:lnTo>
                    <a:lnTo>
                      <a:pt x="484" y="0"/>
                    </a:lnTo>
                    <a:lnTo>
                      <a:pt x="478" y="0"/>
                    </a:lnTo>
                    <a:lnTo>
                      <a:pt x="12" y="0"/>
                    </a:lnTo>
                    <a:lnTo>
                      <a:pt x="12" y="24"/>
                    </a:lnTo>
                    <a:lnTo>
                      <a:pt x="478" y="24"/>
                    </a:lnTo>
                    <a:lnTo>
                      <a:pt x="467" y="12"/>
                    </a:lnTo>
                    <a:lnTo>
                      <a:pt x="467" y="257"/>
                    </a:lnTo>
                    <a:lnTo>
                      <a:pt x="478"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64" name="Oval 60"/>
              <p:cNvSpPr>
                <a:spLocks noChangeArrowheads="1"/>
              </p:cNvSpPr>
              <p:nvPr/>
            </p:nvSpPr>
            <p:spPr bwMode="auto">
              <a:xfrm>
                <a:off x="398621" y="1508291"/>
                <a:ext cx="76200" cy="369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65" name="Oval 61"/>
              <p:cNvSpPr>
                <a:spLocks noChangeArrowheads="1"/>
              </p:cNvSpPr>
              <p:nvPr/>
            </p:nvSpPr>
            <p:spPr bwMode="auto">
              <a:xfrm>
                <a:off x="1101884" y="1498766"/>
                <a:ext cx="150813" cy="388938"/>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66" name="Oval 62"/>
              <p:cNvSpPr>
                <a:spLocks noChangeArrowheads="1"/>
              </p:cNvSpPr>
              <p:nvPr/>
            </p:nvSpPr>
            <p:spPr bwMode="auto">
              <a:xfrm>
                <a:off x="1214596" y="1498766"/>
                <a:ext cx="152400" cy="388938"/>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67" name="Rectangle 63"/>
              <p:cNvSpPr>
                <a:spLocks noChangeArrowheads="1"/>
              </p:cNvSpPr>
              <p:nvPr/>
            </p:nvSpPr>
            <p:spPr bwMode="auto">
              <a:xfrm>
                <a:off x="1290796" y="1498766"/>
                <a:ext cx="1976438" cy="388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68" name="Freeform 64"/>
              <p:cNvSpPr>
                <a:spLocks/>
              </p:cNvSpPr>
              <p:nvPr/>
            </p:nvSpPr>
            <p:spPr bwMode="auto">
              <a:xfrm>
                <a:off x="1271746" y="1479716"/>
                <a:ext cx="2014538" cy="427038"/>
              </a:xfrm>
              <a:custGeom>
                <a:avLst/>
                <a:gdLst>
                  <a:gd name="T0" fmla="*/ 12 w 1269"/>
                  <a:gd name="T1" fmla="*/ 0 h 269"/>
                  <a:gd name="T2" fmla="*/ 6 w 1269"/>
                  <a:gd name="T3" fmla="*/ 0 h 269"/>
                  <a:gd name="T4" fmla="*/ 6 w 1269"/>
                  <a:gd name="T5" fmla="*/ 6 h 269"/>
                  <a:gd name="T6" fmla="*/ 0 w 1269"/>
                  <a:gd name="T7" fmla="*/ 6 h 269"/>
                  <a:gd name="T8" fmla="*/ 0 w 1269"/>
                  <a:gd name="T9" fmla="*/ 12 h 269"/>
                  <a:gd name="T10" fmla="*/ 0 w 1269"/>
                  <a:gd name="T11" fmla="*/ 257 h 269"/>
                  <a:gd name="T12" fmla="*/ 0 w 1269"/>
                  <a:gd name="T13" fmla="*/ 263 h 269"/>
                  <a:gd name="T14" fmla="*/ 6 w 1269"/>
                  <a:gd name="T15" fmla="*/ 269 h 269"/>
                  <a:gd name="T16" fmla="*/ 6 w 1269"/>
                  <a:gd name="T17" fmla="*/ 269 h 269"/>
                  <a:gd name="T18" fmla="*/ 12 w 1269"/>
                  <a:gd name="T19" fmla="*/ 269 h 269"/>
                  <a:gd name="T20" fmla="*/ 1257 w 1269"/>
                  <a:gd name="T21" fmla="*/ 269 h 269"/>
                  <a:gd name="T22" fmla="*/ 1263 w 1269"/>
                  <a:gd name="T23" fmla="*/ 269 h 269"/>
                  <a:gd name="T24" fmla="*/ 1269 w 1269"/>
                  <a:gd name="T25" fmla="*/ 269 h 269"/>
                  <a:gd name="T26" fmla="*/ 1269 w 1269"/>
                  <a:gd name="T27" fmla="*/ 263 h 269"/>
                  <a:gd name="T28" fmla="*/ 1269 w 1269"/>
                  <a:gd name="T29" fmla="*/ 257 h 269"/>
                  <a:gd name="T30" fmla="*/ 1269 w 1269"/>
                  <a:gd name="T31" fmla="*/ 12 h 269"/>
                  <a:gd name="T32" fmla="*/ 1269 w 1269"/>
                  <a:gd name="T33" fmla="*/ 6 h 269"/>
                  <a:gd name="T34" fmla="*/ 1269 w 1269"/>
                  <a:gd name="T35" fmla="*/ 6 h 269"/>
                  <a:gd name="T36" fmla="*/ 1263 w 1269"/>
                  <a:gd name="T37" fmla="*/ 0 h 269"/>
                  <a:gd name="T38" fmla="*/ 1257 w 1269"/>
                  <a:gd name="T39" fmla="*/ 0 h 269"/>
                  <a:gd name="T40" fmla="*/ 12 w 1269"/>
                  <a:gd name="T41" fmla="*/ 0 h 269"/>
                  <a:gd name="T42" fmla="*/ 12 w 1269"/>
                  <a:gd name="T43" fmla="*/ 24 h 269"/>
                  <a:gd name="T44" fmla="*/ 1257 w 1269"/>
                  <a:gd name="T45" fmla="*/ 24 h 269"/>
                  <a:gd name="T46" fmla="*/ 1245 w 1269"/>
                  <a:gd name="T47" fmla="*/ 12 h 269"/>
                  <a:gd name="T48" fmla="*/ 1245 w 1269"/>
                  <a:gd name="T49" fmla="*/ 257 h 269"/>
                  <a:gd name="T50" fmla="*/ 1257 w 1269"/>
                  <a:gd name="T51" fmla="*/ 245 h 269"/>
                  <a:gd name="T52" fmla="*/ 12 w 1269"/>
                  <a:gd name="T53" fmla="*/ 245 h 269"/>
                  <a:gd name="T54" fmla="*/ 24 w 1269"/>
                  <a:gd name="T55" fmla="*/ 257 h 269"/>
                  <a:gd name="T56" fmla="*/ 24 w 1269"/>
                  <a:gd name="T57" fmla="*/ 12 h 269"/>
                  <a:gd name="T58" fmla="*/ 12 w 1269"/>
                  <a:gd name="T59" fmla="*/ 24 h 269"/>
                  <a:gd name="T60" fmla="*/ 12 w 1269"/>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69"/>
                  <a:gd name="T94" fmla="*/ 0 h 269"/>
                  <a:gd name="T95" fmla="*/ 1269 w 1269"/>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69" h="269">
                    <a:moveTo>
                      <a:pt x="12" y="0"/>
                    </a:moveTo>
                    <a:lnTo>
                      <a:pt x="6" y="0"/>
                    </a:lnTo>
                    <a:lnTo>
                      <a:pt x="6" y="6"/>
                    </a:lnTo>
                    <a:lnTo>
                      <a:pt x="0" y="6"/>
                    </a:lnTo>
                    <a:lnTo>
                      <a:pt x="0" y="12"/>
                    </a:lnTo>
                    <a:lnTo>
                      <a:pt x="0" y="257"/>
                    </a:lnTo>
                    <a:lnTo>
                      <a:pt x="0" y="263"/>
                    </a:lnTo>
                    <a:lnTo>
                      <a:pt x="6" y="269"/>
                    </a:lnTo>
                    <a:lnTo>
                      <a:pt x="12" y="269"/>
                    </a:lnTo>
                    <a:lnTo>
                      <a:pt x="1257" y="269"/>
                    </a:lnTo>
                    <a:lnTo>
                      <a:pt x="1263" y="269"/>
                    </a:lnTo>
                    <a:lnTo>
                      <a:pt x="1269" y="269"/>
                    </a:lnTo>
                    <a:lnTo>
                      <a:pt x="1269" y="263"/>
                    </a:lnTo>
                    <a:lnTo>
                      <a:pt x="1269" y="257"/>
                    </a:lnTo>
                    <a:lnTo>
                      <a:pt x="1269" y="12"/>
                    </a:lnTo>
                    <a:lnTo>
                      <a:pt x="1269" y="6"/>
                    </a:lnTo>
                    <a:lnTo>
                      <a:pt x="1263" y="0"/>
                    </a:lnTo>
                    <a:lnTo>
                      <a:pt x="1257" y="0"/>
                    </a:lnTo>
                    <a:lnTo>
                      <a:pt x="12" y="0"/>
                    </a:lnTo>
                    <a:lnTo>
                      <a:pt x="12" y="24"/>
                    </a:lnTo>
                    <a:lnTo>
                      <a:pt x="1257" y="24"/>
                    </a:lnTo>
                    <a:lnTo>
                      <a:pt x="1245" y="12"/>
                    </a:lnTo>
                    <a:lnTo>
                      <a:pt x="1245" y="257"/>
                    </a:lnTo>
                    <a:lnTo>
                      <a:pt x="1257"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69" name="Oval 65"/>
              <p:cNvSpPr>
                <a:spLocks noChangeArrowheads="1"/>
              </p:cNvSpPr>
              <p:nvPr/>
            </p:nvSpPr>
            <p:spPr bwMode="auto">
              <a:xfrm>
                <a:off x="1252696" y="1508291"/>
                <a:ext cx="76200" cy="369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70" name="Oval 66"/>
              <p:cNvSpPr>
                <a:spLocks noChangeArrowheads="1"/>
              </p:cNvSpPr>
              <p:nvPr/>
            </p:nvSpPr>
            <p:spPr bwMode="auto">
              <a:xfrm>
                <a:off x="3191034" y="1498766"/>
                <a:ext cx="152400" cy="388938"/>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71" name="Oval 67"/>
              <p:cNvSpPr>
                <a:spLocks noChangeArrowheads="1"/>
              </p:cNvSpPr>
              <p:nvPr/>
            </p:nvSpPr>
            <p:spPr bwMode="auto">
              <a:xfrm>
                <a:off x="3314859" y="1508291"/>
                <a:ext cx="150813" cy="388938"/>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sp>
            <p:nvSpPr>
              <p:cNvPr id="72" name="Rectangle 68"/>
              <p:cNvSpPr>
                <a:spLocks noChangeArrowheads="1"/>
              </p:cNvSpPr>
              <p:nvPr/>
            </p:nvSpPr>
            <p:spPr bwMode="auto">
              <a:xfrm>
                <a:off x="3389471" y="1508291"/>
                <a:ext cx="741363" cy="388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73" name="Freeform 69"/>
              <p:cNvSpPr>
                <a:spLocks/>
              </p:cNvSpPr>
              <p:nvPr/>
            </p:nvSpPr>
            <p:spPr bwMode="auto">
              <a:xfrm>
                <a:off x="3370421" y="1489241"/>
                <a:ext cx="779463" cy="427038"/>
              </a:xfrm>
              <a:custGeom>
                <a:avLst/>
                <a:gdLst>
                  <a:gd name="T0" fmla="*/ 12 w 491"/>
                  <a:gd name="T1" fmla="*/ 0 h 269"/>
                  <a:gd name="T2" fmla="*/ 6 w 491"/>
                  <a:gd name="T3" fmla="*/ 0 h 269"/>
                  <a:gd name="T4" fmla="*/ 6 w 491"/>
                  <a:gd name="T5" fmla="*/ 6 h 269"/>
                  <a:gd name="T6" fmla="*/ 0 w 491"/>
                  <a:gd name="T7" fmla="*/ 6 h 269"/>
                  <a:gd name="T8" fmla="*/ 0 w 491"/>
                  <a:gd name="T9" fmla="*/ 12 h 269"/>
                  <a:gd name="T10" fmla="*/ 0 w 491"/>
                  <a:gd name="T11" fmla="*/ 257 h 269"/>
                  <a:gd name="T12" fmla="*/ 0 w 491"/>
                  <a:gd name="T13" fmla="*/ 263 h 269"/>
                  <a:gd name="T14" fmla="*/ 6 w 491"/>
                  <a:gd name="T15" fmla="*/ 269 h 269"/>
                  <a:gd name="T16" fmla="*/ 6 w 491"/>
                  <a:gd name="T17" fmla="*/ 269 h 269"/>
                  <a:gd name="T18" fmla="*/ 12 w 491"/>
                  <a:gd name="T19" fmla="*/ 269 h 269"/>
                  <a:gd name="T20" fmla="*/ 479 w 491"/>
                  <a:gd name="T21" fmla="*/ 269 h 269"/>
                  <a:gd name="T22" fmla="*/ 485 w 491"/>
                  <a:gd name="T23" fmla="*/ 269 h 269"/>
                  <a:gd name="T24" fmla="*/ 491 w 491"/>
                  <a:gd name="T25" fmla="*/ 269 h 269"/>
                  <a:gd name="T26" fmla="*/ 491 w 491"/>
                  <a:gd name="T27" fmla="*/ 263 h 269"/>
                  <a:gd name="T28" fmla="*/ 491 w 491"/>
                  <a:gd name="T29" fmla="*/ 257 h 269"/>
                  <a:gd name="T30" fmla="*/ 491 w 491"/>
                  <a:gd name="T31" fmla="*/ 12 h 269"/>
                  <a:gd name="T32" fmla="*/ 491 w 491"/>
                  <a:gd name="T33" fmla="*/ 6 h 269"/>
                  <a:gd name="T34" fmla="*/ 491 w 491"/>
                  <a:gd name="T35" fmla="*/ 6 h 269"/>
                  <a:gd name="T36" fmla="*/ 485 w 491"/>
                  <a:gd name="T37" fmla="*/ 0 h 269"/>
                  <a:gd name="T38" fmla="*/ 479 w 491"/>
                  <a:gd name="T39" fmla="*/ 0 h 269"/>
                  <a:gd name="T40" fmla="*/ 12 w 491"/>
                  <a:gd name="T41" fmla="*/ 0 h 269"/>
                  <a:gd name="T42" fmla="*/ 12 w 491"/>
                  <a:gd name="T43" fmla="*/ 24 h 269"/>
                  <a:gd name="T44" fmla="*/ 479 w 491"/>
                  <a:gd name="T45" fmla="*/ 24 h 269"/>
                  <a:gd name="T46" fmla="*/ 467 w 491"/>
                  <a:gd name="T47" fmla="*/ 12 h 269"/>
                  <a:gd name="T48" fmla="*/ 467 w 491"/>
                  <a:gd name="T49" fmla="*/ 257 h 269"/>
                  <a:gd name="T50" fmla="*/ 479 w 491"/>
                  <a:gd name="T51" fmla="*/ 245 h 269"/>
                  <a:gd name="T52" fmla="*/ 12 w 491"/>
                  <a:gd name="T53" fmla="*/ 245 h 269"/>
                  <a:gd name="T54" fmla="*/ 24 w 491"/>
                  <a:gd name="T55" fmla="*/ 257 h 269"/>
                  <a:gd name="T56" fmla="*/ 24 w 491"/>
                  <a:gd name="T57" fmla="*/ 12 h 269"/>
                  <a:gd name="T58" fmla="*/ 12 w 491"/>
                  <a:gd name="T59" fmla="*/ 24 h 269"/>
                  <a:gd name="T60" fmla="*/ 12 w 491"/>
                  <a:gd name="T61" fmla="*/ 0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1"/>
                  <a:gd name="T94" fmla="*/ 0 h 269"/>
                  <a:gd name="T95" fmla="*/ 491 w 491"/>
                  <a:gd name="T96" fmla="*/ 269 h 26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1" h="269">
                    <a:moveTo>
                      <a:pt x="12" y="0"/>
                    </a:moveTo>
                    <a:lnTo>
                      <a:pt x="6" y="0"/>
                    </a:lnTo>
                    <a:lnTo>
                      <a:pt x="6" y="6"/>
                    </a:lnTo>
                    <a:lnTo>
                      <a:pt x="0" y="6"/>
                    </a:lnTo>
                    <a:lnTo>
                      <a:pt x="0" y="12"/>
                    </a:lnTo>
                    <a:lnTo>
                      <a:pt x="0" y="257"/>
                    </a:lnTo>
                    <a:lnTo>
                      <a:pt x="0" y="263"/>
                    </a:lnTo>
                    <a:lnTo>
                      <a:pt x="6" y="269"/>
                    </a:lnTo>
                    <a:lnTo>
                      <a:pt x="12" y="269"/>
                    </a:lnTo>
                    <a:lnTo>
                      <a:pt x="479" y="269"/>
                    </a:lnTo>
                    <a:lnTo>
                      <a:pt x="485" y="269"/>
                    </a:lnTo>
                    <a:lnTo>
                      <a:pt x="491" y="269"/>
                    </a:lnTo>
                    <a:lnTo>
                      <a:pt x="491" y="263"/>
                    </a:lnTo>
                    <a:lnTo>
                      <a:pt x="491" y="257"/>
                    </a:lnTo>
                    <a:lnTo>
                      <a:pt x="491" y="12"/>
                    </a:lnTo>
                    <a:lnTo>
                      <a:pt x="491" y="6"/>
                    </a:lnTo>
                    <a:lnTo>
                      <a:pt x="485" y="0"/>
                    </a:lnTo>
                    <a:lnTo>
                      <a:pt x="479" y="0"/>
                    </a:lnTo>
                    <a:lnTo>
                      <a:pt x="12" y="0"/>
                    </a:lnTo>
                    <a:lnTo>
                      <a:pt x="12" y="24"/>
                    </a:lnTo>
                    <a:lnTo>
                      <a:pt x="479" y="24"/>
                    </a:lnTo>
                    <a:lnTo>
                      <a:pt x="467" y="12"/>
                    </a:lnTo>
                    <a:lnTo>
                      <a:pt x="467" y="257"/>
                    </a:lnTo>
                    <a:lnTo>
                      <a:pt x="479" y="245"/>
                    </a:lnTo>
                    <a:lnTo>
                      <a:pt x="12" y="245"/>
                    </a:lnTo>
                    <a:lnTo>
                      <a:pt x="24" y="257"/>
                    </a:lnTo>
                    <a:lnTo>
                      <a:pt x="24" y="12"/>
                    </a:lnTo>
                    <a:lnTo>
                      <a:pt x="12" y="24"/>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74" name="Oval 70"/>
              <p:cNvSpPr>
                <a:spLocks noChangeArrowheads="1"/>
              </p:cNvSpPr>
              <p:nvPr/>
            </p:nvSpPr>
            <p:spPr bwMode="auto">
              <a:xfrm>
                <a:off x="3352959" y="1517816"/>
                <a:ext cx="74613" cy="3698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75" name="Oval 71"/>
              <p:cNvSpPr>
                <a:spLocks noChangeArrowheads="1"/>
              </p:cNvSpPr>
              <p:nvPr/>
            </p:nvSpPr>
            <p:spPr bwMode="auto">
              <a:xfrm>
                <a:off x="4054634" y="1508291"/>
                <a:ext cx="152400" cy="388938"/>
              </a:xfrm>
              <a:prstGeom prst="ellipse">
                <a:avLst/>
              </a:prstGeom>
              <a:solidFill>
                <a:srgbClr val="FFFFFF"/>
              </a:solidFill>
              <a:ln w="19050">
                <a:solidFill>
                  <a:srgbClr val="000000"/>
                </a:solidFill>
                <a:round/>
                <a:headEnd/>
                <a:tailEnd/>
              </a:ln>
            </p:spPr>
            <p:txBody>
              <a:bodyPr/>
              <a:lstStyle/>
              <a:p>
                <a:endParaRPr lang="en-US">
                  <a:solidFill>
                    <a:srgbClr val="000000"/>
                  </a:solidFill>
                </a:endParaRPr>
              </a:p>
            </p:txBody>
          </p:sp>
        </p:grpSp>
      </p:grpSp>
      <p:cxnSp>
        <p:nvCxnSpPr>
          <p:cNvPr id="83" name="Straight Arrow Connector 82"/>
          <p:cNvCxnSpPr/>
          <p:nvPr/>
        </p:nvCxnSpPr>
        <p:spPr>
          <a:xfrm>
            <a:off x="2503116" y="1842309"/>
            <a:ext cx="0" cy="1111461"/>
          </a:xfrm>
          <a:prstGeom prst="straightConnector1">
            <a:avLst/>
          </a:prstGeom>
          <a:noFill/>
          <a:ln w="28575" cap="flat" cmpd="sng" algn="ctr">
            <a:solidFill>
              <a:schemeClr val="accent2"/>
            </a:solidFill>
            <a:prstDash val="solid"/>
            <a:tailEnd type="arrow"/>
          </a:ln>
          <a:effectLst/>
        </p:spPr>
      </p:cxnSp>
      <p:grpSp>
        <p:nvGrpSpPr>
          <p:cNvPr id="8" name="Group 7"/>
          <p:cNvGrpSpPr/>
          <p:nvPr/>
        </p:nvGrpSpPr>
        <p:grpSpPr>
          <a:xfrm>
            <a:off x="83618" y="1646617"/>
            <a:ext cx="2362200" cy="1473120"/>
            <a:chOff x="409904" y="1162142"/>
            <a:chExt cx="2362200" cy="1473120"/>
          </a:xfrm>
        </p:grpSpPr>
        <p:sp>
          <p:nvSpPr>
            <p:cNvPr id="2" name="Rectangle 5"/>
            <p:cNvSpPr>
              <a:spLocks noChangeArrowheads="1"/>
            </p:cNvSpPr>
            <p:nvPr/>
          </p:nvSpPr>
          <p:spPr bwMode="auto">
            <a:xfrm rot="5400000">
              <a:off x="1406864" y="1270022"/>
              <a:ext cx="368280"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3" name="Rectangle 6"/>
            <p:cNvSpPr>
              <a:spLocks noChangeArrowheads="1"/>
            </p:cNvSpPr>
            <p:nvPr/>
          </p:nvSpPr>
          <p:spPr bwMode="auto">
            <a:xfrm rot="5400000">
              <a:off x="1406864" y="901742"/>
              <a:ext cx="368280"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4" name="Rectangle 7"/>
            <p:cNvSpPr>
              <a:spLocks noChangeArrowheads="1"/>
            </p:cNvSpPr>
            <p:nvPr/>
          </p:nvSpPr>
          <p:spPr bwMode="auto">
            <a:xfrm rot="5400000">
              <a:off x="1406864" y="165182"/>
              <a:ext cx="368280"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sp>
          <p:nvSpPr>
            <p:cNvPr id="6" name="Rectangle 11"/>
            <p:cNvSpPr>
              <a:spLocks noChangeArrowheads="1"/>
            </p:cNvSpPr>
            <p:nvPr/>
          </p:nvSpPr>
          <p:spPr bwMode="auto">
            <a:xfrm rot="5400000">
              <a:off x="1406864" y="533462"/>
              <a:ext cx="368280" cy="2362200"/>
            </a:xfrm>
            <a:prstGeom prst="rect">
              <a:avLst/>
            </a:prstGeom>
            <a:gradFill rotWithShape="1">
              <a:gsLst>
                <a:gs pos="0">
                  <a:srgbClr val="6699FF"/>
                </a:gs>
                <a:gs pos="50000">
                  <a:srgbClr val="6699FF">
                    <a:gamma/>
                    <a:shade val="46275"/>
                    <a:invGamma/>
                  </a:srgbClr>
                </a:gs>
                <a:gs pos="100000">
                  <a:srgbClr val="6699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smtClean="0">
                <a:solidFill>
                  <a:srgbClr val="000000"/>
                </a:solidFill>
                <a:latin typeface="Arial" charset="0"/>
              </a:endParaRPr>
            </a:p>
          </p:txBody>
        </p:sp>
        <p:grpSp>
          <p:nvGrpSpPr>
            <p:cNvPr id="89" name="Group 88"/>
            <p:cNvGrpSpPr/>
            <p:nvPr/>
          </p:nvGrpSpPr>
          <p:grpSpPr>
            <a:xfrm>
              <a:off x="597695" y="1885331"/>
              <a:ext cx="1927357" cy="106326"/>
              <a:chOff x="2060733" y="2800555"/>
              <a:chExt cx="2886271" cy="169863"/>
            </a:xfrm>
          </p:grpSpPr>
          <p:sp>
            <p:nvSpPr>
              <p:cNvPr id="78" name="Freeform 33"/>
              <p:cNvSpPr>
                <a:spLocks/>
              </p:cNvSpPr>
              <p:nvPr/>
            </p:nvSpPr>
            <p:spPr bwMode="auto">
              <a:xfrm>
                <a:off x="2060733" y="2800555"/>
                <a:ext cx="169863" cy="169863"/>
              </a:xfrm>
              <a:custGeom>
                <a:avLst/>
                <a:gdLst>
                  <a:gd name="T0" fmla="*/ 54 w 107"/>
                  <a:gd name="T1" fmla="*/ 0 h 107"/>
                  <a:gd name="T2" fmla="*/ 42 w 107"/>
                  <a:gd name="T3" fmla="*/ 0 h 107"/>
                  <a:gd name="T4" fmla="*/ 30 w 107"/>
                  <a:gd name="T5" fmla="*/ 6 h 107"/>
                  <a:gd name="T6" fmla="*/ 18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8 w 107"/>
                  <a:gd name="T19" fmla="*/ 90 h 107"/>
                  <a:gd name="T20" fmla="*/ 30 w 107"/>
                  <a:gd name="T21" fmla="*/ 101 h 107"/>
                  <a:gd name="T22" fmla="*/ 42 w 107"/>
                  <a:gd name="T23" fmla="*/ 107 h 107"/>
                  <a:gd name="T24" fmla="*/ 66 w 107"/>
                  <a:gd name="T25" fmla="*/ 107 h 107"/>
                  <a:gd name="T26" fmla="*/ 84 w 107"/>
                  <a:gd name="T27" fmla="*/ 101 h 107"/>
                  <a:gd name="T28" fmla="*/ 90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90 w 107"/>
                  <a:gd name="T41" fmla="*/ 18 h 107"/>
                  <a:gd name="T42" fmla="*/ 84 w 107"/>
                  <a:gd name="T43" fmla="*/ 6 h 107"/>
                  <a:gd name="T44" fmla="*/ 66 w 107"/>
                  <a:gd name="T45" fmla="*/ 0 h 107"/>
                  <a:gd name="T46" fmla="*/ 54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1" y="84"/>
                    </a:lnTo>
                    <a:lnTo>
                      <a:pt x="107" y="66"/>
                    </a:lnTo>
                    <a:lnTo>
                      <a:pt x="107" y="54"/>
                    </a:lnTo>
                    <a:lnTo>
                      <a:pt x="107" y="42"/>
                    </a:lnTo>
                    <a:lnTo>
                      <a:pt x="101"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79" name="Freeform 34"/>
              <p:cNvSpPr>
                <a:spLocks/>
              </p:cNvSpPr>
              <p:nvPr/>
            </p:nvSpPr>
            <p:spPr bwMode="auto">
              <a:xfrm>
                <a:off x="2402046" y="2800555"/>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0" name="Freeform 35"/>
              <p:cNvSpPr>
                <a:spLocks/>
              </p:cNvSpPr>
              <p:nvPr/>
            </p:nvSpPr>
            <p:spPr bwMode="auto">
              <a:xfrm>
                <a:off x="2744946" y="2800555"/>
                <a:ext cx="169863" cy="169863"/>
              </a:xfrm>
              <a:custGeom>
                <a:avLst/>
                <a:gdLst>
                  <a:gd name="T0" fmla="*/ 53 w 107"/>
                  <a:gd name="T1" fmla="*/ 0 h 107"/>
                  <a:gd name="T2" fmla="*/ 41 w 107"/>
                  <a:gd name="T3" fmla="*/ 0 h 107"/>
                  <a:gd name="T4" fmla="*/ 29 w 107"/>
                  <a:gd name="T5" fmla="*/ 6 h 107"/>
                  <a:gd name="T6" fmla="*/ 17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7 w 107"/>
                  <a:gd name="T19" fmla="*/ 90 h 107"/>
                  <a:gd name="T20" fmla="*/ 29 w 107"/>
                  <a:gd name="T21" fmla="*/ 101 h 107"/>
                  <a:gd name="T22" fmla="*/ 41 w 107"/>
                  <a:gd name="T23" fmla="*/ 107 h 107"/>
                  <a:gd name="T24" fmla="*/ 65 w 107"/>
                  <a:gd name="T25" fmla="*/ 107 h 107"/>
                  <a:gd name="T26" fmla="*/ 83 w 107"/>
                  <a:gd name="T27" fmla="*/ 101 h 107"/>
                  <a:gd name="T28" fmla="*/ 89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89 w 107"/>
                  <a:gd name="T41" fmla="*/ 18 h 107"/>
                  <a:gd name="T42" fmla="*/ 83 w 107"/>
                  <a:gd name="T43" fmla="*/ 6 h 107"/>
                  <a:gd name="T44" fmla="*/ 65 w 107"/>
                  <a:gd name="T45" fmla="*/ 0 h 107"/>
                  <a:gd name="T46" fmla="*/ 53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3" y="0"/>
                    </a:moveTo>
                    <a:lnTo>
                      <a:pt x="41" y="0"/>
                    </a:lnTo>
                    <a:lnTo>
                      <a:pt x="29" y="6"/>
                    </a:lnTo>
                    <a:lnTo>
                      <a:pt x="17" y="18"/>
                    </a:lnTo>
                    <a:lnTo>
                      <a:pt x="6" y="24"/>
                    </a:lnTo>
                    <a:lnTo>
                      <a:pt x="0" y="42"/>
                    </a:lnTo>
                    <a:lnTo>
                      <a:pt x="0" y="54"/>
                    </a:lnTo>
                    <a:lnTo>
                      <a:pt x="0" y="66"/>
                    </a:lnTo>
                    <a:lnTo>
                      <a:pt x="6" y="84"/>
                    </a:lnTo>
                    <a:lnTo>
                      <a:pt x="17" y="90"/>
                    </a:lnTo>
                    <a:lnTo>
                      <a:pt x="29" y="101"/>
                    </a:lnTo>
                    <a:lnTo>
                      <a:pt x="41" y="107"/>
                    </a:lnTo>
                    <a:lnTo>
                      <a:pt x="65" y="107"/>
                    </a:lnTo>
                    <a:lnTo>
                      <a:pt x="83" y="101"/>
                    </a:lnTo>
                    <a:lnTo>
                      <a:pt x="89" y="90"/>
                    </a:lnTo>
                    <a:lnTo>
                      <a:pt x="101" y="84"/>
                    </a:lnTo>
                    <a:lnTo>
                      <a:pt x="107" y="66"/>
                    </a:lnTo>
                    <a:lnTo>
                      <a:pt x="107" y="54"/>
                    </a:lnTo>
                    <a:lnTo>
                      <a:pt x="107" y="42"/>
                    </a:lnTo>
                    <a:lnTo>
                      <a:pt x="101" y="24"/>
                    </a:lnTo>
                    <a:lnTo>
                      <a:pt x="89" y="18"/>
                    </a:lnTo>
                    <a:lnTo>
                      <a:pt x="83" y="6"/>
                    </a:lnTo>
                    <a:lnTo>
                      <a:pt x="65" y="0"/>
                    </a:lnTo>
                    <a:lnTo>
                      <a:pt x="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1" name="Freeform 36"/>
              <p:cNvSpPr>
                <a:spLocks/>
              </p:cNvSpPr>
              <p:nvPr/>
            </p:nvSpPr>
            <p:spPr bwMode="auto">
              <a:xfrm>
                <a:off x="3086258" y="2800555"/>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2" name="Freeform 37"/>
              <p:cNvSpPr>
                <a:spLocks/>
              </p:cNvSpPr>
              <p:nvPr/>
            </p:nvSpPr>
            <p:spPr bwMode="auto">
              <a:xfrm>
                <a:off x="3427571" y="2800555"/>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5" name="Freeform 34"/>
              <p:cNvSpPr>
                <a:spLocks/>
              </p:cNvSpPr>
              <p:nvPr/>
            </p:nvSpPr>
            <p:spPr bwMode="auto">
              <a:xfrm>
                <a:off x="3750029" y="2800555"/>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6" name="Freeform 35"/>
              <p:cNvSpPr>
                <a:spLocks/>
              </p:cNvSpPr>
              <p:nvPr/>
            </p:nvSpPr>
            <p:spPr bwMode="auto">
              <a:xfrm>
                <a:off x="4092929" y="2800555"/>
                <a:ext cx="169863" cy="169863"/>
              </a:xfrm>
              <a:custGeom>
                <a:avLst/>
                <a:gdLst>
                  <a:gd name="T0" fmla="*/ 53 w 107"/>
                  <a:gd name="T1" fmla="*/ 0 h 107"/>
                  <a:gd name="T2" fmla="*/ 41 w 107"/>
                  <a:gd name="T3" fmla="*/ 0 h 107"/>
                  <a:gd name="T4" fmla="*/ 29 w 107"/>
                  <a:gd name="T5" fmla="*/ 6 h 107"/>
                  <a:gd name="T6" fmla="*/ 17 w 107"/>
                  <a:gd name="T7" fmla="*/ 18 h 107"/>
                  <a:gd name="T8" fmla="*/ 6 w 107"/>
                  <a:gd name="T9" fmla="*/ 24 h 107"/>
                  <a:gd name="T10" fmla="*/ 0 w 107"/>
                  <a:gd name="T11" fmla="*/ 42 h 107"/>
                  <a:gd name="T12" fmla="*/ 0 w 107"/>
                  <a:gd name="T13" fmla="*/ 54 h 107"/>
                  <a:gd name="T14" fmla="*/ 0 w 107"/>
                  <a:gd name="T15" fmla="*/ 66 h 107"/>
                  <a:gd name="T16" fmla="*/ 6 w 107"/>
                  <a:gd name="T17" fmla="*/ 84 h 107"/>
                  <a:gd name="T18" fmla="*/ 17 w 107"/>
                  <a:gd name="T19" fmla="*/ 90 h 107"/>
                  <a:gd name="T20" fmla="*/ 29 w 107"/>
                  <a:gd name="T21" fmla="*/ 101 h 107"/>
                  <a:gd name="T22" fmla="*/ 41 w 107"/>
                  <a:gd name="T23" fmla="*/ 107 h 107"/>
                  <a:gd name="T24" fmla="*/ 65 w 107"/>
                  <a:gd name="T25" fmla="*/ 107 h 107"/>
                  <a:gd name="T26" fmla="*/ 83 w 107"/>
                  <a:gd name="T27" fmla="*/ 101 h 107"/>
                  <a:gd name="T28" fmla="*/ 89 w 107"/>
                  <a:gd name="T29" fmla="*/ 90 h 107"/>
                  <a:gd name="T30" fmla="*/ 101 w 107"/>
                  <a:gd name="T31" fmla="*/ 84 h 107"/>
                  <a:gd name="T32" fmla="*/ 107 w 107"/>
                  <a:gd name="T33" fmla="*/ 66 h 107"/>
                  <a:gd name="T34" fmla="*/ 107 w 107"/>
                  <a:gd name="T35" fmla="*/ 54 h 107"/>
                  <a:gd name="T36" fmla="*/ 107 w 107"/>
                  <a:gd name="T37" fmla="*/ 42 h 107"/>
                  <a:gd name="T38" fmla="*/ 101 w 107"/>
                  <a:gd name="T39" fmla="*/ 24 h 107"/>
                  <a:gd name="T40" fmla="*/ 89 w 107"/>
                  <a:gd name="T41" fmla="*/ 18 h 107"/>
                  <a:gd name="T42" fmla="*/ 83 w 107"/>
                  <a:gd name="T43" fmla="*/ 6 h 107"/>
                  <a:gd name="T44" fmla="*/ 65 w 107"/>
                  <a:gd name="T45" fmla="*/ 0 h 107"/>
                  <a:gd name="T46" fmla="*/ 53 w 107"/>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07"/>
                  <a:gd name="T74" fmla="*/ 107 w 107"/>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07">
                    <a:moveTo>
                      <a:pt x="53" y="0"/>
                    </a:moveTo>
                    <a:lnTo>
                      <a:pt x="41" y="0"/>
                    </a:lnTo>
                    <a:lnTo>
                      <a:pt x="29" y="6"/>
                    </a:lnTo>
                    <a:lnTo>
                      <a:pt x="17" y="18"/>
                    </a:lnTo>
                    <a:lnTo>
                      <a:pt x="6" y="24"/>
                    </a:lnTo>
                    <a:lnTo>
                      <a:pt x="0" y="42"/>
                    </a:lnTo>
                    <a:lnTo>
                      <a:pt x="0" y="54"/>
                    </a:lnTo>
                    <a:lnTo>
                      <a:pt x="0" y="66"/>
                    </a:lnTo>
                    <a:lnTo>
                      <a:pt x="6" y="84"/>
                    </a:lnTo>
                    <a:lnTo>
                      <a:pt x="17" y="90"/>
                    </a:lnTo>
                    <a:lnTo>
                      <a:pt x="29" y="101"/>
                    </a:lnTo>
                    <a:lnTo>
                      <a:pt x="41" y="107"/>
                    </a:lnTo>
                    <a:lnTo>
                      <a:pt x="65" y="107"/>
                    </a:lnTo>
                    <a:lnTo>
                      <a:pt x="83" y="101"/>
                    </a:lnTo>
                    <a:lnTo>
                      <a:pt x="89" y="90"/>
                    </a:lnTo>
                    <a:lnTo>
                      <a:pt x="101" y="84"/>
                    </a:lnTo>
                    <a:lnTo>
                      <a:pt x="107" y="66"/>
                    </a:lnTo>
                    <a:lnTo>
                      <a:pt x="107" y="54"/>
                    </a:lnTo>
                    <a:lnTo>
                      <a:pt x="107" y="42"/>
                    </a:lnTo>
                    <a:lnTo>
                      <a:pt x="101" y="24"/>
                    </a:lnTo>
                    <a:lnTo>
                      <a:pt x="89" y="18"/>
                    </a:lnTo>
                    <a:lnTo>
                      <a:pt x="83" y="6"/>
                    </a:lnTo>
                    <a:lnTo>
                      <a:pt x="65" y="0"/>
                    </a:lnTo>
                    <a:lnTo>
                      <a:pt x="53"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7" name="Freeform 36"/>
              <p:cNvSpPr>
                <a:spLocks/>
              </p:cNvSpPr>
              <p:nvPr/>
            </p:nvSpPr>
            <p:spPr bwMode="auto">
              <a:xfrm>
                <a:off x="4434241" y="2800555"/>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0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0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0" y="90"/>
                    </a:lnTo>
                    <a:lnTo>
                      <a:pt x="102" y="84"/>
                    </a:lnTo>
                    <a:lnTo>
                      <a:pt x="108" y="66"/>
                    </a:lnTo>
                    <a:lnTo>
                      <a:pt x="108" y="54"/>
                    </a:lnTo>
                    <a:lnTo>
                      <a:pt x="108" y="42"/>
                    </a:lnTo>
                    <a:lnTo>
                      <a:pt x="102" y="24"/>
                    </a:lnTo>
                    <a:lnTo>
                      <a:pt x="90"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88" name="Freeform 37"/>
              <p:cNvSpPr>
                <a:spLocks/>
              </p:cNvSpPr>
              <p:nvPr/>
            </p:nvSpPr>
            <p:spPr bwMode="auto">
              <a:xfrm>
                <a:off x="4775554" y="2800555"/>
                <a:ext cx="171450" cy="169863"/>
              </a:xfrm>
              <a:custGeom>
                <a:avLst/>
                <a:gdLst>
                  <a:gd name="T0" fmla="*/ 54 w 108"/>
                  <a:gd name="T1" fmla="*/ 0 h 107"/>
                  <a:gd name="T2" fmla="*/ 42 w 108"/>
                  <a:gd name="T3" fmla="*/ 0 h 107"/>
                  <a:gd name="T4" fmla="*/ 30 w 108"/>
                  <a:gd name="T5" fmla="*/ 6 h 107"/>
                  <a:gd name="T6" fmla="*/ 18 w 108"/>
                  <a:gd name="T7" fmla="*/ 18 h 107"/>
                  <a:gd name="T8" fmla="*/ 6 w 108"/>
                  <a:gd name="T9" fmla="*/ 24 h 107"/>
                  <a:gd name="T10" fmla="*/ 0 w 108"/>
                  <a:gd name="T11" fmla="*/ 42 h 107"/>
                  <a:gd name="T12" fmla="*/ 0 w 108"/>
                  <a:gd name="T13" fmla="*/ 54 h 107"/>
                  <a:gd name="T14" fmla="*/ 0 w 108"/>
                  <a:gd name="T15" fmla="*/ 66 h 107"/>
                  <a:gd name="T16" fmla="*/ 6 w 108"/>
                  <a:gd name="T17" fmla="*/ 84 h 107"/>
                  <a:gd name="T18" fmla="*/ 18 w 108"/>
                  <a:gd name="T19" fmla="*/ 90 h 107"/>
                  <a:gd name="T20" fmla="*/ 30 w 108"/>
                  <a:gd name="T21" fmla="*/ 101 h 107"/>
                  <a:gd name="T22" fmla="*/ 42 w 108"/>
                  <a:gd name="T23" fmla="*/ 107 h 107"/>
                  <a:gd name="T24" fmla="*/ 66 w 108"/>
                  <a:gd name="T25" fmla="*/ 107 h 107"/>
                  <a:gd name="T26" fmla="*/ 84 w 108"/>
                  <a:gd name="T27" fmla="*/ 101 h 107"/>
                  <a:gd name="T28" fmla="*/ 96 w 108"/>
                  <a:gd name="T29" fmla="*/ 90 h 107"/>
                  <a:gd name="T30" fmla="*/ 102 w 108"/>
                  <a:gd name="T31" fmla="*/ 84 h 107"/>
                  <a:gd name="T32" fmla="*/ 108 w 108"/>
                  <a:gd name="T33" fmla="*/ 66 h 107"/>
                  <a:gd name="T34" fmla="*/ 108 w 108"/>
                  <a:gd name="T35" fmla="*/ 54 h 107"/>
                  <a:gd name="T36" fmla="*/ 108 w 108"/>
                  <a:gd name="T37" fmla="*/ 42 h 107"/>
                  <a:gd name="T38" fmla="*/ 102 w 108"/>
                  <a:gd name="T39" fmla="*/ 24 h 107"/>
                  <a:gd name="T40" fmla="*/ 96 w 108"/>
                  <a:gd name="T41" fmla="*/ 18 h 107"/>
                  <a:gd name="T42" fmla="*/ 84 w 108"/>
                  <a:gd name="T43" fmla="*/ 6 h 107"/>
                  <a:gd name="T44" fmla="*/ 66 w 108"/>
                  <a:gd name="T45" fmla="*/ 0 h 107"/>
                  <a:gd name="T46" fmla="*/ 54 w 108"/>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07"/>
                  <a:gd name="T74" fmla="*/ 108 w 10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07">
                    <a:moveTo>
                      <a:pt x="54" y="0"/>
                    </a:moveTo>
                    <a:lnTo>
                      <a:pt x="42" y="0"/>
                    </a:lnTo>
                    <a:lnTo>
                      <a:pt x="30" y="6"/>
                    </a:lnTo>
                    <a:lnTo>
                      <a:pt x="18" y="18"/>
                    </a:lnTo>
                    <a:lnTo>
                      <a:pt x="6" y="24"/>
                    </a:lnTo>
                    <a:lnTo>
                      <a:pt x="0" y="42"/>
                    </a:lnTo>
                    <a:lnTo>
                      <a:pt x="0" y="54"/>
                    </a:lnTo>
                    <a:lnTo>
                      <a:pt x="0" y="66"/>
                    </a:lnTo>
                    <a:lnTo>
                      <a:pt x="6" y="84"/>
                    </a:lnTo>
                    <a:lnTo>
                      <a:pt x="18" y="90"/>
                    </a:lnTo>
                    <a:lnTo>
                      <a:pt x="30" y="101"/>
                    </a:lnTo>
                    <a:lnTo>
                      <a:pt x="42" y="107"/>
                    </a:lnTo>
                    <a:lnTo>
                      <a:pt x="66" y="107"/>
                    </a:lnTo>
                    <a:lnTo>
                      <a:pt x="84" y="101"/>
                    </a:lnTo>
                    <a:lnTo>
                      <a:pt x="96" y="90"/>
                    </a:lnTo>
                    <a:lnTo>
                      <a:pt x="102" y="84"/>
                    </a:lnTo>
                    <a:lnTo>
                      <a:pt x="108" y="66"/>
                    </a:lnTo>
                    <a:lnTo>
                      <a:pt x="108" y="54"/>
                    </a:lnTo>
                    <a:lnTo>
                      <a:pt x="108" y="42"/>
                    </a:lnTo>
                    <a:lnTo>
                      <a:pt x="102" y="24"/>
                    </a:lnTo>
                    <a:lnTo>
                      <a:pt x="96" y="18"/>
                    </a:lnTo>
                    <a:lnTo>
                      <a:pt x="84" y="6"/>
                    </a:lnTo>
                    <a:lnTo>
                      <a:pt x="66" y="0"/>
                    </a:lnTo>
                    <a:lnTo>
                      <a:pt x="5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grpSp>
      <p:grpSp>
        <p:nvGrpSpPr>
          <p:cNvPr id="138" name="Group 137"/>
          <p:cNvGrpSpPr/>
          <p:nvPr/>
        </p:nvGrpSpPr>
        <p:grpSpPr>
          <a:xfrm>
            <a:off x="3657600" y="1459373"/>
            <a:ext cx="5433559" cy="1153972"/>
            <a:chOff x="3657600" y="1459373"/>
            <a:chExt cx="5433559" cy="1153972"/>
          </a:xfrm>
        </p:grpSpPr>
        <p:cxnSp>
          <p:nvCxnSpPr>
            <p:cNvPr id="94" name="Straight Connector 93"/>
            <p:cNvCxnSpPr/>
            <p:nvPr/>
          </p:nvCxnSpPr>
          <p:spPr>
            <a:xfrm>
              <a:off x="4057502" y="1468640"/>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172651" y="1464250"/>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979730" y="1470345"/>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649330" y="1469127"/>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181442" y="1460592"/>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621901" y="1459373"/>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985980" y="1465469"/>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8227847" y="1464250"/>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8420069" y="1463031"/>
              <a:ext cx="0" cy="114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657600" y="2613345"/>
              <a:ext cx="5433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 name="TextBox 103"/>
          <p:cNvSpPr txBox="1"/>
          <p:nvPr/>
        </p:nvSpPr>
        <p:spPr>
          <a:xfrm>
            <a:off x="5961043" y="67430"/>
            <a:ext cx="2661306" cy="400110"/>
          </a:xfrm>
          <a:prstGeom prst="rect">
            <a:avLst/>
          </a:prstGeom>
          <a:noFill/>
        </p:spPr>
        <p:txBody>
          <a:bodyPr wrap="none" rtlCol="0">
            <a:spAutoFit/>
          </a:bodyPr>
          <a:lstStyle/>
          <a:p>
            <a:r>
              <a:rPr lang="en-US" dirty="0" smtClean="0"/>
              <a:t>Center-of-mass)mode</a:t>
            </a:r>
            <a:endParaRPr lang="en-US" dirty="0"/>
          </a:p>
        </p:txBody>
      </p:sp>
      <p:cxnSp>
        <p:nvCxnSpPr>
          <p:cNvPr id="106" name="Straight Arrow Connector 105"/>
          <p:cNvCxnSpPr/>
          <p:nvPr/>
        </p:nvCxnSpPr>
        <p:spPr>
          <a:xfrm>
            <a:off x="8069284" y="436762"/>
            <a:ext cx="350785" cy="1022611"/>
          </a:xfrm>
          <a:prstGeom prst="straightConnector1">
            <a:avLst/>
          </a:prstGeom>
          <a:noFill/>
          <a:ln w="28575" cap="flat" cmpd="sng" algn="ctr">
            <a:solidFill>
              <a:schemeClr val="tx1"/>
            </a:solidFill>
            <a:prstDash val="solid"/>
            <a:tailEnd type="arrow"/>
          </a:ln>
          <a:effectLst/>
        </p:spPr>
      </p:cxnSp>
      <p:cxnSp>
        <p:nvCxnSpPr>
          <p:cNvPr id="109" name="Straight Arrow Connector 108"/>
          <p:cNvCxnSpPr/>
          <p:nvPr/>
        </p:nvCxnSpPr>
        <p:spPr>
          <a:xfrm>
            <a:off x="7313462" y="834976"/>
            <a:ext cx="914385" cy="624397"/>
          </a:xfrm>
          <a:prstGeom prst="straightConnector1">
            <a:avLst/>
          </a:prstGeom>
          <a:noFill/>
          <a:ln w="28575" cap="flat" cmpd="sng" algn="ctr">
            <a:solidFill>
              <a:schemeClr val="tx1"/>
            </a:solidFill>
            <a:prstDash val="solid"/>
            <a:tailEnd type="arrow"/>
          </a:ln>
          <a:effectLst/>
        </p:spPr>
      </p:cxnSp>
      <p:sp>
        <p:nvSpPr>
          <p:cNvPr id="112" name="TextBox 111"/>
          <p:cNvSpPr txBox="1"/>
          <p:nvPr/>
        </p:nvSpPr>
        <p:spPr>
          <a:xfrm>
            <a:off x="6288078" y="522994"/>
            <a:ext cx="1086259" cy="369332"/>
          </a:xfrm>
          <a:prstGeom prst="rect">
            <a:avLst/>
          </a:prstGeom>
          <a:noFill/>
        </p:spPr>
        <p:txBody>
          <a:bodyPr wrap="none" rtlCol="0">
            <a:spAutoFit/>
          </a:bodyPr>
          <a:lstStyle/>
          <a:p>
            <a:r>
              <a:rPr lang="en-US" dirty="0" smtClean="0"/>
              <a:t>tilt mode</a:t>
            </a:r>
            <a:endParaRPr lang="en-US" dirty="0"/>
          </a:p>
        </p:txBody>
      </p:sp>
      <p:sp>
        <p:nvSpPr>
          <p:cNvPr id="113" name="TextBox 112"/>
          <p:cNvSpPr txBox="1"/>
          <p:nvPr/>
        </p:nvSpPr>
        <p:spPr>
          <a:xfrm>
            <a:off x="4144194" y="2669228"/>
            <a:ext cx="4140877" cy="400110"/>
          </a:xfrm>
          <a:prstGeom prst="rect">
            <a:avLst/>
          </a:prstGeom>
          <a:noFill/>
        </p:spPr>
        <p:txBody>
          <a:bodyPr wrap="none" rtlCol="0">
            <a:spAutoFit/>
          </a:bodyPr>
          <a:lstStyle/>
          <a:p>
            <a:r>
              <a:rPr lang="en-US" dirty="0" smtClean="0"/>
              <a:t>transverse mode spectrum (9 ions)</a:t>
            </a:r>
            <a:endParaRPr lang="en-US" dirty="0"/>
          </a:p>
        </p:txBody>
      </p:sp>
      <p:cxnSp>
        <p:nvCxnSpPr>
          <p:cNvPr id="117" name="Straight Connector 116"/>
          <p:cNvCxnSpPr/>
          <p:nvPr/>
        </p:nvCxnSpPr>
        <p:spPr>
          <a:xfrm>
            <a:off x="8479465" y="1452633"/>
            <a:ext cx="0" cy="1478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288078" y="2930678"/>
            <a:ext cx="2131991" cy="569548"/>
          </a:xfrm>
          <a:prstGeom prst="straightConnector1">
            <a:avLst/>
          </a:prstGeom>
          <a:noFill/>
          <a:ln w="28575" cap="flat" cmpd="sng" algn="ctr">
            <a:solidFill>
              <a:schemeClr val="tx1"/>
            </a:solidFill>
            <a:prstDash val="solid"/>
            <a:tailEnd type="arrow"/>
          </a:ln>
          <a:effectLst/>
        </p:spPr>
      </p:cxnSp>
      <p:sp>
        <p:nvSpPr>
          <p:cNvPr id="128" name="TextBox 127"/>
          <p:cNvSpPr txBox="1"/>
          <p:nvPr/>
        </p:nvSpPr>
        <p:spPr>
          <a:xfrm>
            <a:off x="4422831" y="4504660"/>
            <a:ext cx="1846980" cy="707886"/>
          </a:xfrm>
          <a:prstGeom prst="rect">
            <a:avLst/>
          </a:prstGeom>
          <a:noFill/>
        </p:spPr>
        <p:txBody>
          <a:bodyPr wrap="none" rtlCol="0">
            <a:spAutoFit/>
          </a:bodyPr>
          <a:lstStyle/>
          <a:p>
            <a:r>
              <a:rPr lang="en-US" dirty="0" smtClean="0"/>
              <a:t>( </a:t>
            </a:r>
            <a:r>
              <a:rPr lang="en-US" dirty="0">
                <a:sym typeface="Symbol"/>
              </a:rPr>
              <a:t></a:t>
            </a:r>
            <a:r>
              <a:rPr lang="en-US" baseline="-25000" dirty="0"/>
              <a:t>force</a:t>
            </a:r>
            <a:r>
              <a:rPr lang="en-US" dirty="0"/>
              <a:t> &gt; </a:t>
            </a:r>
            <a:r>
              <a:rPr lang="en-US" dirty="0">
                <a:sym typeface="Symbol"/>
              </a:rPr>
              <a:t></a:t>
            </a:r>
            <a:r>
              <a:rPr lang="en-US" baseline="-25000" dirty="0"/>
              <a:t>COM</a:t>
            </a:r>
            <a:r>
              <a:rPr lang="en-US" dirty="0"/>
              <a:t>)</a:t>
            </a:r>
          </a:p>
          <a:p>
            <a:endParaRPr lang="en-US" dirty="0"/>
          </a:p>
        </p:txBody>
      </p:sp>
      <p:cxnSp>
        <p:nvCxnSpPr>
          <p:cNvPr id="129" name="Straight Connector 128"/>
          <p:cNvCxnSpPr/>
          <p:nvPr/>
        </p:nvCxnSpPr>
        <p:spPr>
          <a:xfrm>
            <a:off x="8763000" y="1454565"/>
            <a:ext cx="0" cy="14780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6781800" y="2915436"/>
            <a:ext cx="1905000" cy="1565125"/>
          </a:xfrm>
          <a:prstGeom prst="straightConnector1">
            <a:avLst/>
          </a:prstGeom>
          <a:noFill/>
          <a:ln w="28575" cap="flat" cmpd="sng" algn="ctr">
            <a:solidFill>
              <a:schemeClr val="tx1"/>
            </a:solidFill>
            <a:prstDash val="solid"/>
            <a:tailEnd type="arrow"/>
          </a:ln>
          <a:effectLst/>
        </p:spPr>
      </p:cxnSp>
      <p:graphicFrame>
        <p:nvGraphicFramePr>
          <p:cNvPr id="135" name="Object 134"/>
          <p:cNvGraphicFramePr>
            <a:graphicFrameLocks noChangeAspect="1"/>
          </p:cNvGraphicFramePr>
          <p:nvPr>
            <p:extLst>
              <p:ext uri="{D42A27DB-BD31-4B8C-83A1-F6EECF244321}">
                <p14:modId xmlns:p14="http://schemas.microsoft.com/office/powerpoint/2010/main" val="1641552531"/>
              </p:ext>
            </p:extLst>
          </p:nvPr>
        </p:nvGraphicFramePr>
        <p:xfrm>
          <a:off x="4464050" y="4840288"/>
          <a:ext cx="2332038" cy="815975"/>
        </p:xfrm>
        <a:graphic>
          <a:graphicData uri="http://schemas.openxmlformats.org/presentationml/2006/ole">
            <mc:AlternateContent xmlns:mc="http://schemas.openxmlformats.org/markup-compatibility/2006">
              <mc:Choice xmlns:v="urn:schemas-microsoft-com:vml" Requires="v">
                <p:oleObj spid="_x0000_s23944" name="Equation" r:id="rId4" imgW="1015920" imgH="355320" progId="Equation.3">
                  <p:embed/>
                </p:oleObj>
              </mc:Choice>
              <mc:Fallback>
                <p:oleObj name="Equation" r:id="rId4" imgW="1015920" imgH="355320" progId="Equation.3">
                  <p:embed/>
                  <p:pic>
                    <p:nvPicPr>
                      <p:cNvPr id="0" name=""/>
                      <p:cNvPicPr>
                        <a:picLocks noChangeAspect="1" noChangeArrowheads="1"/>
                      </p:cNvPicPr>
                      <p:nvPr/>
                    </p:nvPicPr>
                    <p:blipFill>
                      <a:blip r:embed="rId5"/>
                      <a:srcRect/>
                      <a:stretch>
                        <a:fillRect/>
                      </a:stretch>
                    </p:blipFill>
                    <p:spPr bwMode="auto">
                      <a:xfrm>
                        <a:off x="4464050" y="4840288"/>
                        <a:ext cx="2332038" cy="815975"/>
                      </a:xfrm>
                      <a:prstGeom prst="rect">
                        <a:avLst/>
                      </a:prstGeom>
                      <a:noFill/>
                      <a:ln>
                        <a:noFill/>
                      </a:ln>
                    </p:spPr>
                  </p:pic>
                </p:oleObj>
              </mc:Fallback>
            </mc:AlternateContent>
          </a:graphicData>
        </a:graphic>
      </p:graphicFrame>
      <p:grpSp>
        <p:nvGrpSpPr>
          <p:cNvPr id="144" name="Group 143"/>
          <p:cNvGrpSpPr/>
          <p:nvPr/>
        </p:nvGrpSpPr>
        <p:grpSpPr>
          <a:xfrm>
            <a:off x="5160516" y="5696634"/>
            <a:ext cx="4058555" cy="1058374"/>
            <a:chOff x="5048693" y="5696634"/>
            <a:chExt cx="4058555" cy="1058374"/>
          </a:xfrm>
        </p:grpSpPr>
        <p:graphicFrame>
          <p:nvGraphicFramePr>
            <p:cNvPr id="140" name="Object 139"/>
            <p:cNvGraphicFramePr>
              <a:graphicFrameLocks noChangeAspect="1"/>
            </p:cNvGraphicFramePr>
            <p:nvPr>
              <p:extLst>
                <p:ext uri="{D42A27DB-BD31-4B8C-83A1-F6EECF244321}">
                  <p14:modId xmlns:p14="http://schemas.microsoft.com/office/powerpoint/2010/main" val="4222093027"/>
                </p:ext>
              </p:extLst>
            </p:nvPr>
          </p:nvGraphicFramePr>
          <p:xfrm>
            <a:off x="5048693" y="5696634"/>
            <a:ext cx="1909476" cy="1058374"/>
          </p:xfrm>
          <a:graphic>
            <a:graphicData uri="http://schemas.openxmlformats.org/presentationml/2006/ole">
              <mc:AlternateContent xmlns:mc="http://schemas.openxmlformats.org/markup-compatibility/2006">
                <mc:Choice xmlns:v="urn:schemas-microsoft-com:vml" Requires="v">
                  <p:oleObj spid="_x0000_s23945" name="Equation" r:id="rId6" imgW="825480" imgH="457200" progId="Equation.3">
                    <p:embed/>
                  </p:oleObj>
                </mc:Choice>
                <mc:Fallback>
                  <p:oleObj name="Equation" r:id="rId6" imgW="825480" imgH="457200" progId="Equation.3">
                    <p:embed/>
                    <p:pic>
                      <p:nvPicPr>
                        <p:cNvPr id="0" name=""/>
                        <p:cNvPicPr>
                          <a:picLocks noChangeAspect="1" noChangeArrowheads="1"/>
                        </p:cNvPicPr>
                        <p:nvPr/>
                      </p:nvPicPr>
                      <p:blipFill>
                        <a:blip r:embed="rId7"/>
                        <a:srcRect/>
                        <a:stretch>
                          <a:fillRect/>
                        </a:stretch>
                      </p:blipFill>
                      <p:spPr bwMode="auto">
                        <a:xfrm>
                          <a:off x="5048693" y="5696634"/>
                          <a:ext cx="1909476" cy="1058374"/>
                        </a:xfrm>
                        <a:prstGeom prst="rect">
                          <a:avLst/>
                        </a:prstGeom>
                        <a:noFill/>
                        <a:ln>
                          <a:noFill/>
                        </a:ln>
                      </p:spPr>
                    </p:pic>
                  </p:oleObj>
                </mc:Fallback>
              </mc:AlternateContent>
            </a:graphicData>
          </a:graphic>
        </p:graphicFrame>
        <p:sp>
          <p:nvSpPr>
            <p:cNvPr id="143" name="TextBox 142"/>
            <p:cNvSpPr txBox="1"/>
            <p:nvPr/>
          </p:nvSpPr>
          <p:spPr>
            <a:xfrm>
              <a:off x="7040657" y="5696634"/>
              <a:ext cx="2066591" cy="1015663"/>
            </a:xfrm>
            <a:prstGeom prst="rect">
              <a:avLst/>
            </a:prstGeom>
            <a:noFill/>
          </p:spPr>
          <p:txBody>
            <a:bodyPr wrap="none" rtlCol="0">
              <a:spAutoFit/>
            </a:bodyPr>
            <a:lstStyle/>
            <a:p>
              <a:r>
                <a:rPr lang="en-US" dirty="0"/>
                <a:t>vary </a:t>
              </a:r>
              <a:r>
                <a:rPr lang="en-US" dirty="0">
                  <a:sym typeface="Symbol"/>
                </a:rPr>
                <a:t></a:t>
              </a:r>
              <a:r>
                <a:rPr lang="en-US" dirty="0"/>
                <a:t> by </a:t>
              </a:r>
              <a:endParaRPr lang="en-US" dirty="0" smtClean="0"/>
            </a:p>
            <a:p>
              <a:r>
                <a:rPr lang="en-US" dirty="0" smtClean="0"/>
                <a:t>varying detuning</a:t>
              </a:r>
            </a:p>
            <a:p>
              <a:r>
                <a:rPr lang="en-US" dirty="0" smtClean="0">
                  <a:sym typeface="Symbol"/>
                </a:rPr>
                <a:t> = 0 - ~3</a:t>
              </a:r>
              <a:endParaRPr lang="en-US" dirty="0"/>
            </a:p>
          </p:txBody>
        </p:sp>
      </p:grpSp>
      <p:grpSp>
        <p:nvGrpSpPr>
          <p:cNvPr id="7" name="Group 6"/>
          <p:cNvGrpSpPr/>
          <p:nvPr/>
        </p:nvGrpSpPr>
        <p:grpSpPr>
          <a:xfrm>
            <a:off x="116702" y="3260683"/>
            <a:ext cx="3770312" cy="1751013"/>
            <a:chOff x="116702" y="3260683"/>
            <a:chExt cx="3770312" cy="1751013"/>
          </a:xfrm>
        </p:grpSpPr>
        <p:graphicFrame>
          <p:nvGraphicFramePr>
            <p:cNvPr id="145" name="Object 144"/>
            <p:cNvGraphicFramePr>
              <a:graphicFrameLocks noChangeAspect="1"/>
            </p:cNvGraphicFramePr>
            <p:nvPr>
              <p:extLst>
                <p:ext uri="{D42A27DB-BD31-4B8C-83A1-F6EECF244321}">
                  <p14:modId xmlns:p14="http://schemas.microsoft.com/office/powerpoint/2010/main" val="2351813566"/>
                </p:ext>
              </p:extLst>
            </p:nvPr>
          </p:nvGraphicFramePr>
          <p:xfrm>
            <a:off x="116702" y="3672362"/>
            <a:ext cx="3770312" cy="765175"/>
          </p:xfrm>
          <a:graphic>
            <a:graphicData uri="http://schemas.openxmlformats.org/presentationml/2006/ole">
              <mc:AlternateContent xmlns:mc="http://schemas.openxmlformats.org/markup-compatibility/2006">
                <mc:Choice xmlns:v="urn:schemas-microsoft-com:vml" Requires="v">
                  <p:oleObj spid="_x0000_s23946" name="Equation" r:id="rId8" imgW="1854000" imgH="355320" progId="Equation.3">
                    <p:embed/>
                  </p:oleObj>
                </mc:Choice>
                <mc:Fallback>
                  <p:oleObj name="Equation" r:id="rId8" imgW="1854000" imgH="355320" progId="Equation.3">
                    <p:embed/>
                    <p:pic>
                      <p:nvPicPr>
                        <p:cNvPr id="0" name=""/>
                        <p:cNvPicPr>
                          <a:picLocks noChangeAspect="1" noChangeArrowheads="1"/>
                        </p:cNvPicPr>
                        <p:nvPr/>
                      </p:nvPicPr>
                      <p:blipFill>
                        <a:blip r:embed="rId9"/>
                        <a:srcRect/>
                        <a:stretch>
                          <a:fillRect/>
                        </a:stretch>
                      </p:blipFill>
                      <p:spPr bwMode="auto">
                        <a:xfrm>
                          <a:off x="116702" y="3672362"/>
                          <a:ext cx="3770312"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6" name="TextBox 145"/>
            <p:cNvSpPr txBox="1"/>
            <p:nvPr/>
          </p:nvSpPr>
          <p:spPr>
            <a:xfrm>
              <a:off x="134175" y="3260683"/>
              <a:ext cx="2148345" cy="369332"/>
            </a:xfrm>
            <a:prstGeom prst="rect">
              <a:avLst/>
            </a:prstGeom>
            <a:noFill/>
          </p:spPr>
          <p:txBody>
            <a:bodyPr wrap="none" rtlCol="0">
              <a:spAutoFit/>
            </a:bodyPr>
            <a:lstStyle/>
            <a:p>
              <a:r>
                <a:rPr lang="en-US" dirty="0" smtClean="0"/>
                <a:t>add magnetic field:</a:t>
              </a:r>
              <a:endParaRPr lang="en-US" dirty="0"/>
            </a:p>
          </p:txBody>
        </p:sp>
        <p:sp>
          <p:nvSpPr>
            <p:cNvPr id="147" name="TextBox 146"/>
            <p:cNvSpPr txBox="1"/>
            <p:nvPr/>
          </p:nvSpPr>
          <p:spPr>
            <a:xfrm>
              <a:off x="170250" y="4365365"/>
              <a:ext cx="2535694" cy="646331"/>
            </a:xfrm>
            <a:prstGeom prst="rect">
              <a:avLst/>
            </a:prstGeom>
            <a:noFill/>
          </p:spPr>
          <p:txBody>
            <a:bodyPr wrap="none" rtlCol="0">
              <a:spAutoFit/>
            </a:bodyPr>
            <a:lstStyle/>
            <a:p>
              <a:r>
                <a:rPr lang="en-US" dirty="0" smtClean="0"/>
                <a:t>Transverse </a:t>
              </a:r>
              <a:r>
                <a:rPr lang="en-US" dirty="0" err="1" smtClean="0"/>
                <a:t>Ising</a:t>
              </a:r>
              <a:r>
                <a:rPr lang="en-US" dirty="0" smtClean="0"/>
                <a:t> model</a:t>
              </a:r>
            </a:p>
            <a:p>
              <a:endParaRPr lang="en-US" dirty="0"/>
            </a:p>
          </p:txBody>
        </p:sp>
      </p:grpSp>
      <p:sp>
        <p:nvSpPr>
          <p:cNvPr id="155" name="Rectangle 154"/>
          <p:cNvSpPr/>
          <p:nvPr/>
        </p:nvSpPr>
        <p:spPr>
          <a:xfrm>
            <a:off x="21733" y="5018429"/>
            <a:ext cx="5074142" cy="2000548"/>
          </a:xfrm>
          <a:prstGeom prst="rect">
            <a:avLst/>
          </a:prstGeom>
        </p:spPr>
        <p:txBody>
          <a:bodyPr wrap="square">
            <a:spAutoFit/>
          </a:bodyPr>
          <a:lstStyle/>
          <a:p>
            <a:pPr marL="0" lvl="1"/>
            <a:r>
              <a:rPr lang="en-US" sz="1400" dirty="0" err="1">
                <a:solidFill>
                  <a:srgbClr val="000000"/>
                </a:solidFill>
                <a:cs typeface="Arial" panose="020B0604020202020204" pitchFamily="34" charset="0"/>
              </a:rPr>
              <a:t>Porras</a:t>
            </a:r>
            <a:r>
              <a:rPr lang="en-US" sz="1400" dirty="0">
                <a:solidFill>
                  <a:srgbClr val="000000"/>
                </a:solidFill>
                <a:cs typeface="Arial" panose="020B0604020202020204" pitchFamily="34" charset="0"/>
              </a:rPr>
              <a:t> and </a:t>
            </a:r>
            <a:r>
              <a:rPr lang="en-US" sz="1400" dirty="0" err="1">
                <a:solidFill>
                  <a:srgbClr val="000000"/>
                </a:solidFill>
                <a:cs typeface="Arial" panose="020B0604020202020204" pitchFamily="34" charset="0"/>
              </a:rPr>
              <a:t>Cirac</a:t>
            </a:r>
            <a:r>
              <a:rPr lang="en-US" sz="1400" dirty="0">
                <a:solidFill>
                  <a:srgbClr val="000000"/>
                </a:solidFill>
                <a:cs typeface="Arial" panose="020B0604020202020204" pitchFamily="34" charset="0"/>
              </a:rPr>
              <a:t>, </a:t>
            </a:r>
            <a:r>
              <a:rPr lang="en-US" sz="1400" dirty="0" err="1">
                <a:solidFill>
                  <a:srgbClr val="000000"/>
                </a:solidFill>
                <a:cs typeface="Arial" panose="020B0604020202020204" pitchFamily="34" charset="0"/>
              </a:rPr>
              <a:t>PRL</a:t>
            </a:r>
            <a:r>
              <a:rPr lang="en-US" sz="1400" dirty="0">
                <a:solidFill>
                  <a:srgbClr val="000000"/>
                </a:solidFill>
                <a:cs typeface="Arial" panose="020B0604020202020204" pitchFamily="34" charset="0"/>
              </a:rPr>
              <a:t> </a:t>
            </a:r>
            <a:r>
              <a:rPr lang="en-US" sz="1400" b="1" dirty="0">
                <a:solidFill>
                  <a:srgbClr val="000000"/>
                </a:solidFill>
                <a:cs typeface="Arial" panose="020B0604020202020204" pitchFamily="34" charset="0"/>
              </a:rPr>
              <a:t>92</a:t>
            </a:r>
            <a:r>
              <a:rPr lang="en-US" sz="1400" dirty="0">
                <a:solidFill>
                  <a:srgbClr val="000000"/>
                </a:solidFill>
                <a:cs typeface="Arial" panose="020B0604020202020204" pitchFamily="34" charset="0"/>
              </a:rPr>
              <a:t>, 207901 (2004</a:t>
            </a:r>
            <a:r>
              <a:rPr lang="en-US" sz="1400" dirty="0" smtClean="0">
                <a:solidFill>
                  <a:srgbClr val="000000"/>
                </a:solidFill>
                <a:cs typeface="Arial" panose="020B0604020202020204" pitchFamily="34" charset="0"/>
              </a:rPr>
              <a:t>)</a:t>
            </a:r>
          </a:p>
          <a:p>
            <a:pPr marL="0" lvl="1"/>
            <a:r>
              <a:rPr lang="en-US" sz="1400" dirty="0" err="1" smtClean="0">
                <a:solidFill>
                  <a:srgbClr val="000000"/>
                </a:solidFill>
                <a:latin typeface="Arial" charset="0"/>
                <a:cs typeface="Times New Roman" pitchFamily="18" charset="0"/>
              </a:rPr>
              <a:t>Porras</a:t>
            </a:r>
            <a:r>
              <a:rPr lang="en-US" sz="1400" dirty="0" smtClean="0">
                <a:solidFill>
                  <a:srgbClr val="000000"/>
                </a:solidFill>
                <a:latin typeface="Arial" charset="0"/>
                <a:cs typeface="Times New Roman" pitchFamily="18" charset="0"/>
              </a:rPr>
              <a:t> and </a:t>
            </a:r>
            <a:r>
              <a:rPr lang="en-US" sz="1400" dirty="0" err="1" smtClean="0">
                <a:solidFill>
                  <a:srgbClr val="000000"/>
                </a:solidFill>
                <a:latin typeface="Arial" charset="0"/>
                <a:cs typeface="Times New Roman" pitchFamily="18" charset="0"/>
              </a:rPr>
              <a:t>Cirac</a:t>
            </a:r>
            <a:r>
              <a:rPr lang="en-US" sz="1400" dirty="0" smtClean="0">
                <a:solidFill>
                  <a:srgbClr val="000000"/>
                </a:solidFill>
                <a:latin typeface="Arial" charset="0"/>
                <a:cs typeface="Times New Roman" pitchFamily="18" charset="0"/>
              </a:rPr>
              <a:t>, </a:t>
            </a:r>
            <a:r>
              <a:rPr lang="en-US" sz="1400" dirty="0" err="1" smtClean="0">
                <a:solidFill>
                  <a:srgbClr val="000000"/>
                </a:solidFill>
                <a:latin typeface="Arial" charset="0"/>
                <a:cs typeface="Times New Roman" pitchFamily="18" charset="0"/>
              </a:rPr>
              <a:t>PRL</a:t>
            </a:r>
            <a:r>
              <a:rPr lang="en-US" sz="1400" dirty="0" smtClean="0">
                <a:solidFill>
                  <a:srgbClr val="000000"/>
                </a:solidFill>
                <a:latin typeface="Arial" charset="0"/>
                <a:cs typeface="Times New Roman" pitchFamily="18" charset="0"/>
              </a:rPr>
              <a:t> </a:t>
            </a:r>
            <a:r>
              <a:rPr lang="en-US" sz="1400" b="1" dirty="0">
                <a:solidFill>
                  <a:srgbClr val="000000"/>
                </a:solidFill>
                <a:latin typeface="Arial" charset="0"/>
                <a:cs typeface="Times New Roman" pitchFamily="18" charset="0"/>
              </a:rPr>
              <a:t>96</a:t>
            </a:r>
            <a:r>
              <a:rPr lang="en-US" sz="1400" dirty="0">
                <a:solidFill>
                  <a:srgbClr val="000000"/>
                </a:solidFill>
                <a:latin typeface="Arial" charset="0"/>
                <a:cs typeface="Times New Roman" pitchFamily="18" charset="0"/>
              </a:rPr>
              <a:t>, 250501 (2006)</a:t>
            </a:r>
            <a:endParaRPr lang="en-US" sz="1400" dirty="0">
              <a:solidFill>
                <a:srgbClr val="000000"/>
              </a:solidFill>
              <a:cs typeface="Arial" panose="020B0604020202020204" pitchFamily="34" charset="0"/>
            </a:endParaRPr>
          </a:p>
          <a:p>
            <a:pPr marL="0" lvl="1"/>
            <a:r>
              <a:rPr lang="en-US" sz="1400" dirty="0">
                <a:solidFill>
                  <a:srgbClr val="000000"/>
                </a:solidFill>
                <a:cs typeface="Arial" panose="020B0604020202020204" pitchFamily="34" charset="0"/>
              </a:rPr>
              <a:t>Deng, </a:t>
            </a:r>
            <a:r>
              <a:rPr lang="en-US" sz="1400" dirty="0" err="1">
                <a:solidFill>
                  <a:srgbClr val="000000"/>
                </a:solidFill>
                <a:cs typeface="Arial" panose="020B0604020202020204" pitchFamily="34" charset="0"/>
              </a:rPr>
              <a:t>Porras</a:t>
            </a:r>
            <a:r>
              <a:rPr lang="en-US" sz="1400" dirty="0">
                <a:solidFill>
                  <a:srgbClr val="000000"/>
                </a:solidFill>
                <a:cs typeface="Arial" panose="020B0604020202020204" pitchFamily="34" charset="0"/>
              </a:rPr>
              <a:t>, </a:t>
            </a:r>
            <a:r>
              <a:rPr lang="en-US" sz="1400" dirty="0" err="1">
                <a:solidFill>
                  <a:srgbClr val="000000"/>
                </a:solidFill>
                <a:cs typeface="Arial" panose="020B0604020202020204" pitchFamily="34" charset="0"/>
              </a:rPr>
              <a:t>Cirac</a:t>
            </a:r>
            <a:r>
              <a:rPr lang="en-US" sz="1400" dirty="0">
                <a:solidFill>
                  <a:srgbClr val="000000"/>
                </a:solidFill>
                <a:cs typeface="Arial" panose="020B0604020202020204" pitchFamily="34" charset="0"/>
              </a:rPr>
              <a:t>, PRA </a:t>
            </a:r>
            <a:r>
              <a:rPr lang="en-US" sz="1400" b="1" dirty="0">
                <a:solidFill>
                  <a:srgbClr val="000000"/>
                </a:solidFill>
                <a:cs typeface="Arial" panose="020B0604020202020204" pitchFamily="34" charset="0"/>
              </a:rPr>
              <a:t>7782</a:t>
            </a:r>
            <a:r>
              <a:rPr lang="en-US" sz="1400" dirty="0">
                <a:solidFill>
                  <a:srgbClr val="000000"/>
                </a:solidFill>
                <a:cs typeface="Arial" panose="020B0604020202020204" pitchFamily="34" charset="0"/>
              </a:rPr>
              <a:t>, 063407 (2005</a:t>
            </a:r>
            <a:r>
              <a:rPr lang="en-US" sz="1400" dirty="0" smtClean="0">
                <a:solidFill>
                  <a:srgbClr val="000000"/>
                </a:solidFill>
                <a:cs typeface="Arial" panose="020B0604020202020204" pitchFamily="34" charset="0"/>
              </a:rPr>
              <a:t>) </a:t>
            </a:r>
          </a:p>
          <a:p>
            <a:pPr marL="0" lvl="1"/>
            <a:r>
              <a:rPr lang="en-US" sz="1400" dirty="0" smtClean="0">
                <a:solidFill>
                  <a:srgbClr val="000000"/>
                </a:solidFill>
                <a:cs typeface="Arial" panose="020B0604020202020204" pitchFamily="34" charset="0"/>
              </a:rPr>
              <a:t>Taylor </a:t>
            </a:r>
            <a:r>
              <a:rPr lang="en-US" sz="1400" dirty="0">
                <a:solidFill>
                  <a:srgbClr val="000000"/>
                </a:solidFill>
                <a:cs typeface="Arial" panose="020B0604020202020204" pitchFamily="34" charset="0"/>
              </a:rPr>
              <a:t>and </a:t>
            </a:r>
            <a:r>
              <a:rPr lang="en-US" sz="1400" dirty="0" err="1">
                <a:solidFill>
                  <a:srgbClr val="000000"/>
                </a:solidFill>
                <a:cs typeface="Arial" panose="020B0604020202020204" pitchFamily="34" charset="0"/>
              </a:rPr>
              <a:t>Calarco</a:t>
            </a:r>
            <a:r>
              <a:rPr lang="en-US" sz="1400" dirty="0">
                <a:solidFill>
                  <a:srgbClr val="000000"/>
                </a:solidFill>
                <a:cs typeface="Arial" panose="020B0604020202020204" pitchFamily="34" charset="0"/>
              </a:rPr>
              <a:t>, PRA </a:t>
            </a:r>
            <a:r>
              <a:rPr lang="en-US" sz="1400" dirty="0" smtClean="0">
                <a:solidFill>
                  <a:srgbClr val="000000"/>
                </a:solidFill>
                <a:cs typeface="Arial" panose="020B0604020202020204" pitchFamily="34" charset="0"/>
              </a:rPr>
              <a:t>, </a:t>
            </a:r>
            <a:r>
              <a:rPr lang="en-US" sz="1400" dirty="0">
                <a:solidFill>
                  <a:srgbClr val="000000"/>
                </a:solidFill>
                <a:cs typeface="Arial" panose="020B0604020202020204" pitchFamily="34" charset="0"/>
              </a:rPr>
              <a:t>062331 (2008</a:t>
            </a:r>
            <a:r>
              <a:rPr lang="en-US" sz="1400" dirty="0" smtClean="0">
                <a:solidFill>
                  <a:srgbClr val="000000"/>
                </a:solidFill>
                <a:cs typeface="Arial" panose="020B0604020202020204" pitchFamily="34" charset="0"/>
              </a:rPr>
              <a:t>)</a:t>
            </a:r>
          </a:p>
          <a:p>
            <a:r>
              <a:rPr lang="en-US" sz="1400" dirty="0" err="1">
                <a:solidFill>
                  <a:srgbClr val="000000"/>
                </a:solidFill>
              </a:rPr>
              <a:t>Johanning</a:t>
            </a:r>
            <a:r>
              <a:rPr lang="en-US" sz="1400" dirty="0">
                <a:solidFill>
                  <a:srgbClr val="000000"/>
                </a:solidFill>
              </a:rPr>
              <a:t> et al., J. Phys. B </a:t>
            </a:r>
            <a:r>
              <a:rPr lang="en-US" sz="1400" b="1" dirty="0">
                <a:solidFill>
                  <a:srgbClr val="000000"/>
                </a:solidFill>
              </a:rPr>
              <a:t>42</a:t>
            </a:r>
            <a:r>
              <a:rPr lang="en-US" sz="1400" dirty="0">
                <a:solidFill>
                  <a:srgbClr val="000000"/>
                </a:solidFill>
              </a:rPr>
              <a:t>, 154009 (2009)</a:t>
            </a:r>
          </a:p>
          <a:p>
            <a:r>
              <a:rPr lang="en-US" sz="1400" dirty="0" smtClean="0">
                <a:solidFill>
                  <a:srgbClr val="000000"/>
                </a:solidFill>
              </a:rPr>
              <a:t>Schneider</a:t>
            </a:r>
            <a:r>
              <a:rPr lang="en-US" sz="1400" dirty="0">
                <a:solidFill>
                  <a:srgbClr val="000000"/>
                </a:solidFill>
              </a:rPr>
              <a:t>, Porras, </a:t>
            </a:r>
            <a:r>
              <a:rPr lang="en-US" sz="1400" dirty="0" err="1" smtClean="0">
                <a:solidFill>
                  <a:srgbClr val="000000"/>
                </a:solidFill>
              </a:rPr>
              <a:t>Sch</a:t>
            </a:r>
            <a:r>
              <a:rPr lang="en-US" sz="1400" dirty="0" err="1" smtClean="0">
                <a:solidFill>
                  <a:srgbClr val="000000"/>
                </a:solidFill>
                <a:latin typeface="Arial"/>
                <a:cs typeface="Arial"/>
              </a:rPr>
              <a:t>ä</a:t>
            </a:r>
            <a:r>
              <a:rPr lang="en-US" sz="1400" dirty="0" err="1" smtClean="0">
                <a:solidFill>
                  <a:srgbClr val="000000"/>
                </a:solidFill>
              </a:rPr>
              <a:t>tz</a:t>
            </a:r>
            <a:r>
              <a:rPr lang="en-US" sz="1400" dirty="0">
                <a:solidFill>
                  <a:srgbClr val="000000"/>
                </a:solidFill>
              </a:rPr>
              <a:t>, </a:t>
            </a:r>
            <a:r>
              <a:rPr lang="en-US" sz="1400" dirty="0" smtClean="0">
                <a:solidFill>
                  <a:srgbClr val="000000"/>
                </a:solidFill>
              </a:rPr>
              <a:t>Rep. </a:t>
            </a:r>
            <a:r>
              <a:rPr lang="en-US" sz="1400" dirty="0" err="1">
                <a:solidFill>
                  <a:srgbClr val="000000"/>
                </a:solidFill>
              </a:rPr>
              <a:t>Prog</a:t>
            </a:r>
            <a:r>
              <a:rPr lang="en-US" sz="1400" dirty="0">
                <a:solidFill>
                  <a:srgbClr val="000000"/>
                </a:solidFill>
              </a:rPr>
              <a:t>. Phys. </a:t>
            </a:r>
            <a:r>
              <a:rPr lang="en-US" sz="1400" b="1" dirty="0" smtClean="0">
                <a:solidFill>
                  <a:srgbClr val="000000"/>
                </a:solidFill>
              </a:rPr>
              <a:t>75</a:t>
            </a:r>
            <a:r>
              <a:rPr lang="en-US" sz="1400" dirty="0">
                <a:solidFill>
                  <a:srgbClr val="000000"/>
                </a:solidFill>
              </a:rPr>
              <a:t>, </a:t>
            </a:r>
            <a:r>
              <a:rPr lang="en-US" sz="1400" dirty="0" smtClean="0">
                <a:solidFill>
                  <a:srgbClr val="000000"/>
                </a:solidFill>
              </a:rPr>
              <a:t>     024401(2012)</a:t>
            </a:r>
          </a:p>
          <a:p>
            <a:r>
              <a:rPr lang="en-US" sz="1100" dirty="0" smtClean="0">
                <a:solidFill>
                  <a:srgbClr val="000000"/>
                </a:solidFill>
              </a:rPr>
              <a:t>●  ●  ●  ●</a:t>
            </a:r>
            <a:endParaRPr lang="en-US" sz="1100" dirty="0">
              <a:solidFill>
                <a:srgbClr val="000000"/>
              </a:solidFill>
            </a:endParaRPr>
          </a:p>
          <a:p>
            <a:pPr marL="0" lvl="1"/>
            <a:endParaRPr lang="en-US" sz="1200" dirty="0">
              <a:solidFill>
                <a:srgbClr val="000000"/>
              </a:solidFill>
              <a:latin typeface="Arial" panose="020B0604020202020204" pitchFamily="34" charset="0"/>
              <a:cs typeface="Arial" panose="020B0604020202020204" pitchFamily="34" charset="0"/>
            </a:endParaRPr>
          </a:p>
        </p:txBody>
      </p:sp>
      <p:sp>
        <p:nvSpPr>
          <p:cNvPr id="157" name="TextBox 156"/>
          <p:cNvSpPr txBox="1"/>
          <p:nvPr/>
        </p:nvSpPr>
        <p:spPr>
          <a:xfrm>
            <a:off x="2661193" y="78933"/>
            <a:ext cx="3239990" cy="1077218"/>
          </a:xfrm>
          <a:prstGeom prst="rect">
            <a:avLst/>
          </a:prstGeom>
          <a:noFill/>
        </p:spPr>
        <p:txBody>
          <a:bodyPr wrap="none" rtlCol="0">
            <a:spAutoFit/>
          </a:bodyPr>
          <a:lstStyle/>
          <a:p>
            <a:r>
              <a:rPr lang="en-US" sz="1600" dirty="0" err="1" smtClean="0"/>
              <a:t>Exps</a:t>
            </a:r>
            <a:r>
              <a:rPr lang="en-US" sz="1600" dirty="0" smtClean="0"/>
              <a:t>:  </a:t>
            </a:r>
            <a:r>
              <a:rPr lang="en-US" sz="1600" dirty="0" err="1" smtClean="0"/>
              <a:t>Sh</a:t>
            </a:r>
            <a:r>
              <a:rPr lang="en-US" sz="1600" dirty="0" err="1" smtClean="0">
                <a:latin typeface="Arial"/>
                <a:cs typeface="Arial"/>
              </a:rPr>
              <a:t>ätz</a:t>
            </a:r>
            <a:r>
              <a:rPr lang="en-US" sz="1600" dirty="0" smtClean="0">
                <a:latin typeface="Arial"/>
                <a:cs typeface="Arial"/>
              </a:rPr>
              <a:t> et al., Freiburg</a:t>
            </a:r>
          </a:p>
          <a:p>
            <a:r>
              <a:rPr lang="en-US" sz="1600" dirty="0" smtClean="0">
                <a:latin typeface="Arial"/>
                <a:cs typeface="Arial"/>
              </a:rPr>
              <a:t> </a:t>
            </a:r>
            <a:r>
              <a:rPr lang="en-US" sz="1600" dirty="0">
                <a:latin typeface="Arial"/>
                <a:cs typeface="Arial"/>
              </a:rPr>
              <a:t> </a:t>
            </a:r>
            <a:r>
              <a:rPr lang="en-US" sz="1600" dirty="0" smtClean="0">
                <a:latin typeface="Arial"/>
                <a:cs typeface="Arial"/>
              </a:rPr>
              <a:t>         Monroe et al., U. Maryland</a:t>
            </a:r>
          </a:p>
          <a:p>
            <a:r>
              <a:rPr lang="en-US" sz="1600" dirty="0" smtClean="0">
                <a:latin typeface="Arial"/>
                <a:cs typeface="Arial"/>
              </a:rPr>
              <a:t>  </a:t>
            </a:r>
            <a:r>
              <a:rPr lang="en-US" sz="1600" dirty="0">
                <a:latin typeface="Arial"/>
                <a:cs typeface="Arial"/>
              </a:rPr>
              <a:t> </a:t>
            </a:r>
            <a:r>
              <a:rPr lang="en-US" sz="1600" dirty="0" smtClean="0">
                <a:latin typeface="Arial"/>
                <a:cs typeface="Arial"/>
              </a:rPr>
              <a:t>        Blatt et al., Innsbruck</a:t>
            </a:r>
          </a:p>
          <a:p>
            <a:r>
              <a:rPr lang="en-US" sz="1600" dirty="0" smtClean="0">
                <a:latin typeface="Arial"/>
                <a:cs typeface="Arial"/>
              </a:rPr>
              <a:t>           Bollinger et al., NIST</a:t>
            </a:r>
          </a:p>
        </p:txBody>
      </p:sp>
      <p:sp>
        <p:nvSpPr>
          <p:cNvPr id="158" name="TextBox 157"/>
          <p:cNvSpPr txBox="1"/>
          <p:nvPr/>
        </p:nvSpPr>
        <p:spPr>
          <a:xfrm>
            <a:off x="6924697" y="4827825"/>
            <a:ext cx="2198038" cy="646331"/>
          </a:xfrm>
          <a:prstGeom prst="rect">
            <a:avLst/>
          </a:prstGeom>
          <a:noFill/>
        </p:spPr>
        <p:txBody>
          <a:bodyPr wrap="none" rtlCol="0">
            <a:spAutoFit/>
          </a:bodyPr>
          <a:lstStyle/>
          <a:p>
            <a:pPr algn="ctr"/>
            <a:r>
              <a:rPr lang="en-US" dirty="0" smtClean="0">
                <a:latin typeface="Arial" panose="020B0604020202020204" pitchFamily="34" charset="0"/>
                <a:cs typeface="Arial" panose="020B0604020202020204" pitchFamily="34" charset="0"/>
              </a:rPr>
              <a:t>(</a:t>
            </a:r>
            <a:r>
              <a:rPr lang="en-US" i="1" dirty="0" err="1" smtClean="0">
                <a:latin typeface="Arial" panose="020B0604020202020204" pitchFamily="34" charset="0"/>
                <a:cs typeface="Arial" panose="020B0604020202020204" pitchFamily="34" charset="0"/>
              </a:rPr>
              <a:t>J</a:t>
            </a:r>
            <a:r>
              <a:rPr lang="en-US" i="1" baseline="-25000" dirty="0" err="1" smtClean="0">
                <a:latin typeface="Arial" panose="020B0604020202020204" pitchFamily="34" charset="0"/>
                <a:cs typeface="Arial" panose="020B0604020202020204" pitchFamily="34" charset="0"/>
              </a:rPr>
              <a:t>i,j</a:t>
            </a:r>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&gt; 0, </a:t>
            </a:r>
          </a:p>
          <a:p>
            <a:pPr algn="ctr"/>
            <a:r>
              <a:rPr lang="en-US" dirty="0" smtClean="0">
                <a:latin typeface="Arial" panose="020B0604020202020204" pitchFamily="34" charset="0"/>
                <a:cs typeface="Arial" panose="020B0604020202020204" pitchFamily="34" charset="0"/>
              </a:rPr>
              <a:t>anti-ferromagnetic)</a:t>
            </a:r>
            <a:endParaRPr lang="en-US" dirty="0">
              <a:latin typeface="Arial" panose="020B0604020202020204" pitchFamily="34" charset="0"/>
              <a:cs typeface="Arial" panose="020B0604020202020204" pitchFamily="34" charset="0"/>
            </a:endParaRPr>
          </a:p>
        </p:txBody>
      </p:sp>
      <p:sp>
        <p:nvSpPr>
          <p:cNvPr id="44" name="TextBox 43"/>
          <p:cNvSpPr txBox="1"/>
          <p:nvPr/>
        </p:nvSpPr>
        <p:spPr>
          <a:xfrm>
            <a:off x="374476" y="78933"/>
            <a:ext cx="1963999" cy="523220"/>
          </a:xfrm>
          <a:prstGeom prst="rect">
            <a:avLst/>
          </a:prstGeom>
          <a:noFill/>
          <a:ln w="28575">
            <a:solidFill>
              <a:schemeClr val="tx1"/>
            </a:solidFill>
          </a:ln>
        </p:spPr>
        <p:txBody>
          <a:bodyPr wrap="none" rtlCol="0">
            <a:spAutoFit/>
          </a:bodyPr>
          <a:lstStyle/>
          <a:p>
            <a:r>
              <a:rPr lang="en-US" sz="2800" dirty="0" smtClean="0">
                <a:latin typeface="Arial" panose="020B0604020202020204" pitchFamily="34" charset="0"/>
                <a:cs typeface="Arial" panose="020B0604020202020204" pitchFamily="34" charset="0"/>
                <a:sym typeface="Symbol"/>
              </a:rPr>
              <a:t>Simulation:</a:t>
            </a:r>
            <a:endParaRPr lang="en-US" sz="2800" dirty="0">
              <a:latin typeface="Arial" panose="020B0604020202020204" pitchFamily="34" charset="0"/>
              <a:cs typeface="Arial" panose="020B0604020202020204" pitchFamily="34" charset="0"/>
            </a:endParaRPr>
          </a:p>
        </p:txBody>
      </p:sp>
      <p:grpSp>
        <p:nvGrpSpPr>
          <p:cNvPr id="76" name="Group 75"/>
          <p:cNvGrpSpPr/>
          <p:nvPr/>
        </p:nvGrpSpPr>
        <p:grpSpPr>
          <a:xfrm>
            <a:off x="4162425" y="3315560"/>
            <a:ext cx="3636644" cy="1161190"/>
            <a:chOff x="4162425" y="3315560"/>
            <a:chExt cx="3636644" cy="1161190"/>
          </a:xfrm>
        </p:grpSpPr>
        <p:sp>
          <p:nvSpPr>
            <p:cNvPr id="124" name="TextBox 123"/>
            <p:cNvSpPr txBox="1"/>
            <p:nvPr/>
          </p:nvSpPr>
          <p:spPr>
            <a:xfrm>
              <a:off x="4260426" y="3315560"/>
              <a:ext cx="1927451" cy="369332"/>
            </a:xfrm>
            <a:prstGeom prst="rect">
              <a:avLst/>
            </a:prstGeom>
            <a:noFill/>
          </p:spPr>
          <p:txBody>
            <a:bodyPr wrap="none" rtlCol="0">
              <a:spAutoFit/>
            </a:bodyPr>
            <a:lstStyle/>
            <a:p>
              <a:r>
                <a:rPr lang="en-US" dirty="0"/>
                <a:t>for </a:t>
              </a:r>
              <a:r>
                <a:rPr lang="en-US" dirty="0">
                  <a:sym typeface="Symbol"/>
                </a:rPr>
                <a:t></a:t>
              </a:r>
              <a:r>
                <a:rPr lang="en-US" baseline="-25000" dirty="0"/>
                <a:t>force</a:t>
              </a:r>
              <a:r>
                <a:rPr lang="en-US" dirty="0"/>
                <a:t> </a:t>
              </a:r>
              <a:r>
                <a:rPr lang="en-US" dirty="0">
                  <a:sym typeface="Symbol"/>
                </a:rPr>
                <a:t></a:t>
              </a:r>
              <a:r>
                <a:rPr lang="en-US" dirty="0"/>
                <a:t> </a:t>
              </a:r>
              <a:r>
                <a:rPr lang="en-US" dirty="0">
                  <a:sym typeface="Symbol"/>
                </a:rPr>
                <a:t></a:t>
              </a:r>
              <a:r>
                <a:rPr lang="en-US" baseline="-25000" dirty="0" smtClean="0"/>
                <a:t>COM</a:t>
              </a:r>
              <a:r>
                <a:rPr lang="en-US" dirty="0" smtClean="0"/>
                <a:t> </a:t>
              </a:r>
              <a:endParaRPr lang="en-US" dirty="0"/>
            </a:p>
          </p:txBody>
        </p:sp>
        <p:graphicFrame>
          <p:nvGraphicFramePr>
            <p:cNvPr id="125" name="Object 124"/>
            <p:cNvGraphicFramePr>
              <a:graphicFrameLocks noChangeAspect="1"/>
            </p:cNvGraphicFramePr>
            <p:nvPr>
              <p:extLst>
                <p:ext uri="{D42A27DB-BD31-4B8C-83A1-F6EECF244321}">
                  <p14:modId xmlns:p14="http://schemas.microsoft.com/office/powerpoint/2010/main" val="2613515760"/>
                </p:ext>
              </p:extLst>
            </p:nvPr>
          </p:nvGraphicFramePr>
          <p:xfrm>
            <a:off x="4162425" y="3713163"/>
            <a:ext cx="2019300" cy="763587"/>
          </p:xfrm>
          <a:graphic>
            <a:graphicData uri="http://schemas.openxmlformats.org/presentationml/2006/ole">
              <mc:AlternateContent xmlns:mc="http://schemas.openxmlformats.org/markup-compatibility/2006">
                <mc:Choice xmlns:v="urn:schemas-microsoft-com:vml" Requires="v">
                  <p:oleObj spid="_x0000_s23947" name="Equation" r:id="rId10" imgW="939600" imgH="355320" progId="Equation.3">
                    <p:embed/>
                  </p:oleObj>
                </mc:Choice>
                <mc:Fallback>
                  <p:oleObj name="Equation" r:id="rId10" imgW="939600" imgH="355320" progId="Equation.3">
                    <p:embed/>
                    <p:pic>
                      <p:nvPicPr>
                        <p:cNvPr id="0" name=""/>
                        <p:cNvPicPr>
                          <a:picLocks noChangeAspect="1" noChangeArrowheads="1"/>
                        </p:cNvPicPr>
                        <p:nvPr/>
                      </p:nvPicPr>
                      <p:blipFill>
                        <a:blip r:embed="rId11"/>
                        <a:srcRect/>
                        <a:stretch>
                          <a:fillRect/>
                        </a:stretch>
                      </p:blipFill>
                      <p:spPr bwMode="auto">
                        <a:xfrm>
                          <a:off x="4162425" y="3713163"/>
                          <a:ext cx="2019300" cy="763587"/>
                        </a:xfrm>
                        <a:prstGeom prst="rect">
                          <a:avLst/>
                        </a:prstGeom>
                        <a:noFill/>
                        <a:ln>
                          <a:noFill/>
                        </a:ln>
                      </p:spPr>
                    </p:pic>
                  </p:oleObj>
                </mc:Fallback>
              </mc:AlternateContent>
            </a:graphicData>
          </a:graphic>
        </p:graphicFrame>
        <p:sp>
          <p:nvSpPr>
            <p:cNvPr id="60" name="TextBox 59"/>
            <p:cNvSpPr txBox="1"/>
            <p:nvPr/>
          </p:nvSpPr>
          <p:spPr>
            <a:xfrm>
              <a:off x="6200554" y="3748687"/>
              <a:ext cx="1598515" cy="369332"/>
            </a:xfrm>
            <a:prstGeom prst="rect">
              <a:avLst/>
            </a:prstGeom>
            <a:noFill/>
          </p:spPr>
          <p:txBody>
            <a:bodyPr wrap="none" rtlCol="0">
              <a:spAutoFit/>
            </a:bodyPr>
            <a:lstStyle/>
            <a:p>
              <a:r>
                <a:rPr lang="en-US" dirty="0" smtClean="0">
                  <a:sym typeface="Symbol"/>
                </a:rPr>
                <a:t> GHZ states</a:t>
              </a:r>
              <a:endParaRPr lang="en-US" dirty="0"/>
            </a:p>
          </p:txBody>
        </p:sp>
      </p:grpSp>
      <p:sp>
        <p:nvSpPr>
          <p:cNvPr id="107" name="TextBox 106"/>
          <p:cNvSpPr txBox="1"/>
          <p:nvPr/>
        </p:nvSpPr>
        <p:spPr>
          <a:xfrm>
            <a:off x="2503116" y="1646617"/>
            <a:ext cx="1441420" cy="1477328"/>
          </a:xfrm>
          <a:prstGeom prst="rect">
            <a:avLst/>
          </a:prstGeom>
          <a:noFill/>
        </p:spPr>
        <p:txBody>
          <a:bodyPr wrap="none" rtlCol="0">
            <a:spAutoFit/>
          </a:bodyPr>
          <a:lstStyle/>
          <a:p>
            <a:r>
              <a:rPr lang="en-US" sz="1800" dirty="0" smtClean="0"/>
              <a:t>“moving</a:t>
            </a:r>
          </a:p>
          <a:p>
            <a:r>
              <a:rPr lang="en-US" sz="1800" dirty="0" smtClean="0"/>
              <a:t>standing</a:t>
            </a:r>
          </a:p>
          <a:p>
            <a:r>
              <a:rPr lang="en-US" sz="1800" dirty="0" smtClean="0"/>
              <a:t>wave” state-</a:t>
            </a:r>
          </a:p>
          <a:p>
            <a:r>
              <a:rPr lang="en-US" sz="1800" dirty="0" smtClean="0"/>
              <a:t>dependent</a:t>
            </a:r>
          </a:p>
          <a:p>
            <a:r>
              <a:rPr lang="en-US" sz="1800" dirty="0" smtClean="0"/>
              <a:t>forces</a:t>
            </a:r>
            <a:endParaRPr lang="en-US" sz="1800" dirty="0"/>
          </a:p>
        </p:txBody>
      </p:sp>
    </p:spTree>
    <p:extLst>
      <p:ext uri="{BB962C8B-B14F-4D97-AF65-F5344CB8AC3E}">
        <p14:creationId xmlns:p14="http://schemas.microsoft.com/office/powerpoint/2010/main" val="11234177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26"/>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897" y="731864"/>
            <a:ext cx="8819986" cy="5897880"/>
            <a:chOff x="198120" y="441960"/>
            <a:chExt cx="8819986" cy="5897880"/>
          </a:xfrm>
        </p:grpSpPr>
        <p:sp>
          <p:nvSpPr>
            <p:cNvPr id="5" name="Rectangle 4"/>
            <p:cNvSpPr/>
            <p:nvPr/>
          </p:nvSpPr>
          <p:spPr>
            <a:xfrm>
              <a:off x="198120" y="441960"/>
              <a:ext cx="8819986" cy="5897880"/>
            </a:xfrm>
            <a:prstGeom prst="rect">
              <a:avLst/>
            </a:prstGeom>
            <a:solidFill>
              <a:schemeClr val="bg1">
                <a:lumMod val="85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340627" y="622538"/>
              <a:ext cx="8479362" cy="5369787"/>
              <a:chOff x="340627" y="622538"/>
              <a:chExt cx="8479362" cy="5369787"/>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432" y="3350441"/>
                <a:ext cx="1718727" cy="2209792"/>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345" y="622538"/>
                <a:ext cx="1760436" cy="2165134"/>
              </a:xfrm>
              <a:prstGeom prst="rect">
                <a:avLst/>
              </a:prstGeom>
              <a:solidFill>
                <a:srgbClr val="3333CC"/>
              </a:solidFill>
              <a:ln w="28575">
                <a:solidFill>
                  <a:srgbClr val="0000CC"/>
                </a:solidFill>
              </a:ln>
            </p:spPr>
          </p:pic>
          <p:sp>
            <p:nvSpPr>
              <p:cNvPr id="9" name="TextBox 8"/>
              <p:cNvSpPr txBox="1"/>
              <p:nvPr/>
            </p:nvSpPr>
            <p:spPr>
              <a:xfrm>
                <a:off x="869345" y="2817090"/>
                <a:ext cx="1723549" cy="400110"/>
              </a:xfrm>
              <a:prstGeom prst="rect">
                <a:avLst/>
              </a:prstGeom>
              <a:noFill/>
            </p:spPr>
            <p:txBody>
              <a:bodyPr wrap="none" rtlCol="0">
                <a:spAutoFit/>
              </a:bodyPr>
              <a:lstStyle/>
              <a:p>
                <a:r>
                  <a:rPr lang="en-US" dirty="0" smtClean="0"/>
                  <a:t>Chris Monroe</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627" y="3350440"/>
                <a:ext cx="1657758" cy="2209792"/>
              </a:xfrm>
              <a:prstGeom prst="rect">
                <a:avLst/>
              </a:prstGeom>
              <a:ln w="28575">
                <a:solidFill>
                  <a:srgbClr val="0000CC"/>
                </a:solidFill>
              </a:ln>
            </p:spPr>
          </p:pic>
          <p:sp>
            <p:nvSpPr>
              <p:cNvPr id="11" name="TextBox 10"/>
              <p:cNvSpPr txBox="1"/>
              <p:nvPr/>
            </p:nvSpPr>
            <p:spPr>
              <a:xfrm>
                <a:off x="3237815" y="1351162"/>
                <a:ext cx="4962449" cy="769441"/>
              </a:xfrm>
              <a:prstGeom prst="rect">
                <a:avLst/>
              </a:prstGeom>
              <a:noFill/>
            </p:spPr>
            <p:txBody>
              <a:bodyPr wrap="none" rtlCol="0">
                <a:spAutoFit/>
              </a:bodyPr>
              <a:lstStyle/>
              <a:p>
                <a:pPr algn="ctr"/>
                <a:r>
                  <a:rPr lang="en-US" sz="2400" dirty="0" smtClean="0"/>
                  <a:t>Maryland</a:t>
                </a:r>
              </a:p>
              <a:p>
                <a:r>
                  <a:rPr lang="en-US" dirty="0" smtClean="0"/>
                  <a:t>P. </a:t>
                </a:r>
                <a:r>
                  <a:rPr lang="en-US" dirty="0" err="1" smtClean="0"/>
                  <a:t>Richerme</a:t>
                </a:r>
                <a:r>
                  <a:rPr lang="en-US" dirty="0" smtClean="0"/>
                  <a:t> et al., </a:t>
                </a:r>
                <a:r>
                  <a:rPr lang="en-US" i="1" dirty="0" smtClean="0"/>
                  <a:t>Nature</a:t>
                </a:r>
                <a:r>
                  <a:rPr lang="en-US" dirty="0" smtClean="0"/>
                  <a:t> </a:t>
                </a:r>
                <a:r>
                  <a:rPr lang="en-US" b="1" dirty="0" smtClean="0"/>
                  <a:t>511</a:t>
                </a:r>
                <a:r>
                  <a:rPr lang="en-US" dirty="0" smtClean="0"/>
                  <a:t>, 198 (2014)</a:t>
                </a:r>
              </a:p>
            </p:txBody>
          </p:sp>
          <p:sp>
            <p:nvSpPr>
              <p:cNvPr id="12" name="TextBox 11"/>
              <p:cNvSpPr txBox="1"/>
              <p:nvPr/>
            </p:nvSpPr>
            <p:spPr>
              <a:xfrm>
                <a:off x="4142875" y="3916727"/>
                <a:ext cx="4677114" cy="769441"/>
              </a:xfrm>
              <a:prstGeom prst="rect">
                <a:avLst/>
              </a:prstGeom>
              <a:noFill/>
            </p:spPr>
            <p:txBody>
              <a:bodyPr wrap="none" rtlCol="0">
                <a:spAutoFit/>
              </a:bodyPr>
              <a:lstStyle/>
              <a:p>
                <a:pPr algn="ctr"/>
                <a:r>
                  <a:rPr lang="en-US" sz="2400" dirty="0" smtClean="0"/>
                  <a:t>Innsbruck</a:t>
                </a:r>
              </a:p>
              <a:p>
                <a:r>
                  <a:rPr lang="en-US" dirty="0" smtClean="0"/>
                  <a:t>P. </a:t>
                </a:r>
                <a:r>
                  <a:rPr lang="en-US" dirty="0" err="1" smtClean="0"/>
                  <a:t>Jurcevi</a:t>
                </a:r>
                <a:r>
                  <a:rPr lang="en-US" dirty="0" smtClean="0"/>
                  <a:t> et al., </a:t>
                </a:r>
                <a:r>
                  <a:rPr lang="en-US" i="1" dirty="0" smtClean="0"/>
                  <a:t>Nature</a:t>
                </a:r>
                <a:r>
                  <a:rPr lang="en-US" dirty="0" smtClean="0"/>
                  <a:t> </a:t>
                </a:r>
                <a:r>
                  <a:rPr lang="en-US" b="1" dirty="0" smtClean="0"/>
                  <a:t>511</a:t>
                </a:r>
                <a:r>
                  <a:rPr lang="en-US" dirty="0" smtClean="0"/>
                  <a:t>, 202 (2014)</a:t>
                </a:r>
              </a:p>
            </p:txBody>
          </p:sp>
          <p:sp>
            <p:nvSpPr>
              <p:cNvPr id="13" name="TextBox 12"/>
              <p:cNvSpPr txBox="1"/>
              <p:nvPr/>
            </p:nvSpPr>
            <p:spPr>
              <a:xfrm>
                <a:off x="407118" y="5592215"/>
                <a:ext cx="1524776" cy="400110"/>
              </a:xfrm>
              <a:prstGeom prst="rect">
                <a:avLst/>
              </a:prstGeom>
              <a:noFill/>
            </p:spPr>
            <p:txBody>
              <a:bodyPr wrap="none" rtlCol="0">
                <a:spAutoFit/>
              </a:bodyPr>
              <a:lstStyle/>
              <a:p>
                <a:r>
                  <a:rPr lang="en-US" dirty="0" smtClean="0"/>
                  <a:t>Rainer Blatt</a:t>
                </a:r>
                <a:endParaRPr lang="en-US" dirty="0"/>
              </a:p>
            </p:txBody>
          </p:sp>
          <p:sp>
            <p:nvSpPr>
              <p:cNvPr id="14" name="TextBox 13"/>
              <p:cNvSpPr txBox="1"/>
              <p:nvPr/>
            </p:nvSpPr>
            <p:spPr>
              <a:xfrm>
                <a:off x="2147340" y="5592215"/>
                <a:ext cx="1867819" cy="400110"/>
              </a:xfrm>
              <a:prstGeom prst="rect">
                <a:avLst/>
              </a:prstGeom>
              <a:noFill/>
            </p:spPr>
            <p:txBody>
              <a:bodyPr wrap="none" rtlCol="0">
                <a:spAutoFit/>
              </a:bodyPr>
              <a:lstStyle/>
              <a:p>
                <a:r>
                  <a:rPr lang="en-US" dirty="0" smtClean="0"/>
                  <a:t>Christian </a:t>
                </a:r>
                <a:r>
                  <a:rPr lang="en-US" dirty="0" err="1" smtClean="0"/>
                  <a:t>Roos</a:t>
                </a:r>
                <a:endParaRPr lang="en-US" dirty="0"/>
              </a:p>
            </p:txBody>
          </p:sp>
        </p:grpSp>
      </p:grpSp>
      <p:sp>
        <p:nvSpPr>
          <p:cNvPr id="15" name="TextBox 14"/>
          <p:cNvSpPr txBox="1"/>
          <p:nvPr/>
        </p:nvSpPr>
        <p:spPr>
          <a:xfrm>
            <a:off x="2224209" y="117091"/>
            <a:ext cx="4988866" cy="584775"/>
          </a:xfrm>
          <a:prstGeom prst="rect">
            <a:avLst/>
          </a:prstGeom>
          <a:noFill/>
        </p:spPr>
        <p:txBody>
          <a:bodyPr wrap="none" rtlCol="0">
            <a:spAutoFit/>
          </a:bodyPr>
          <a:lstStyle/>
          <a:p>
            <a:r>
              <a:rPr lang="en-US" sz="3200" dirty="0" smtClean="0"/>
              <a:t>Entanglement propagation</a:t>
            </a:r>
            <a:endParaRPr lang="en-US" dirty="0"/>
          </a:p>
        </p:txBody>
      </p:sp>
    </p:spTree>
    <p:extLst>
      <p:ext uri="{BB962C8B-B14F-4D97-AF65-F5344CB8AC3E}">
        <p14:creationId xmlns:p14="http://schemas.microsoft.com/office/powerpoint/2010/main" val="36832836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3251" b="11539"/>
          <a:stretch/>
        </p:blipFill>
        <p:spPr>
          <a:xfrm>
            <a:off x="3778307" y="1394870"/>
            <a:ext cx="4792012" cy="1361702"/>
          </a:xfrm>
          <a:prstGeom prst="rect">
            <a:avLst/>
          </a:prstGeom>
          <a:ln>
            <a:solidFill>
              <a:srgbClr val="000000"/>
            </a:solidFill>
          </a:ln>
        </p:spPr>
      </p:pic>
      <p:sp>
        <p:nvSpPr>
          <p:cNvPr id="3" name="TextBox 2"/>
          <p:cNvSpPr txBox="1"/>
          <p:nvPr/>
        </p:nvSpPr>
        <p:spPr>
          <a:xfrm>
            <a:off x="6826306" y="2709912"/>
            <a:ext cx="497252" cy="338554"/>
          </a:xfrm>
          <a:prstGeom prst="rect">
            <a:avLst/>
          </a:prstGeom>
          <a:noFill/>
        </p:spPr>
        <p:txBody>
          <a:bodyPr wrap="none" rtlCol="0">
            <a:spAutoFit/>
          </a:bodyPr>
          <a:lstStyle/>
          <a:p>
            <a:pPr eaLnBrk="1" fontAlgn="auto" hangingPunct="1">
              <a:spcBef>
                <a:spcPts val="0"/>
              </a:spcBef>
              <a:spcAft>
                <a:spcPts val="0"/>
              </a:spcAft>
            </a:pPr>
            <a:r>
              <a:rPr lang="en-US" sz="1600" dirty="0" smtClean="0">
                <a:solidFill>
                  <a:prstClr val="black"/>
                </a:solidFill>
                <a:latin typeface="Calibri"/>
              </a:rPr>
              <a:t>800</a:t>
            </a:r>
            <a:endParaRPr lang="en-US" sz="1600" dirty="0">
              <a:solidFill>
                <a:prstClr val="black"/>
              </a:solidFill>
              <a:latin typeface="Calibri"/>
            </a:endParaRPr>
          </a:p>
        </p:txBody>
      </p:sp>
      <p:sp>
        <p:nvSpPr>
          <p:cNvPr id="4" name="TextBox 3"/>
          <p:cNvSpPr txBox="1"/>
          <p:nvPr/>
        </p:nvSpPr>
        <p:spPr>
          <a:xfrm>
            <a:off x="3625906" y="2709912"/>
            <a:ext cx="497252" cy="338554"/>
          </a:xfrm>
          <a:prstGeom prst="rect">
            <a:avLst/>
          </a:prstGeom>
          <a:noFill/>
        </p:spPr>
        <p:txBody>
          <a:bodyPr wrap="none" rtlCol="0">
            <a:spAutoFit/>
          </a:bodyPr>
          <a:lstStyle/>
          <a:p>
            <a:pPr eaLnBrk="1" fontAlgn="auto" hangingPunct="1">
              <a:spcBef>
                <a:spcPts val="0"/>
              </a:spcBef>
              <a:spcAft>
                <a:spcPts val="0"/>
              </a:spcAft>
            </a:pPr>
            <a:r>
              <a:rPr lang="en-US" sz="1600" dirty="0" smtClean="0">
                <a:solidFill>
                  <a:prstClr val="black"/>
                </a:solidFill>
                <a:latin typeface="Calibri"/>
              </a:rPr>
              <a:t>700</a:t>
            </a:r>
            <a:endParaRPr lang="en-US" sz="1600" dirty="0">
              <a:solidFill>
                <a:prstClr val="black"/>
              </a:solidFill>
              <a:latin typeface="Calibri"/>
            </a:endParaRPr>
          </a:p>
        </p:txBody>
      </p:sp>
      <p:grpSp>
        <p:nvGrpSpPr>
          <p:cNvPr id="23" name="Group 22"/>
          <p:cNvGrpSpPr/>
          <p:nvPr/>
        </p:nvGrpSpPr>
        <p:grpSpPr>
          <a:xfrm>
            <a:off x="4435351" y="3072217"/>
            <a:ext cx="3505200" cy="1143000"/>
            <a:chOff x="4419601" y="3200400"/>
            <a:chExt cx="3505200" cy="1143000"/>
          </a:xfrm>
        </p:grpSpPr>
        <p:sp>
          <p:nvSpPr>
            <p:cNvPr id="22" name="Rectangle 21"/>
            <p:cNvSpPr/>
            <p:nvPr/>
          </p:nvSpPr>
          <p:spPr>
            <a:xfrm>
              <a:off x="4419601" y="3200400"/>
              <a:ext cx="3505200"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84405" b="59401"/>
            <a:stretch/>
          </p:blipFill>
          <p:spPr>
            <a:xfrm>
              <a:off x="7060627" y="3255455"/>
              <a:ext cx="802257" cy="8971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4047" r="1489" b="57840"/>
            <a:stretch/>
          </p:blipFill>
          <p:spPr>
            <a:xfrm>
              <a:off x="5821401" y="3255455"/>
              <a:ext cx="744028" cy="931653"/>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2998" t="56148" r="63191"/>
            <a:stretch/>
          </p:blipFill>
          <p:spPr>
            <a:xfrm>
              <a:off x="5135601" y="3266205"/>
              <a:ext cx="710447" cy="96903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44345" t="55172" r="43506"/>
            <a:stretch/>
          </p:blipFill>
          <p:spPr>
            <a:xfrm>
              <a:off x="4526001" y="3255422"/>
              <a:ext cx="624954" cy="99060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4187" r="43571" b="57515"/>
            <a:stretch/>
          </p:blipFill>
          <p:spPr>
            <a:xfrm>
              <a:off x="6497136" y="3266205"/>
              <a:ext cx="629729" cy="938842"/>
            </a:xfrm>
            <a:prstGeom prst="rect">
              <a:avLst/>
            </a:prstGeom>
          </p:spPr>
        </p:pic>
      </p:grpSp>
      <p:sp>
        <p:nvSpPr>
          <p:cNvPr id="10" name="Freeform 9"/>
          <p:cNvSpPr/>
          <p:nvPr/>
        </p:nvSpPr>
        <p:spPr>
          <a:xfrm>
            <a:off x="6972955" y="2489153"/>
            <a:ext cx="534838" cy="672860"/>
          </a:xfrm>
          <a:custGeom>
            <a:avLst/>
            <a:gdLst>
              <a:gd name="connsiteX0" fmla="*/ 534838 w 534838"/>
              <a:gd name="connsiteY0" fmla="*/ 672860 h 672860"/>
              <a:gd name="connsiteX1" fmla="*/ 414068 w 534838"/>
              <a:gd name="connsiteY1" fmla="*/ 155276 h 672860"/>
              <a:gd name="connsiteX2" fmla="*/ 0 w 534838"/>
              <a:gd name="connsiteY2" fmla="*/ 0 h 672860"/>
            </a:gdLst>
            <a:ahLst/>
            <a:cxnLst>
              <a:cxn ang="0">
                <a:pos x="connsiteX0" y="connsiteY0"/>
              </a:cxn>
              <a:cxn ang="0">
                <a:pos x="connsiteX1" y="connsiteY1"/>
              </a:cxn>
              <a:cxn ang="0">
                <a:pos x="connsiteX2" y="connsiteY2"/>
              </a:cxn>
            </a:cxnLst>
            <a:rect l="l" t="t" r="r" b="b"/>
            <a:pathLst>
              <a:path w="534838" h="672860">
                <a:moveTo>
                  <a:pt x="534838" y="672860"/>
                </a:moveTo>
                <a:cubicBezTo>
                  <a:pt x="519023" y="470139"/>
                  <a:pt x="503208" y="267419"/>
                  <a:pt x="414068" y="155276"/>
                </a:cubicBezTo>
                <a:cubicBezTo>
                  <a:pt x="324928" y="43133"/>
                  <a:pt x="162464" y="21566"/>
                  <a:pt x="0" y="0"/>
                </a:cubicBezTo>
              </a:path>
            </a:pathLst>
          </a:custGeom>
          <a:noFill/>
          <a:ln w="19050" cap="flat" cmpd="sng" algn="ctr">
            <a:solidFill>
              <a:srgbClr val="C00000"/>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1" name="Freeform 10"/>
          <p:cNvSpPr/>
          <p:nvPr/>
        </p:nvSpPr>
        <p:spPr>
          <a:xfrm>
            <a:off x="6463997" y="2773825"/>
            <a:ext cx="224286" cy="388188"/>
          </a:xfrm>
          <a:custGeom>
            <a:avLst/>
            <a:gdLst>
              <a:gd name="connsiteX0" fmla="*/ 224286 w 224286"/>
              <a:gd name="connsiteY0" fmla="*/ 388188 h 388188"/>
              <a:gd name="connsiteX1" fmla="*/ 60384 w 224286"/>
              <a:gd name="connsiteY1" fmla="*/ 232913 h 388188"/>
              <a:gd name="connsiteX2" fmla="*/ 17252 w 224286"/>
              <a:gd name="connsiteY2" fmla="*/ 112143 h 388188"/>
              <a:gd name="connsiteX3" fmla="*/ 0 w 224286"/>
              <a:gd name="connsiteY3" fmla="*/ 0 h 388188"/>
            </a:gdLst>
            <a:ahLst/>
            <a:cxnLst>
              <a:cxn ang="0">
                <a:pos x="connsiteX0" y="connsiteY0"/>
              </a:cxn>
              <a:cxn ang="0">
                <a:pos x="connsiteX1" y="connsiteY1"/>
              </a:cxn>
              <a:cxn ang="0">
                <a:pos x="connsiteX2" y="connsiteY2"/>
              </a:cxn>
              <a:cxn ang="0">
                <a:pos x="connsiteX3" y="connsiteY3"/>
              </a:cxn>
            </a:cxnLst>
            <a:rect l="l" t="t" r="r" b="b"/>
            <a:pathLst>
              <a:path w="224286" h="388188">
                <a:moveTo>
                  <a:pt x="224286" y="388188"/>
                </a:moveTo>
                <a:cubicBezTo>
                  <a:pt x="159588" y="333554"/>
                  <a:pt x="94890" y="278920"/>
                  <a:pt x="60384" y="232913"/>
                </a:cubicBezTo>
                <a:cubicBezTo>
                  <a:pt x="25878" y="186906"/>
                  <a:pt x="27316" y="150962"/>
                  <a:pt x="17252" y="112143"/>
                </a:cubicBezTo>
                <a:cubicBezTo>
                  <a:pt x="7188" y="73324"/>
                  <a:pt x="3594" y="36662"/>
                  <a:pt x="0" y="0"/>
                </a:cubicBezTo>
              </a:path>
            </a:pathLst>
          </a:custGeom>
          <a:noFill/>
          <a:ln w="19050" cap="flat" cmpd="sng" algn="ctr">
            <a:solidFill>
              <a:srgbClr val="C00000"/>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2" name="Freeform 11"/>
          <p:cNvSpPr/>
          <p:nvPr/>
        </p:nvSpPr>
        <p:spPr>
          <a:xfrm>
            <a:off x="6144819" y="2747946"/>
            <a:ext cx="43132" cy="370935"/>
          </a:xfrm>
          <a:custGeom>
            <a:avLst/>
            <a:gdLst>
              <a:gd name="connsiteX0" fmla="*/ 0 w 43132"/>
              <a:gd name="connsiteY0" fmla="*/ 370935 h 370935"/>
              <a:gd name="connsiteX1" fmla="*/ 43132 w 43132"/>
              <a:gd name="connsiteY1" fmla="*/ 0 h 370935"/>
            </a:gdLst>
            <a:ahLst/>
            <a:cxnLst>
              <a:cxn ang="0">
                <a:pos x="connsiteX0" y="connsiteY0"/>
              </a:cxn>
              <a:cxn ang="0">
                <a:pos x="connsiteX1" y="connsiteY1"/>
              </a:cxn>
            </a:cxnLst>
            <a:rect l="l" t="t" r="r" b="b"/>
            <a:pathLst>
              <a:path w="43132" h="370935">
                <a:moveTo>
                  <a:pt x="0" y="370935"/>
                </a:moveTo>
                <a:lnTo>
                  <a:pt x="43132" y="0"/>
                </a:lnTo>
              </a:path>
            </a:pathLst>
          </a:custGeom>
          <a:noFill/>
          <a:ln w="19050" cap="flat" cmpd="sng" algn="ctr">
            <a:solidFill>
              <a:srgbClr val="C00000"/>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3" name="Freeform 12"/>
          <p:cNvSpPr/>
          <p:nvPr/>
        </p:nvSpPr>
        <p:spPr>
          <a:xfrm>
            <a:off x="5607106" y="2756572"/>
            <a:ext cx="341065" cy="414068"/>
          </a:xfrm>
          <a:custGeom>
            <a:avLst/>
            <a:gdLst>
              <a:gd name="connsiteX0" fmla="*/ 0 w 341065"/>
              <a:gd name="connsiteY0" fmla="*/ 414068 h 414068"/>
              <a:gd name="connsiteX1" fmla="*/ 224287 w 341065"/>
              <a:gd name="connsiteY1" fmla="*/ 293298 h 414068"/>
              <a:gd name="connsiteX2" fmla="*/ 327804 w 341065"/>
              <a:gd name="connsiteY2" fmla="*/ 112143 h 414068"/>
              <a:gd name="connsiteX3" fmla="*/ 336430 w 341065"/>
              <a:gd name="connsiteY3" fmla="*/ 0 h 414068"/>
            </a:gdLst>
            <a:ahLst/>
            <a:cxnLst>
              <a:cxn ang="0">
                <a:pos x="connsiteX0" y="connsiteY0"/>
              </a:cxn>
              <a:cxn ang="0">
                <a:pos x="connsiteX1" y="connsiteY1"/>
              </a:cxn>
              <a:cxn ang="0">
                <a:pos x="connsiteX2" y="connsiteY2"/>
              </a:cxn>
              <a:cxn ang="0">
                <a:pos x="connsiteX3" y="connsiteY3"/>
              </a:cxn>
            </a:cxnLst>
            <a:rect l="l" t="t" r="r" b="b"/>
            <a:pathLst>
              <a:path w="341065" h="414068">
                <a:moveTo>
                  <a:pt x="0" y="414068"/>
                </a:moveTo>
                <a:cubicBezTo>
                  <a:pt x="84826" y="378843"/>
                  <a:pt x="169653" y="343619"/>
                  <a:pt x="224287" y="293298"/>
                </a:cubicBezTo>
                <a:cubicBezTo>
                  <a:pt x="278921" y="242977"/>
                  <a:pt x="309114" y="161026"/>
                  <a:pt x="327804" y="112143"/>
                </a:cubicBezTo>
                <a:cubicBezTo>
                  <a:pt x="346494" y="63260"/>
                  <a:pt x="341462" y="31630"/>
                  <a:pt x="336430" y="0"/>
                </a:cubicBezTo>
              </a:path>
            </a:pathLst>
          </a:custGeom>
          <a:noFill/>
          <a:ln w="19050" cap="flat" cmpd="sng" algn="ctr">
            <a:solidFill>
              <a:srgbClr val="C00000"/>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4" name="Freeform 13"/>
          <p:cNvSpPr/>
          <p:nvPr/>
        </p:nvSpPr>
        <p:spPr>
          <a:xfrm>
            <a:off x="4850857" y="2730693"/>
            <a:ext cx="974785" cy="439947"/>
          </a:xfrm>
          <a:custGeom>
            <a:avLst/>
            <a:gdLst>
              <a:gd name="connsiteX0" fmla="*/ 0 w 974785"/>
              <a:gd name="connsiteY0" fmla="*/ 439947 h 439947"/>
              <a:gd name="connsiteX1" fmla="*/ 94891 w 974785"/>
              <a:gd name="connsiteY1" fmla="*/ 345056 h 439947"/>
              <a:gd name="connsiteX2" fmla="*/ 215660 w 974785"/>
              <a:gd name="connsiteY2" fmla="*/ 258792 h 439947"/>
              <a:gd name="connsiteX3" fmla="*/ 491706 w 974785"/>
              <a:gd name="connsiteY3" fmla="*/ 224287 h 439947"/>
              <a:gd name="connsiteX4" fmla="*/ 767751 w 974785"/>
              <a:gd name="connsiteY4" fmla="*/ 224287 h 439947"/>
              <a:gd name="connsiteX5" fmla="*/ 871268 w 974785"/>
              <a:gd name="connsiteY5" fmla="*/ 163902 h 439947"/>
              <a:gd name="connsiteX6" fmla="*/ 957532 w 974785"/>
              <a:gd name="connsiteY6" fmla="*/ 77637 h 439947"/>
              <a:gd name="connsiteX7" fmla="*/ 974785 w 974785"/>
              <a:gd name="connsiteY7" fmla="*/ 0 h 4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85" h="439947">
                <a:moveTo>
                  <a:pt x="0" y="439947"/>
                </a:moveTo>
                <a:cubicBezTo>
                  <a:pt x="29474" y="407597"/>
                  <a:pt x="58948" y="375248"/>
                  <a:pt x="94891" y="345056"/>
                </a:cubicBezTo>
                <a:cubicBezTo>
                  <a:pt x="130834" y="314864"/>
                  <a:pt x="149524" y="278920"/>
                  <a:pt x="215660" y="258792"/>
                </a:cubicBezTo>
                <a:cubicBezTo>
                  <a:pt x="281796" y="238664"/>
                  <a:pt x="399691" y="230038"/>
                  <a:pt x="491706" y="224287"/>
                </a:cubicBezTo>
                <a:cubicBezTo>
                  <a:pt x="583721" y="218536"/>
                  <a:pt x="704491" y="234351"/>
                  <a:pt x="767751" y="224287"/>
                </a:cubicBezTo>
                <a:cubicBezTo>
                  <a:pt x="831011" y="214223"/>
                  <a:pt x="839638" y="188344"/>
                  <a:pt x="871268" y="163902"/>
                </a:cubicBezTo>
                <a:cubicBezTo>
                  <a:pt x="902898" y="139460"/>
                  <a:pt x="940279" y="104954"/>
                  <a:pt x="957532" y="77637"/>
                </a:cubicBezTo>
                <a:cubicBezTo>
                  <a:pt x="974785" y="50320"/>
                  <a:pt x="974785" y="25160"/>
                  <a:pt x="974785" y="0"/>
                </a:cubicBezTo>
              </a:path>
            </a:pathLst>
          </a:custGeom>
          <a:noFill/>
          <a:ln w="19050" cap="flat" cmpd="sng" algn="ctr">
            <a:solidFill>
              <a:srgbClr val="C00000"/>
            </a:solidFill>
            <a:prstDash val="solid"/>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5" name="TextBox 24"/>
          <p:cNvSpPr txBox="1"/>
          <p:nvPr/>
        </p:nvSpPr>
        <p:spPr>
          <a:xfrm>
            <a:off x="3865990" y="986874"/>
            <a:ext cx="4557658" cy="338554"/>
          </a:xfrm>
          <a:prstGeom prst="rect">
            <a:avLst/>
          </a:prstGeom>
          <a:noFill/>
        </p:spPr>
        <p:txBody>
          <a:bodyPr wrap="none" rtlCol="0">
            <a:spAutoFit/>
          </a:bodyPr>
          <a:lstStyle/>
          <a:p>
            <a:r>
              <a:rPr lang="en-US" sz="1600" dirty="0" smtClean="0"/>
              <a:t>transverse mode spectrum (</a:t>
            </a:r>
            <a:r>
              <a:rPr lang="en-US" sz="1600" dirty="0" smtClean="0">
                <a:solidFill>
                  <a:srgbClr val="FF0000"/>
                </a:solidFill>
              </a:rPr>
              <a:t>modes out of plane</a:t>
            </a:r>
            <a:r>
              <a:rPr lang="en-US" sz="1600" dirty="0" smtClean="0"/>
              <a:t>)</a:t>
            </a:r>
            <a:endParaRPr lang="en-US" sz="1600" dirty="0"/>
          </a:p>
        </p:txBody>
      </p:sp>
      <p:sp>
        <p:nvSpPr>
          <p:cNvPr id="26" name="TextBox 25"/>
          <p:cNvSpPr txBox="1"/>
          <p:nvPr/>
        </p:nvSpPr>
        <p:spPr>
          <a:xfrm>
            <a:off x="4017345" y="2703807"/>
            <a:ext cx="516488" cy="338554"/>
          </a:xfrm>
          <a:prstGeom prst="rect">
            <a:avLst/>
          </a:prstGeom>
          <a:noFill/>
        </p:spPr>
        <p:txBody>
          <a:bodyPr wrap="none" rtlCol="0">
            <a:spAutoFit/>
          </a:bodyPr>
          <a:lstStyle/>
          <a:p>
            <a:r>
              <a:rPr lang="en-US" sz="1600" dirty="0" smtClean="0"/>
              <a:t>kHz</a:t>
            </a:r>
            <a:endParaRPr lang="en-US" sz="1600" dirty="0"/>
          </a:p>
        </p:txBody>
      </p:sp>
      <p:sp>
        <p:nvSpPr>
          <p:cNvPr id="27" name="TextBox 26"/>
          <p:cNvSpPr txBox="1"/>
          <p:nvPr/>
        </p:nvSpPr>
        <p:spPr>
          <a:xfrm>
            <a:off x="7196949" y="2691933"/>
            <a:ext cx="516488" cy="338554"/>
          </a:xfrm>
          <a:prstGeom prst="rect">
            <a:avLst/>
          </a:prstGeom>
          <a:noFill/>
        </p:spPr>
        <p:txBody>
          <a:bodyPr wrap="none" rtlCol="0">
            <a:spAutoFit/>
          </a:bodyPr>
          <a:lstStyle/>
          <a:p>
            <a:r>
              <a:rPr lang="en-US" sz="1600" dirty="0" smtClean="0"/>
              <a:t>kHz</a:t>
            </a:r>
            <a:endParaRPr lang="en-US" sz="1600" dirty="0"/>
          </a:p>
        </p:txBody>
      </p:sp>
      <p:sp>
        <p:nvSpPr>
          <p:cNvPr id="28" name="TextBox 27"/>
          <p:cNvSpPr txBox="1"/>
          <p:nvPr/>
        </p:nvSpPr>
        <p:spPr>
          <a:xfrm>
            <a:off x="1285875" y="5921827"/>
            <a:ext cx="184731" cy="369332"/>
          </a:xfrm>
          <a:prstGeom prst="rect">
            <a:avLst/>
          </a:prstGeom>
          <a:noFill/>
        </p:spPr>
        <p:txBody>
          <a:bodyPr wrap="none" rtlCol="0">
            <a:spAutoFit/>
          </a:bodyPr>
          <a:lstStyle/>
          <a:p>
            <a:endParaRPr lang="en-US" dirty="0"/>
          </a:p>
        </p:txBody>
      </p:sp>
      <p:sp>
        <p:nvSpPr>
          <p:cNvPr id="30" name="TextBox 29"/>
          <p:cNvSpPr txBox="1"/>
          <p:nvPr/>
        </p:nvSpPr>
        <p:spPr>
          <a:xfrm>
            <a:off x="7240374" y="3810062"/>
            <a:ext cx="556563" cy="307777"/>
          </a:xfrm>
          <a:prstGeom prst="rect">
            <a:avLst/>
          </a:prstGeom>
          <a:solidFill>
            <a:schemeClr val="bg1"/>
          </a:solidFill>
        </p:spPr>
        <p:txBody>
          <a:bodyPr wrap="none" rtlCol="0">
            <a:spAutoFit/>
          </a:bodyPr>
          <a:lstStyle/>
          <a:p>
            <a:r>
              <a:rPr lang="en-US" sz="1400" dirty="0" smtClean="0"/>
              <a:t>COM</a:t>
            </a:r>
            <a:endParaRPr lang="en-US" sz="1400" dirty="0"/>
          </a:p>
        </p:txBody>
      </p:sp>
      <p:sp>
        <p:nvSpPr>
          <p:cNvPr id="57" name="TextBox 56"/>
          <p:cNvSpPr txBox="1"/>
          <p:nvPr/>
        </p:nvSpPr>
        <p:spPr>
          <a:xfrm>
            <a:off x="5805557" y="3733117"/>
            <a:ext cx="764787" cy="461665"/>
          </a:xfrm>
          <a:prstGeom prst="rect">
            <a:avLst/>
          </a:prstGeom>
          <a:solidFill>
            <a:schemeClr val="bg1"/>
          </a:solidFill>
        </p:spPr>
        <p:txBody>
          <a:bodyPr wrap="square" rtlCol="0">
            <a:spAutoFit/>
          </a:bodyPr>
          <a:lstStyle/>
          <a:p>
            <a:pPr algn="ctr"/>
            <a:r>
              <a:rPr lang="en-US" sz="1200" dirty="0" smtClean="0"/>
              <a:t>potato chip</a:t>
            </a:r>
            <a:endParaRPr lang="en-US" sz="1200" dirty="0"/>
          </a:p>
        </p:txBody>
      </p:sp>
      <p:sp>
        <p:nvSpPr>
          <p:cNvPr id="58" name="TextBox 57"/>
          <p:cNvSpPr txBox="1"/>
          <p:nvPr/>
        </p:nvSpPr>
        <p:spPr>
          <a:xfrm>
            <a:off x="6644994" y="3799279"/>
            <a:ext cx="387157" cy="307777"/>
          </a:xfrm>
          <a:prstGeom prst="rect">
            <a:avLst/>
          </a:prstGeom>
          <a:solidFill>
            <a:schemeClr val="bg1"/>
          </a:solidFill>
        </p:spPr>
        <p:txBody>
          <a:bodyPr wrap="none" rtlCol="0">
            <a:spAutoFit/>
          </a:bodyPr>
          <a:lstStyle/>
          <a:p>
            <a:r>
              <a:rPr lang="en-US" sz="1400" dirty="0" smtClean="0"/>
              <a:t>tilt</a:t>
            </a:r>
            <a:endParaRPr lang="en-US" sz="1400" dirty="0"/>
          </a:p>
        </p:txBody>
      </p:sp>
      <p:sp>
        <p:nvSpPr>
          <p:cNvPr id="62" name="TextBox 61"/>
          <p:cNvSpPr txBox="1"/>
          <p:nvPr/>
        </p:nvSpPr>
        <p:spPr>
          <a:xfrm>
            <a:off x="219963" y="6526229"/>
            <a:ext cx="8752204" cy="307777"/>
          </a:xfrm>
          <a:prstGeom prst="rect">
            <a:avLst/>
          </a:prstGeom>
          <a:noFill/>
          <a:ln w="12700">
            <a:solidFill>
              <a:schemeClr val="tx1"/>
            </a:solidFill>
          </a:ln>
        </p:spPr>
        <p:txBody>
          <a:bodyPr wrap="none" rtlCol="0">
            <a:spAutoFit/>
          </a:bodyPr>
          <a:lstStyle/>
          <a:p>
            <a:r>
              <a:rPr lang="en-US" sz="1400" dirty="0" smtClean="0"/>
              <a:t>J. Britton </a:t>
            </a:r>
            <a:r>
              <a:rPr lang="en-US" sz="1400" dirty="0"/>
              <a:t>et. al</a:t>
            </a:r>
            <a:r>
              <a:rPr lang="en-US" sz="1400" dirty="0" smtClean="0"/>
              <a:t>., </a:t>
            </a:r>
            <a:r>
              <a:rPr lang="en-US" sz="1400" dirty="0"/>
              <a:t>Nature </a:t>
            </a:r>
            <a:r>
              <a:rPr lang="en-US" sz="1400" b="1" dirty="0"/>
              <a:t>484</a:t>
            </a:r>
            <a:r>
              <a:rPr lang="en-US" sz="1400" dirty="0"/>
              <a:t>, 489 (2012</a:t>
            </a:r>
            <a:r>
              <a:rPr lang="en-US" sz="1400" dirty="0" smtClean="0"/>
              <a:t>); B. Sawyer </a:t>
            </a:r>
            <a:r>
              <a:rPr lang="en-US" sz="1400" dirty="0"/>
              <a:t>et al</a:t>
            </a:r>
            <a:r>
              <a:rPr lang="en-US" sz="1400" dirty="0" smtClean="0"/>
              <a:t>., </a:t>
            </a:r>
            <a:r>
              <a:rPr lang="en-US" sz="1400" dirty="0" err="1" smtClean="0"/>
              <a:t>PRL</a:t>
            </a:r>
            <a:r>
              <a:rPr lang="en-US" sz="1400" dirty="0" smtClean="0"/>
              <a:t> </a:t>
            </a:r>
            <a:r>
              <a:rPr lang="en-US" sz="1400" b="1" dirty="0"/>
              <a:t>108</a:t>
            </a:r>
            <a:r>
              <a:rPr lang="en-US" sz="1400" dirty="0"/>
              <a:t>, 213003 (</a:t>
            </a:r>
            <a:r>
              <a:rPr lang="en-US" sz="1400" dirty="0" smtClean="0"/>
              <a:t>2012); PRA </a:t>
            </a:r>
            <a:r>
              <a:rPr lang="en-US" sz="1400" b="1" dirty="0" smtClean="0"/>
              <a:t>89</a:t>
            </a:r>
            <a:r>
              <a:rPr lang="en-US" sz="1400" dirty="0" smtClean="0"/>
              <a:t>, 033408 (2014) </a:t>
            </a:r>
            <a:endParaRPr lang="en-US" sz="1400" dirty="0"/>
          </a:p>
        </p:txBody>
      </p:sp>
      <p:sp>
        <p:nvSpPr>
          <p:cNvPr id="63" name="TextBox 62"/>
          <p:cNvSpPr txBox="1"/>
          <p:nvPr/>
        </p:nvSpPr>
        <p:spPr>
          <a:xfrm>
            <a:off x="7409796" y="1642790"/>
            <a:ext cx="1061509" cy="369332"/>
          </a:xfrm>
          <a:prstGeom prst="rect">
            <a:avLst/>
          </a:prstGeom>
          <a:noFill/>
        </p:spPr>
        <p:txBody>
          <a:bodyPr wrap="none" rtlCol="0">
            <a:spAutoFit/>
          </a:bodyPr>
          <a:lstStyle/>
          <a:p>
            <a:r>
              <a:rPr lang="en-US" dirty="0" smtClean="0"/>
              <a:t>N </a:t>
            </a:r>
            <a:r>
              <a:rPr lang="en-US" dirty="0" smtClean="0">
                <a:sym typeface="Symbol"/>
              </a:rPr>
              <a:t> 200 </a:t>
            </a:r>
            <a:endParaRPr lang="en-US" dirty="0"/>
          </a:p>
        </p:txBody>
      </p:sp>
      <p:sp>
        <p:nvSpPr>
          <p:cNvPr id="15" name="TextBox 14"/>
          <p:cNvSpPr txBox="1"/>
          <p:nvPr/>
        </p:nvSpPr>
        <p:spPr>
          <a:xfrm>
            <a:off x="3826402" y="186169"/>
            <a:ext cx="4931158" cy="830997"/>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sym typeface="Symbol"/>
              </a:rPr>
              <a:t></a:t>
            </a:r>
            <a:r>
              <a:rPr lang="en-US" sz="2400" dirty="0">
                <a:solidFill>
                  <a:srgbClr val="FF0000"/>
                </a:solidFill>
                <a:latin typeface="Arial" panose="020B0604020202020204" pitchFamily="34" charset="0"/>
                <a:cs typeface="Arial" panose="020B0604020202020204" pitchFamily="34" charset="0"/>
              </a:rPr>
              <a:t> N &gt; 100 spins</a:t>
            </a:r>
          </a:p>
          <a:p>
            <a:r>
              <a:rPr lang="en-US" sz="2400" dirty="0">
                <a:solidFill>
                  <a:srgbClr val="FF0000"/>
                </a:solidFill>
                <a:latin typeface="Arial" panose="020B0604020202020204" pitchFamily="34" charset="0"/>
                <a:cs typeface="Arial" panose="020B0604020202020204" pitchFamily="34" charset="0"/>
                <a:sym typeface="Symbol"/>
              </a:rPr>
              <a:t></a:t>
            </a:r>
            <a:r>
              <a:rPr lang="en-US" sz="2400" dirty="0">
                <a:solidFill>
                  <a:srgbClr val="FF0000"/>
                </a:solidFill>
                <a:latin typeface="Arial" panose="020B0604020202020204" pitchFamily="34" charset="0"/>
                <a:cs typeface="Arial" panose="020B0604020202020204" pitchFamily="34" charset="0"/>
              </a:rPr>
              <a:t> “self assembled” triangular </a:t>
            </a:r>
            <a:r>
              <a:rPr lang="en-US" sz="2400" dirty="0" smtClean="0">
                <a:solidFill>
                  <a:srgbClr val="FF0000"/>
                </a:solidFill>
                <a:latin typeface="Arial" panose="020B0604020202020204" pitchFamily="34" charset="0"/>
                <a:cs typeface="Arial" panose="020B0604020202020204" pitchFamily="34" charset="0"/>
              </a:rPr>
              <a:t>lattice</a:t>
            </a:r>
            <a:endParaRPr lang="en-US" sz="2400" dirty="0">
              <a:solidFill>
                <a:srgbClr val="FF0000"/>
              </a:solidFill>
              <a:latin typeface="Arial" panose="020B0604020202020204" pitchFamily="34" charset="0"/>
              <a:cs typeface="Arial" panose="020B0604020202020204" pitchFamily="34" charset="0"/>
            </a:endParaRPr>
          </a:p>
        </p:txBody>
      </p:sp>
      <p:sp>
        <p:nvSpPr>
          <p:cNvPr id="51" name="Rectangle 50"/>
          <p:cNvSpPr/>
          <p:nvPr/>
        </p:nvSpPr>
        <p:spPr>
          <a:xfrm>
            <a:off x="219963" y="114122"/>
            <a:ext cx="3318335" cy="4116570"/>
          </a:xfrm>
          <a:prstGeom prst="rect">
            <a:avLst/>
          </a:prstGeom>
          <a:solidFill>
            <a:srgbClr val="FFFF99"/>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en-US" sz="2400" dirty="0" smtClean="0">
                <a:solidFill>
                  <a:srgbClr val="FFFFFF"/>
                </a:solidFill>
              </a:rPr>
              <a:t>d</a:t>
            </a:r>
            <a:endParaRPr lang="en-US" sz="2400" dirty="0">
              <a:solidFill>
                <a:srgbClr val="FFFFFF"/>
              </a:solidFill>
            </a:endParaRPr>
          </a:p>
        </p:txBody>
      </p:sp>
      <p:sp>
        <p:nvSpPr>
          <p:cNvPr id="56" name="TextBox 55"/>
          <p:cNvSpPr txBox="1"/>
          <p:nvPr/>
        </p:nvSpPr>
        <p:spPr>
          <a:xfrm>
            <a:off x="182972" y="114122"/>
            <a:ext cx="3355326" cy="1015663"/>
          </a:xfrm>
          <a:prstGeom prst="rect">
            <a:avLst/>
          </a:prstGeom>
          <a:noFill/>
        </p:spPr>
        <p:txBody>
          <a:bodyPr wrap="square" rtlCol="0">
            <a:spAutoFit/>
          </a:bodyPr>
          <a:lstStyle/>
          <a:p>
            <a:pPr algn="ctr" eaLnBrk="1" hangingPunct="1"/>
            <a:r>
              <a:rPr lang="en-US" dirty="0" smtClean="0">
                <a:solidFill>
                  <a:srgbClr val="000000"/>
                </a:solidFill>
                <a:latin typeface="Arial" charset="0"/>
              </a:rPr>
              <a:t>2-D  array (Penning trap)</a:t>
            </a:r>
          </a:p>
          <a:p>
            <a:pPr algn="ctr" eaLnBrk="1" hangingPunct="1"/>
            <a:r>
              <a:rPr lang="en-US" dirty="0" smtClean="0">
                <a:solidFill>
                  <a:srgbClr val="000000"/>
                </a:solidFill>
                <a:latin typeface="Arial" charset="0"/>
              </a:rPr>
              <a:t>Simulation in </a:t>
            </a:r>
          </a:p>
          <a:p>
            <a:pPr algn="ctr" eaLnBrk="1" hangingPunct="1"/>
            <a:r>
              <a:rPr lang="en-US" dirty="0" smtClean="0">
                <a:solidFill>
                  <a:srgbClr val="000000"/>
                </a:solidFill>
                <a:latin typeface="Arial" charset="0"/>
              </a:rPr>
              <a:t>Wigner crystal</a:t>
            </a:r>
          </a:p>
        </p:txBody>
      </p:sp>
      <p:pic>
        <p:nvPicPr>
          <p:cNvPr id="34" name="Picture 60" descr="singleplane"/>
          <p:cNvPicPr>
            <a:picLocks noChangeAspect="1" noChangeArrowheads="1"/>
          </p:cNvPicPr>
          <p:nvPr/>
        </p:nvPicPr>
        <p:blipFill rotWithShape="1">
          <a:blip r:embed="rId5" cstate="print"/>
          <a:srcRect b="19076"/>
          <a:stretch/>
        </p:blipFill>
        <p:spPr bwMode="auto">
          <a:xfrm>
            <a:off x="339711" y="1096005"/>
            <a:ext cx="3077376" cy="3057349"/>
          </a:xfrm>
          <a:prstGeom prst="rect">
            <a:avLst/>
          </a:prstGeom>
          <a:noFill/>
        </p:spPr>
      </p:pic>
      <p:sp>
        <p:nvSpPr>
          <p:cNvPr id="54" name="Text Box 9"/>
          <p:cNvSpPr txBox="1">
            <a:spLocks noChangeArrowheads="1"/>
          </p:cNvSpPr>
          <p:nvPr/>
        </p:nvSpPr>
        <p:spPr bwMode="auto">
          <a:xfrm>
            <a:off x="420232" y="3751707"/>
            <a:ext cx="899605" cy="307777"/>
          </a:xfrm>
          <a:prstGeom prst="rect">
            <a:avLst/>
          </a:prstGeom>
          <a:noFill/>
          <a:ln w="9525">
            <a:noFill/>
            <a:miter lim="800000"/>
            <a:headEnd/>
            <a:tailEnd/>
          </a:ln>
          <a:effectLst/>
        </p:spPr>
        <p:txBody>
          <a:bodyPr wrap="none">
            <a:spAutoFit/>
          </a:bodyPr>
          <a:lstStyle/>
          <a:p>
            <a:pPr eaLnBrk="1" hangingPunct="1"/>
            <a:r>
              <a:rPr lang="en-US" sz="1400" b="1" dirty="0">
                <a:solidFill>
                  <a:schemeClr val="bg1"/>
                </a:solidFill>
                <a:latin typeface="Arial" charset="0"/>
              </a:rPr>
              <a:t>top view</a:t>
            </a:r>
          </a:p>
        </p:txBody>
      </p:sp>
      <p:pic>
        <p:nvPicPr>
          <p:cNvPr id="35" name="Picture 34"/>
          <p:cNvPicPr>
            <a:picLocks noChangeAspect="1"/>
          </p:cNvPicPr>
          <p:nvPr/>
        </p:nvPicPr>
        <p:blipFill rotWithShape="1">
          <a:blip r:embed="rId6" cstate="print">
            <a:extLst>
              <a:ext uri="{28A0092B-C50C-407E-A947-70E740481C1C}">
                <a14:useLocalDpi xmlns:a14="http://schemas.microsoft.com/office/drawing/2010/main" val="0"/>
              </a:ext>
            </a:extLst>
          </a:blip>
          <a:srcRect l="23633" t="3173" r="10392" b="21811"/>
          <a:stretch/>
        </p:blipFill>
        <p:spPr>
          <a:xfrm>
            <a:off x="791707" y="4328040"/>
            <a:ext cx="1351418" cy="1798025"/>
          </a:xfrm>
          <a:prstGeom prst="rect">
            <a:avLst/>
          </a:prstGeom>
          <a:ln w="28575">
            <a:solidFill>
              <a:srgbClr val="0000CC"/>
            </a:solidFill>
          </a:ln>
        </p:spPr>
      </p:pic>
      <p:sp>
        <p:nvSpPr>
          <p:cNvPr id="36" name="TextBox 35"/>
          <p:cNvSpPr txBox="1"/>
          <p:nvPr/>
        </p:nvSpPr>
        <p:spPr>
          <a:xfrm>
            <a:off x="647303" y="6173746"/>
            <a:ext cx="5301451" cy="369332"/>
          </a:xfrm>
          <a:prstGeom prst="rect">
            <a:avLst/>
          </a:prstGeom>
          <a:noFill/>
        </p:spPr>
        <p:txBody>
          <a:bodyPr wrap="none" rtlCol="0">
            <a:spAutoFit/>
          </a:bodyPr>
          <a:lstStyle/>
          <a:p>
            <a:r>
              <a:rPr lang="en-US" sz="1800" dirty="0" smtClean="0">
                <a:solidFill>
                  <a:srgbClr val="000000"/>
                </a:solidFill>
              </a:rPr>
              <a:t>John Bollinger, + </a:t>
            </a:r>
            <a:r>
              <a:rPr lang="en-US" sz="1800" dirty="0" smtClean="0"/>
              <a:t>J</a:t>
            </a:r>
            <a:r>
              <a:rPr lang="en-US" sz="1800" dirty="0"/>
              <a:t>. </a:t>
            </a:r>
            <a:r>
              <a:rPr lang="en-US" sz="1800" dirty="0" err="1"/>
              <a:t>Bohnet</a:t>
            </a:r>
            <a:r>
              <a:rPr lang="en-US" sz="1800" dirty="0"/>
              <a:t>, J. Britton, B. </a:t>
            </a:r>
            <a:r>
              <a:rPr lang="en-US" sz="1800" dirty="0" smtClean="0"/>
              <a:t>Sawyer</a:t>
            </a:r>
            <a:endParaRPr lang="en-US" sz="1800" dirty="0" smtClean="0">
              <a:solidFill>
                <a:srgbClr val="000000"/>
              </a:solidFill>
            </a:endParaRPr>
          </a:p>
        </p:txBody>
      </p:sp>
      <p:sp>
        <p:nvSpPr>
          <p:cNvPr id="18" name="TextBox 17"/>
          <p:cNvSpPr txBox="1"/>
          <p:nvPr/>
        </p:nvSpPr>
        <p:spPr>
          <a:xfrm>
            <a:off x="2446421" y="4579156"/>
            <a:ext cx="6513322" cy="400110"/>
          </a:xfrm>
          <a:prstGeom prst="rect">
            <a:avLst/>
          </a:prstGeom>
          <a:noFill/>
        </p:spPr>
        <p:txBody>
          <a:bodyPr wrap="none" rtlCol="0">
            <a:spAutoFit/>
          </a:bodyPr>
          <a:lstStyle/>
          <a:p>
            <a:r>
              <a:rPr lang="en-US" dirty="0" smtClean="0">
                <a:solidFill>
                  <a:srgbClr val="0000CC"/>
                </a:solidFill>
                <a:sym typeface="Symbol"/>
              </a:rPr>
              <a:t> Benchmarked </a:t>
            </a:r>
            <a:r>
              <a:rPr lang="en-US" dirty="0" err="1" smtClean="0">
                <a:solidFill>
                  <a:srgbClr val="0000CC"/>
                </a:solidFill>
                <a:sym typeface="Symbol"/>
              </a:rPr>
              <a:t>Ising</a:t>
            </a:r>
            <a:r>
              <a:rPr lang="en-US" dirty="0" smtClean="0">
                <a:solidFill>
                  <a:srgbClr val="0000CC"/>
                </a:solidFill>
                <a:sym typeface="Symbol"/>
              </a:rPr>
              <a:t> interactions with mean field theory</a:t>
            </a:r>
          </a:p>
        </p:txBody>
      </p:sp>
      <p:sp>
        <p:nvSpPr>
          <p:cNvPr id="17" name="TextBox 16"/>
          <p:cNvSpPr txBox="1"/>
          <p:nvPr/>
        </p:nvSpPr>
        <p:spPr>
          <a:xfrm>
            <a:off x="2425544" y="5120027"/>
            <a:ext cx="6611746" cy="707886"/>
          </a:xfrm>
          <a:prstGeom prst="rect">
            <a:avLst/>
          </a:prstGeom>
          <a:noFill/>
        </p:spPr>
        <p:txBody>
          <a:bodyPr wrap="none" rtlCol="0">
            <a:spAutoFit/>
          </a:bodyPr>
          <a:lstStyle/>
          <a:p>
            <a:r>
              <a:rPr lang="en-US" dirty="0" smtClean="0">
                <a:solidFill>
                  <a:srgbClr val="0000CC"/>
                </a:solidFill>
              </a:rPr>
              <a:t> </a:t>
            </a:r>
            <a:r>
              <a:rPr lang="en-US" u="sng" dirty="0">
                <a:solidFill>
                  <a:srgbClr val="0000CC"/>
                </a:solidFill>
              </a:rPr>
              <a:t>To do</a:t>
            </a:r>
            <a:r>
              <a:rPr lang="en-US" dirty="0">
                <a:solidFill>
                  <a:srgbClr val="0000CC"/>
                </a:solidFill>
              </a:rPr>
              <a:t>: implement new trap &amp; laser beams to increase </a:t>
            </a:r>
            <a:r>
              <a:rPr lang="en-US" dirty="0" err="1" smtClean="0">
                <a:solidFill>
                  <a:srgbClr val="0000CC"/>
                </a:solidFill>
              </a:rPr>
              <a:t>J</a:t>
            </a:r>
            <a:r>
              <a:rPr lang="en-US" baseline="-25000" dirty="0" err="1" smtClean="0">
                <a:solidFill>
                  <a:srgbClr val="0000CC"/>
                </a:solidFill>
              </a:rPr>
              <a:t>i,j</a:t>
            </a:r>
            <a:endParaRPr lang="en-US" dirty="0" smtClean="0">
              <a:solidFill>
                <a:srgbClr val="0000CC"/>
              </a:solidFill>
            </a:endParaRPr>
          </a:p>
          <a:p>
            <a:r>
              <a:rPr lang="en-US" dirty="0" smtClean="0">
                <a:solidFill>
                  <a:srgbClr val="0000CC"/>
                </a:solidFill>
              </a:rPr>
              <a:t>relative to spontaneous emission</a:t>
            </a:r>
            <a:endParaRPr lang="en-US" dirty="0">
              <a:solidFill>
                <a:srgbClr val="0000CC"/>
              </a:solidFill>
            </a:endParaRPr>
          </a:p>
        </p:txBody>
      </p:sp>
    </p:spTree>
    <p:extLst>
      <p:ext uri="{BB962C8B-B14F-4D97-AF65-F5344CB8AC3E}">
        <p14:creationId xmlns:p14="http://schemas.microsoft.com/office/powerpoint/2010/main" val="82700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37116" y="808729"/>
            <a:ext cx="7315200" cy="5753413"/>
            <a:chOff x="837116" y="808729"/>
            <a:chExt cx="7315200" cy="5753413"/>
          </a:xfrm>
        </p:grpSpPr>
        <p:pic>
          <p:nvPicPr>
            <p:cNvPr id="8" name="Picture 8" descr="flat honeycomb chip ions beams"/>
            <p:cNvPicPr>
              <a:picLocks noChangeAspect="1" noChangeArrowheads="1"/>
            </p:cNvPicPr>
            <p:nvPr/>
          </p:nvPicPr>
          <p:blipFill>
            <a:blip r:embed="rId2" cstate="print"/>
            <a:srcRect/>
            <a:stretch>
              <a:fillRect/>
            </a:stretch>
          </p:blipFill>
          <p:spPr bwMode="auto">
            <a:xfrm>
              <a:off x="837116" y="819138"/>
              <a:ext cx="7315200" cy="4764087"/>
            </a:xfrm>
            <a:prstGeom prst="rect">
              <a:avLst/>
            </a:prstGeom>
            <a:noFill/>
          </p:spPr>
        </p:pic>
        <p:sp>
          <p:nvSpPr>
            <p:cNvPr id="9" name="Text Box 4"/>
            <p:cNvSpPr txBox="1">
              <a:spLocks noChangeArrowheads="1"/>
            </p:cNvSpPr>
            <p:nvPr/>
          </p:nvSpPr>
          <p:spPr bwMode="auto">
            <a:xfrm>
              <a:off x="3046916" y="4713275"/>
              <a:ext cx="2128838" cy="64135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dirty="0" smtClean="0">
                  <a:solidFill>
                    <a:srgbClr val="000000"/>
                  </a:solidFill>
                  <a:latin typeface="Arial" charset="0"/>
                </a:rPr>
                <a:t>control electronics</a:t>
              </a:r>
            </a:p>
            <a:p>
              <a:pPr fontAlgn="auto">
                <a:spcBef>
                  <a:spcPts val="0"/>
                </a:spcBef>
                <a:spcAft>
                  <a:spcPts val="0"/>
                </a:spcAft>
                <a:defRPr/>
              </a:pPr>
              <a:r>
                <a:rPr lang="en-US" sz="1800" kern="0" dirty="0" smtClean="0">
                  <a:solidFill>
                    <a:srgbClr val="000000"/>
                  </a:solidFill>
                  <a:latin typeface="Arial" charset="0"/>
                </a:rPr>
                <a:t>below surface trap </a:t>
              </a:r>
            </a:p>
          </p:txBody>
        </p:sp>
        <p:sp>
          <p:nvSpPr>
            <p:cNvPr id="10" name="Text Box 6"/>
            <p:cNvSpPr txBox="1">
              <a:spLocks noChangeArrowheads="1"/>
            </p:cNvSpPr>
            <p:nvPr/>
          </p:nvSpPr>
          <p:spPr bwMode="auto">
            <a:xfrm>
              <a:off x="5942516" y="4225913"/>
              <a:ext cx="710451"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dirty="0" smtClean="0">
                  <a:solidFill>
                    <a:srgbClr val="FFFFFF"/>
                  </a:solidFill>
                  <a:latin typeface="Arial" charset="0"/>
                </a:rPr>
                <a:t>VIAS</a:t>
              </a:r>
            </a:p>
          </p:txBody>
        </p:sp>
        <p:sp>
          <p:nvSpPr>
            <p:cNvPr id="11" name="Text Box 7"/>
            <p:cNvSpPr txBox="1">
              <a:spLocks noChangeArrowheads="1"/>
            </p:cNvSpPr>
            <p:nvPr/>
          </p:nvSpPr>
          <p:spPr bwMode="auto">
            <a:xfrm>
              <a:off x="3632704" y="858825"/>
              <a:ext cx="3300412" cy="3667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1800" kern="0" smtClean="0">
                  <a:solidFill>
                    <a:srgbClr val="000000"/>
                  </a:solidFill>
                  <a:latin typeface="Arial" charset="0"/>
                </a:rPr>
                <a:t>Laser beams in plane with ions</a:t>
              </a:r>
            </a:p>
          </p:txBody>
        </p:sp>
        <p:sp>
          <p:nvSpPr>
            <p:cNvPr id="15" name="Oval 14"/>
            <p:cNvSpPr/>
            <p:nvPr/>
          </p:nvSpPr>
          <p:spPr>
            <a:xfrm>
              <a:off x="4631978" y="2410088"/>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7" name="Oval 16"/>
            <p:cNvSpPr/>
            <p:nvPr/>
          </p:nvSpPr>
          <p:spPr>
            <a:xfrm>
              <a:off x="4810257" y="1975892"/>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8" name="Oval 17"/>
            <p:cNvSpPr/>
            <p:nvPr/>
          </p:nvSpPr>
          <p:spPr>
            <a:xfrm>
              <a:off x="5089178" y="1961515"/>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Oval 18"/>
            <p:cNvSpPr/>
            <p:nvPr/>
          </p:nvSpPr>
          <p:spPr>
            <a:xfrm>
              <a:off x="4581657" y="2167111"/>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0" name="Oval 19"/>
            <p:cNvSpPr/>
            <p:nvPr/>
          </p:nvSpPr>
          <p:spPr>
            <a:xfrm>
              <a:off x="5166816" y="2177175"/>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1" name="Oval 20"/>
            <p:cNvSpPr/>
            <p:nvPr/>
          </p:nvSpPr>
          <p:spPr>
            <a:xfrm>
              <a:off x="4948281" y="2398586"/>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2" name="Oval 21"/>
            <p:cNvSpPr/>
            <p:nvPr/>
          </p:nvSpPr>
          <p:spPr>
            <a:xfrm>
              <a:off x="5014417" y="2697634"/>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Oval 22"/>
            <p:cNvSpPr/>
            <p:nvPr/>
          </p:nvSpPr>
          <p:spPr>
            <a:xfrm>
              <a:off x="5494620" y="2159922"/>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Oval 23"/>
            <p:cNvSpPr/>
            <p:nvPr/>
          </p:nvSpPr>
          <p:spPr>
            <a:xfrm>
              <a:off x="5276084" y="1777484"/>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6" name="Oval 25"/>
            <p:cNvSpPr/>
            <p:nvPr/>
          </p:nvSpPr>
          <p:spPr>
            <a:xfrm>
              <a:off x="5540627" y="1800488"/>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8" name="Oval 27"/>
            <p:cNvSpPr/>
            <p:nvPr/>
          </p:nvSpPr>
          <p:spPr>
            <a:xfrm>
              <a:off x="5379602" y="2700511"/>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7" name="Oval 26"/>
            <p:cNvSpPr/>
            <p:nvPr/>
          </p:nvSpPr>
          <p:spPr>
            <a:xfrm>
              <a:off x="6050531" y="2719242"/>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0" name="Oval 29"/>
            <p:cNvSpPr/>
            <p:nvPr/>
          </p:nvSpPr>
          <p:spPr>
            <a:xfrm>
              <a:off x="5540627" y="3028945"/>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1" name="Oval 30"/>
            <p:cNvSpPr/>
            <p:nvPr/>
          </p:nvSpPr>
          <p:spPr>
            <a:xfrm>
              <a:off x="5955603" y="1810646"/>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2" name="Oval 31"/>
            <p:cNvSpPr/>
            <p:nvPr/>
          </p:nvSpPr>
          <p:spPr>
            <a:xfrm>
              <a:off x="5927701" y="3094341"/>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3" name="Oval 32"/>
            <p:cNvSpPr/>
            <p:nvPr/>
          </p:nvSpPr>
          <p:spPr>
            <a:xfrm>
              <a:off x="5585605" y="2416590"/>
              <a:ext cx="122830" cy="13079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34" name="Rectangle 33"/>
            <p:cNvSpPr/>
            <p:nvPr/>
          </p:nvSpPr>
          <p:spPr>
            <a:xfrm>
              <a:off x="837116" y="808729"/>
              <a:ext cx="7315200" cy="4774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 name="Rectangle 4"/>
            <p:cNvSpPr/>
            <p:nvPr/>
          </p:nvSpPr>
          <p:spPr>
            <a:xfrm>
              <a:off x="1055280" y="5700368"/>
              <a:ext cx="6039026" cy="861774"/>
            </a:xfrm>
            <a:prstGeom prst="rect">
              <a:avLst/>
            </a:prstGeom>
          </p:spPr>
          <p:txBody>
            <a:bodyPr wrap="none">
              <a:spAutoFit/>
            </a:bodyPr>
            <a:lstStyle/>
            <a:p>
              <a:pPr fontAlgn="auto">
                <a:spcBef>
                  <a:spcPts val="0"/>
                </a:spcBef>
                <a:spcAft>
                  <a:spcPts val="0"/>
                </a:spcAft>
              </a:pPr>
              <a:r>
                <a:rPr lang="en-US" sz="1600" dirty="0" err="1">
                  <a:solidFill>
                    <a:srgbClr val="000000"/>
                  </a:solidFill>
                  <a:cs typeface="Arial" panose="020B0604020202020204" pitchFamily="34" charset="0"/>
                </a:rPr>
                <a:t>Chiaverini</a:t>
              </a:r>
              <a:r>
                <a:rPr lang="en-US" sz="1600" dirty="0">
                  <a:solidFill>
                    <a:srgbClr val="000000"/>
                  </a:solidFill>
                  <a:cs typeface="Arial" panose="020B0604020202020204" pitchFamily="34" charset="0"/>
                </a:rPr>
                <a:t> and </a:t>
              </a:r>
              <a:r>
                <a:rPr lang="en-US" sz="1600" dirty="0" err="1">
                  <a:solidFill>
                    <a:srgbClr val="000000"/>
                  </a:solidFill>
                  <a:cs typeface="Arial" panose="020B0604020202020204" pitchFamily="34" charset="0"/>
                </a:rPr>
                <a:t>Lybarger</a:t>
              </a:r>
              <a:r>
                <a:rPr lang="en-US" sz="1600" dirty="0">
                  <a:solidFill>
                    <a:srgbClr val="000000"/>
                  </a:solidFill>
                  <a:cs typeface="Arial" panose="020B0604020202020204" pitchFamily="34" charset="0"/>
                </a:rPr>
                <a:t>, PRA 77, 022324 (2008</a:t>
              </a:r>
              <a:r>
                <a:rPr lang="en-US" sz="1600" dirty="0" smtClean="0">
                  <a:solidFill>
                    <a:srgbClr val="000000"/>
                  </a:solidFill>
                  <a:cs typeface="Arial" panose="020B0604020202020204" pitchFamily="34" charset="0"/>
                </a:rPr>
                <a:t>)</a:t>
              </a:r>
            </a:p>
            <a:p>
              <a:pPr fontAlgn="auto">
                <a:spcBef>
                  <a:spcPts val="0"/>
                </a:spcBef>
                <a:spcAft>
                  <a:spcPts val="0"/>
                </a:spcAft>
              </a:pPr>
              <a:r>
                <a:rPr lang="en-US" sz="1600" dirty="0" err="1" smtClean="0">
                  <a:solidFill>
                    <a:srgbClr val="000000"/>
                  </a:solidFill>
                  <a:cs typeface="Arial" panose="020B0604020202020204" pitchFamily="34" charset="0"/>
                </a:rPr>
                <a:t>Schmied</a:t>
              </a:r>
              <a:r>
                <a:rPr lang="en-US" sz="1600" dirty="0">
                  <a:solidFill>
                    <a:srgbClr val="000000"/>
                  </a:solidFill>
                  <a:cs typeface="Arial" panose="020B0604020202020204" pitchFamily="34" charset="0"/>
                </a:rPr>
                <a:t>, </a:t>
              </a:r>
              <a:r>
                <a:rPr lang="en-US" sz="1600" dirty="0" err="1" smtClean="0">
                  <a:solidFill>
                    <a:srgbClr val="000000"/>
                  </a:solidFill>
                  <a:cs typeface="Arial" panose="020B0604020202020204" pitchFamily="34" charset="0"/>
                </a:rPr>
                <a:t>Wesenberg</a:t>
              </a:r>
              <a:r>
                <a:rPr lang="en-US" sz="1600" dirty="0">
                  <a:solidFill>
                    <a:srgbClr val="000000"/>
                  </a:solidFill>
                  <a:cs typeface="Arial" panose="020B0604020202020204" pitchFamily="34" charset="0"/>
                </a:rPr>
                <a:t>, </a:t>
              </a:r>
              <a:r>
                <a:rPr lang="en-US" sz="1600" dirty="0" err="1" smtClean="0">
                  <a:solidFill>
                    <a:srgbClr val="000000"/>
                  </a:solidFill>
                  <a:cs typeface="Arial" panose="020B0604020202020204" pitchFamily="34" charset="0"/>
                </a:rPr>
                <a:t>Leibfried</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PRL</a:t>
              </a:r>
              <a:r>
                <a:rPr lang="en-US" sz="1600" dirty="0">
                  <a:solidFill>
                    <a:srgbClr val="000000"/>
                  </a:solidFill>
                  <a:cs typeface="Arial" panose="020B0604020202020204" pitchFamily="34" charset="0"/>
                </a:rPr>
                <a:t> </a:t>
              </a:r>
              <a:r>
                <a:rPr lang="en-US" sz="1600" b="1" dirty="0">
                  <a:solidFill>
                    <a:srgbClr val="000000"/>
                  </a:solidFill>
                  <a:cs typeface="Arial" panose="020B0604020202020204" pitchFamily="34" charset="0"/>
                </a:rPr>
                <a:t>102</a:t>
              </a:r>
              <a:r>
                <a:rPr lang="en-US" sz="1600" dirty="0">
                  <a:solidFill>
                    <a:srgbClr val="000000"/>
                  </a:solidFill>
                  <a:cs typeface="Arial" panose="020B0604020202020204" pitchFamily="34" charset="0"/>
                </a:rPr>
                <a:t>, 233002 (2009</a:t>
              </a:r>
              <a:r>
                <a:rPr lang="en-US" sz="1600" dirty="0" smtClean="0">
                  <a:solidFill>
                    <a:srgbClr val="000000"/>
                  </a:solidFill>
                  <a:cs typeface="Arial" panose="020B0604020202020204" pitchFamily="34" charset="0"/>
                </a:rPr>
                <a:t>)</a:t>
              </a:r>
            </a:p>
            <a:p>
              <a:pPr fontAlgn="auto">
                <a:spcBef>
                  <a:spcPts val="0"/>
                </a:spcBef>
                <a:spcAft>
                  <a:spcPts val="0"/>
                </a:spcAft>
              </a:pPr>
              <a:r>
                <a:rPr lang="en-US" sz="1600" dirty="0" err="1">
                  <a:solidFill>
                    <a:srgbClr val="000000"/>
                  </a:solidFill>
                  <a:cs typeface="Arial" panose="020B0604020202020204" pitchFamily="34" charset="0"/>
                </a:rPr>
                <a:t>Schmied</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Wesenberg</a:t>
              </a:r>
              <a:r>
                <a:rPr lang="en-US" sz="1600" dirty="0">
                  <a:solidFill>
                    <a:srgbClr val="000000"/>
                  </a:solidFill>
                  <a:cs typeface="Arial" panose="020B0604020202020204" pitchFamily="34" charset="0"/>
                </a:rPr>
                <a:t>, </a:t>
              </a:r>
              <a:r>
                <a:rPr lang="en-US" sz="1600" dirty="0" err="1">
                  <a:solidFill>
                    <a:srgbClr val="000000"/>
                  </a:solidFill>
                  <a:cs typeface="Arial" panose="020B0604020202020204" pitchFamily="34" charset="0"/>
                </a:rPr>
                <a:t>Leibfried</a:t>
              </a:r>
              <a:r>
                <a:rPr lang="en-US" sz="1600" dirty="0">
                  <a:solidFill>
                    <a:srgbClr val="000000"/>
                  </a:solidFill>
                  <a:cs typeface="Arial" panose="020B0604020202020204" pitchFamily="34" charset="0"/>
                </a:rPr>
                <a:t>, </a:t>
              </a:r>
              <a:r>
                <a:rPr lang="pl-PL" sz="1600" dirty="0">
                  <a:solidFill>
                    <a:srgbClr val="000000"/>
                  </a:solidFill>
                  <a:cs typeface="Arial" panose="020B0604020202020204" pitchFamily="34" charset="0"/>
                </a:rPr>
                <a:t>New J. Phys. 13 115011 (2011</a:t>
              </a:r>
              <a:r>
                <a:rPr lang="pl-PL" sz="1600" dirty="0" smtClean="0">
                  <a:solidFill>
                    <a:srgbClr val="000000"/>
                  </a:solidFill>
                  <a:cs typeface="Arial" panose="020B0604020202020204" pitchFamily="34" charset="0"/>
                </a:rPr>
                <a:t>)</a:t>
              </a:r>
              <a:r>
                <a:rPr lang="en-US" sz="1800" dirty="0" smtClean="0">
                  <a:solidFill>
                    <a:prstClr val="black"/>
                  </a:solidFill>
                  <a:latin typeface="Calibri"/>
                </a:rPr>
                <a:t> </a:t>
              </a:r>
              <a:endParaRPr lang="en-US" sz="1800" dirty="0">
                <a:solidFill>
                  <a:prstClr val="black"/>
                </a:solidFill>
                <a:latin typeface="Calibri"/>
              </a:endParaRPr>
            </a:p>
          </p:txBody>
        </p:sp>
      </p:grpSp>
      <p:sp>
        <p:nvSpPr>
          <p:cNvPr id="3" name="TextBox 2"/>
          <p:cNvSpPr txBox="1"/>
          <p:nvPr/>
        </p:nvSpPr>
        <p:spPr>
          <a:xfrm>
            <a:off x="1921293" y="0"/>
            <a:ext cx="5171929" cy="738664"/>
          </a:xfrm>
          <a:prstGeom prst="rect">
            <a:avLst/>
          </a:prstGeom>
          <a:noFill/>
        </p:spPr>
        <p:txBody>
          <a:bodyPr wrap="none" rtlCol="0">
            <a:spAutoFit/>
          </a:bodyPr>
          <a:lstStyle/>
          <a:p>
            <a:pPr algn="ctr" eaLnBrk="0" hangingPunct="0"/>
            <a:r>
              <a:rPr lang="en-US" sz="2400" dirty="0" smtClean="0">
                <a:solidFill>
                  <a:srgbClr val="000000"/>
                </a:solidFill>
                <a:latin typeface="Tahoma" pitchFamily="34" charset="0"/>
              </a:rPr>
              <a:t>Engineered geometry for simulations</a:t>
            </a:r>
          </a:p>
          <a:p>
            <a:pPr algn="ctr" eaLnBrk="0" hangingPunct="0"/>
            <a:r>
              <a:rPr lang="en-US" sz="1800" dirty="0" smtClean="0">
                <a:solidFill>
                  <a:srgbClr val="000000"/>
                </a:solidFill>
                <a:latin typeface="Tahoma" pitchFamily="34" charset="0"/>
              </a:rPr>
              <a:t>A. Wilson, D. </a:t>
            </a:r>
            <a:r>
              <a:rPr lang="en-US" sz="1800" dirty="0" err="1" smtClean="0">
                <a:solidFill>
                  <a:srgbClr val="000000"/>
                </a:solidFill>
                <a:latin typeface="Tahoma" pitchFamily="34" charset="0"/>
              </a:rPr>
              <a:t>Leibfried</a:t>
            </a:r>
            <a:r>
              <a:rPr lang="en-US" sz="1800" dirty="0" smtClean="0">
                <a:solidFill>
                  <a:srgbClr val="000000"/>
                </a:solidFill>
                <a:latin typeface="Tahoma" pitchFamily="34" charset="0"/>
              </a:rPr>
              <a:t> et al.</a:t>
            </a:r>
            <a:endParaRPr lang="en-US" sz="1800" dirty="0">
              <a:solidFill>
                <a:srgbClr val="000000"/>
              </a:solidFill>
              <a:latin typeface="Tahoma" pitchFamily="34"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897" y="4039787"/>
            <a:ext cx="6238875" cy="2647950"/>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grpSp>
        <p:nvGrpSpPr>
          <p:cNvPr id="46" name="Group 45"/>
          <p:cNvGrpSpPr/>
          <p:nvPr/>
        </p:nvGrpSpPr>
        <p:grpSpPr>
          <a:xfrm>
            <a:off x="103693" y="2091315"/>
            <a:ext cx="5604742" cy="1795232"/>
            <a:chOff x="-4446364" y="2069672"/>
            <a:chExt cx="5604742" cy="1795232"/>
          </a:xfrm>
        </p:grpSpPr>
        <p:sp>
          <p:nvSpPr>
            <p:cNvPr id="48" name="Oval 47"/>
            <p:cNvSpPr/>
            <p:nvPr/>
          </p:nvSpPr>
          <p:spPr>
            <a:xfrm>
              <a:off x="493467" y="2069672"/>
              <a:ext cx="664911" cy="31129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446364" y="2603020"/>
              <a:ext cx="4135868" cy="1261884"/>
            </a:xfrm>
            <a:prstGeom prst="rect">
              <a:avLst/>
            </a:prstGeom>
            <a:solidFill>
              <a:srgbClr val="FFFFCC"/>
            </a:solidFill>
            <a:ln w="19050">
              <a:solidFill>
                <a:schemeClr val="tx1"/>
              </a:solidFill>
            </a:ln>
          </p:spPr>
          <p:txBody>
            <a:bodyPr wrap="square" rtlCol="0">
              <a:spAutoFit/>
            </a:bodyPr>
            <a:lstStyle/>
            <a:p>
              <a:pPr lvl="0"/>
              <a:r>
                <a:rPr lang="en-US" dirty="0" smtClean="0"/>
                <a:t>Building block: </a:t>
              </a:r>
            </a:p>
            <a:p>
              <a:pPr lvl="0"/>
              <a:r>
                <a:rPr lang="en-US" dirty="0" smtClean="0">
                  <a:solidFill>
                    <a:srgbClr val="000000"/>
                  </a:solidFill>
                </a:rPr>
                <a:t>H</a:t>
              </a:r>
              <a:r>
                <a:rPr lang="en-US" baseline="-25000" dirty="0" smtClean="0">
                  <a:solidFill>
                    <a:srgbClr val="000000"/>
                  </a:solidFill>
                </a:rPr>
                <a:t>I</a:t>
              </a:r>
              <a:r>
                <a:rPr lang="en-US" dirty="0" smtClean="0">
                  <a:solidFill>
                    <a:srgbClr val="000000"/>
                  </a:solidFill>
                </a:rPr>
                <a:t> </a:t>
              </a:r>
              <a:r>
                <a:rPr lang="en-US" dirty="0">
                  <a:solidFill>
                    <a:srgbClr val="000000"/>
                  </a:solidFill>
                </a:rPr>
                <a:t>= </a:t>
              </a:r>
              <a:r>
                <a:rPr lang="en-US" dirty="0" err="1">
                  <a:solidFill>
                    <a:srgbClr val="000000"/>
                  </a:solidFill>
                </a:rPr>
                <a:t>ћg</a:t>
              </a:r>
              <a:r>
                <a:rPr lang="en-US" dirty="0" err="1">
                  <a:solidFill>
                    <a:srgbClr val="000000"/>
                  </a:solidFill>
                  <a:sym typeface="Symbol"/>
                </a:rPr>
                <a:t></a:t>
              </a:r>
              <a:r>
                <a:rPr lang="en-US" baseline="-25000" dirty="0" err="1">
                  <a:solidFill>
                    <a:srgbClr val="000000"/>
                  </a:solidFill>
                </a:rPr>
                <a:t>x</a:t>
              </a:r>
              <a:r>
                <a:rPr lang="en-US" dirty="0" err="1">
                  <a:solidFill>
                    <a:srgbClr val="000000"/>
                  </a:solidFill>
                  <a:sym typeface="Symbol"/>
                </a:rPr>
                <a:t></a:t>
              </a:r>
              <a:r>
                <a:rPr lang="en-US" baseline="-25000" dirty="0" err="1">
                  <a:solidFill>
                    <a:srgbClr val="000000"/>
                  </a:solidFill>
                </a:rPr>
                <a:t>x</a:t>
              </a:r>
              <a:r>
                <a:rPr lang="en-US" dirty="0">
                  <a:solidFill>
                    <a:srgbClr val="000000"/>
                  </a:solidFill>
                </a:rPr>
                <a:t>, g/2</a:t>
              </a:r>
              <a:r>
                <a:rPr lang="en-US" dirty="0">
                  <a:solidFill>
                    <a:srgbClr val="000000"/>
                  </a:solidFill>
                  <a:sym typeface="Symbol"/>
                </a:rPr>
                <a:t></a:t>
              </a:r>
              <a:r>
                <a:rPr lang="en-US" dirty="0">
                  <a:solidFill>
                    <a:srgbClr val="000000"/>
                  </a:solidFill>
                </a:rPr>
                <a:t> = 450 Hz</a:t>
              </a:r>
            </a:p>
            <a:p>
              <a:r>
                <a:rPr lang="en-US" dirty="0" smtClean="0"/>
                <a:t>ions in </a:t>
              </a:r>
              <a:r>
                <a:rPr lang="en-US" dirty="0" smtClean="0">
                  <a:solidFill>
                    <a:srgbClr val="0000CC"/>
                  </a:solidFill>
                </a:rPr>
                <a:t>separated wells</a:t>
              </a:r>
              <a:r>
                <a:rPr lang="en-US" dirty="0" smtClean="0"/>
                <a:t> (d = 30 </a:t>
              </a:r>
              <a:r>
                <a:rPr lang="en-US" dirty="0" smtClean="0">
                  <a:sym typeface="Symbol"/>
                </a:rPr>
                <a:t>m)</a:t>
              </a:r>
              <a:endParaRPr lang="en-US" dirty="0" smtClean="0"/>
            </a:p>
            <a:p>
              <a:pPr lvl="0"/>
              <a:r>
                <a:rPr lang="en-US" sz="1600" dirty="0" smtClean="0"/>
                <a:t>(A. Wilson et al., </a:t>
              </a:r>
              <a:r>
                <a:rPr lang="en-US" sz="1600" dirty="0"/>
                <a:t>Nature </a:t>
              </a:r>
              <a:r>
                <a:rPr lang="en-US" sz="1600" b="1" dirty="0"/>
                <a:t>512, </a:t>
              </a:r>
              <a:r>
                <a:rPr lang="en-US" sz="1600" dirty="0"/>
                <a:t>57 (2014).</a:t>
              </a:r>
            </a:p>
          </p:txBody>
        </p:sp>
        <p:cxnSp>
          <p:nvCxnSpPr>
            <p:cNvPr id="50" name="Straight Arrow Connector 49"/>
            <p:cNvCxnSpPr/>
            <p:nvPr/>
          </p:nvCxnSpPr>
          <p:spPr>
            <a:xfrm flipV="1">
              <a:off x="-329750" y="2242571"/>
              <a:ext cx="855530" cy="338411"/>
            </a:xfrm>
            <a:prstGeom prst="straightConnector1">
              <a:avLst/>
            </a:prstGeom>
            <a:noFill/>
            <a:ln w="28575" cap="flat" cmpd="sng" algn="ctr">
              <a:solidFill>
                <a:srgbClr val="FFFF00"/>
              </a:solidFill>
              <a:prstDash val="solid"/>
              <a:tailEnd type="arrow"/>
            </a:ln>
            <a:effectLst/>
          </p:spPr>
        </p:cxnSp>
      </p:grpSp>
      <p:cxnSp>
        <p:nvCxnSpPr>
          <p:cNvPr id="47" name="Straight Arrow Connector 46"/>
          <p:cNvCxnSpPr/>
          <p:nvPr/>
        </p:nvCxnSpPr>
        <p:spPr>
          <a:xfrm>
            <a:off x="3414485" y="3881457"/>
            <a:ext cx="42587" cy="573246"/>
          </a:xfrm>
          <a:prstGeom prst="straightConnector1">
            <a:avLst/>
          </a:prstGeom>
          <a:noFill/>
          <a:ln w="28575" cap="flat" cmpd="sng" algn="ctr">
            <a:solidFill>
              <a:srgbClr val="FFFF00"/>
            </a:solidFill>
            <a:prstDash val="solid"/>
            <a:tailEnd type="arrow"/>
          </a:ln>
          <a:effectLst/>
        </p:spPr>
      </p:cxnSp>
      <p:grpSp>
        <p:nvGrpSpPr>
          <p:cNvPr id="6" name="Group 5"/>
          <p:cNvGrpSpPr/>
          <p:nvPr/>
        </p:nvGrpSpPr>
        <p:grpSpPr>
          <a:xfrm>
            <a:off x="1273522" y="4833894"/>
            <a:ext cx="2413716" cy="400110"/>
            <a:chOff x="1273522" y="4833894"/>
            <a:chExt cx="2413716" cy="400110"/>
          </a:xfrm>
        </p:grpSpPr>
        <p:pic>
          <p:nvPicPr>
            <p:cNvPr id="37" name="Picture 36" descr="final potential.png"/>
            <p:cNvPicPr>
              <a:picLocks/>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141731" y="4857102"/>
              <a:ext cx="545507" cy="353695"/>
            </a:xfrm>
            <a:prstGeom prst="rect">
              <a:avLst/>
            </a:prstGeom>
            <a:ln>
              <a:noFill/>
            </a:ln>
          </p:spPr>
        </p:pic>
        <p:sp>
          <p:nvSpPr>
            <p:cNvPr id="4" name="TextBox 3"/>
            <p:cNvSpPr txBox="1"/>
            <p:nvPr/>
          </p:nvSpPr>
          <p:spPr>
            <a:xfrm>
              <a:off x="1273522" y="4833894"/>
              <a:ext cx="1794081" cy="400110"/>
            </a:xfrm>
            <a:prstGeom prst="rect">
              <a:avLst/>
            </a:prstGeom>
            <a:noFill/>
          </p:spPr>
          <p:txBody>
            <a:bodyPr wrap="none" rtlCol="0">
              <a:spAutoFit/>
            </a:bodyPr>
            <a:lstStyle/>
            <a:p>
              <a:r>
                <a:rPr lang="en-US" dirty="0" smtClean="0"/>
                <a:t>double well </a:t>
              </a:r>
              <a:r>
                <a:rPr lang="en-US" dirty="0" smtClean="0">
                  <a:sym typeface="Symbol"/>
                </a:rPr>
                <a:t></a:t>
              </a:r>
              <a:endParaRPr lang="en-US" dirty="0"/>
            </a:p>
          </p:txBody>
        </p:sp>
      </p:grpSp>
      <p:grpSp>
        <p:nvGrpSpPr>
          <p:cNvPr id="16" name="Group 15"/>
          <p:cNvGrpSpPr/>
          <p:nvPr/>
        </p:nvGrpSpPr>
        <p:grpSpPr>
          <a:xfrm>
            <a:off x="4771294" y="935932"/>
            <a:ext cx="3202179" cy="2462358"/>
            <a:chOff x="9498388" y="134156"/>
            <a:chExt cx="3202179" cy="2462358"/>
          </a:xfrm>
        </p:grpSpPr>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b="10378"/>
            <a:stretch/>
          </p:blipFill>
          <p:spPr>
            <a:xfrm>
              <a:off x="9498388" y="148108"/>
              <a:ext cx="1283556" cy="1717776"/>
            </a:xfrm>
            <a:prstGeom prst="rect">
              <a:avLst/>
            </a:prstGeom>
            <a:ln w="28575">
              <a:solidFill>
                <a:srgbClr val="0000CC"/>
              </a:solidFill>
            </a:ln>
          </p:spPr>
        </p:pic>
        <p:sp>
          <p:nvSpPr>
            <p:cNvPr id="7" name="TextBox 6"/>
            <p:cNvSpPr txBox="1"/>
            <p:nvPr/>
          </p:nvSpPr>
          <p:spPr>
            <a:xfrm>
              <a:off x="9555711" y="1888628"/>
              <a:ext cx="1168910" cy="707886"/>
            </a:xfrm>
            <a:prstGeom prst="rect">
              <a:avLst/>
            </a:prstGeom>
            <a:solidFill>
              <a:schemeClr val="bg1"/>
            </a:solidFill>
            <a:ln>
              <a:solidFill>
                <a:srgbClr val="3333CC"/>
              </a:solidFill>
            </a:ln>
          </p:spPr>
          <p:txBody>
            <a:bodyPr wrap="none" rtlCol="0">
              <a:spAutoFit/>
            </a:bodyPr>
            <a:lstStyle/>
            <a:p>
              <a:pPr algn="ctr"/>
              <a:r>
                <a:rPr lang="en-US" dirty="0" err="1" smtClean="0"/>
                <a:t>Didi</a:t>
              </a:r>
              <a:r>
                <a:rPr lang="en-US" dirty="0" smtClean="0"/>
                <a:t> </a:t>
              </a:r>
            </a:p>
            <a:p>
              <a:pPr algn="ctr"/>
              <a:r>
                <a:rPr lang="en-US" dirty="0" err="1" smtClean="0"/>
                <a:t>Leibfried</a:t>
              </a:r>
              <a:endParaRPr lang="en-US"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72084" y="134156"/>
              <a:ext cx="1328483" cy="1731728"/>
            </a:xfrm>
            <a:prstGeom prst="rect">
              <a:avLst/>
            </a:prstGeom>
            <a:ln w="28575">
              <a:solidFill>
                <a:srgbClr val="3333CC"/>
              </a:solidFill>
            </a:ln>
          </p:spPr>
        </p:pic>
        <p:sp>
          <p:nvSpPr>
            <p:cNvPr id="14" name="TextBox 13"/>
            <p:cNvSpPr txBox="1"/>
            <p:nvPr/>
          </p:nvSpPr>
          <p:spPr>
            <a:xfrm>
              <a:off x="11507664" y="1859909"/>
              <a:ext cx="1055097" cy="707886"/>
            </a:xfrm>
            <a:prstGeom prst="rect">
              <a:avLst/>
            </a:prstGeom>
            <a:solidFill>
              <a:schemeClr val="bg1"/>
            </a:solidFill>
            <a:ln>
              <a:solidFill>
                <a:srgbClr val="3333CC"/>
              </a:solidFill>
            </a:ln>
          </p:spPr>
          <p:txBody>
            <a:bodyPr wrap="none" rtlCol="0">
              <a:spAutoFit/>
            </a:bodyPr>
            <a:lstStyle/>
            <a:p>
              <a:pPr algn="ctr"/>
              <a:r>
                <a:rPr lang="en-US" dirty="0" smtClean="0"/>
                <a:t>Andrew</a:t>
              </a:r>
            </a:p>
            <a:p>
              <a:pPr algn="ctr"/>
              <a:r>
                <a:rPr lang="en-US" dirty="0" smtClean="0"/>
                <a:t>Wilson</a:t>
              </a:r>
              <a:endParaRPr lang="en-US" dirty="0"/>
            </a:p>
          </p:txBody>
        </p:sp>
      </p:grpSp>
    </p:spTree>
    <p:extLst>
      <p:ext uri="{BB962C8B-B14F-4D97-AF65-F5344CB8AC3E}">
        <p14:creationId xmlns:p14="http://schemas.microsoft.com/office/powerpoint/2010/main" val="482691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0901" y="1067162"/>
            <a:ext cx="6163188" cy="4657397"/>
          </a:xfrm>
          <a:prstGeom prst="rect">
            <a:avLst/>
          </a:prstGeom>
          <a:solidFill>
            <a:srgbClr val="FFFFFF">
              <a:lumMod val="65000"/>
            </a:srgbClr>
          </a:solidFill>
          <a:ln w="57150">
            <a:solidFill>
              <a:srgbClr val="0000CC"/>
            </a:solidFill>
          </a:ln>
        </p:spPr>
      </p:pic>
      <p:sp>
        <p:nvSpPr>
          <p:cNvPr id="3" name="TextBox 2"/>
          <p:cNvSpPr txBox="1"/>
          <p:nvPr/>
        </p:nvSpPr>
        <p:spPr>
          <a:xfrm>
            <a:off x="938705" y="111344"/>
            <a:ext cx="8108310" cy="769441"/>
          </a:xfrm>
          <a:prstGeom prst="rect">
            <a:avLst/>
          </a:prstGeom>
          <a:noFill/>
        </p:spPr>
        <p:txBody>
          <a:bodyPr wrap="none" rtlCol="0">
            <a:spAutoFit/>
          </a:bodyPr>
          <a:lstStyle/>
          <a:p>
            <a:r>
              <a:rPr lang="en-US" sz="2400" dirty="0" smtClean="0">
                <a:solidFill>
                  <a:srgbClr val="000000"/>
                </a:solidFill>
              </a:rPr>
              <a:t>Ion heating: try to reduce with</a:t>
            </a:r>
            <a:r>
              <a:rPr lang="en-US" sz="2400" dirty="0" smtClean="0">
                <a:solidFill>
                  <a:srgbClr val="000000"/>
                </a:solidFill>
                <a:latin typeface="Arial" pitchFamily="34" charset="0"/>
              </a:rPr>
              <a:t> surface science techniques:</a:t>
            </a:r>
            <a:endParaRPr lang="en-US" sz="2400" dirty="0">
              <a:solidFill>
                <a:srgbClr val="000000"/>
              </a:solidFill>
              <a:latin typeface="Arial" pitchFamily="34" charset="0"/>
            </a:endParaRPr>
          </a:p>
          <a:p>
            <a:r>
              <a:rPr lang="en-US" sz="2000" dirty="0">
                <a:solidFill>
                  <a:srgbClr val="000000"/>
                </a:solidFill>
                <a:latin typeface="Arial" pitchFamily="34" charset="0"/>
              </a:rPr>
              <a:t>c</a:t>
            </a:r>
            <a:r>
              <a:rPr lang="en-US" sz="2000" dirty="0" smtClean="0">
                <a:solidFill>
                  <a:srgbClr val="000000"/>
                </a:solidFill>
                <a:latin typeface="Arial" pitchFamily="34" charset="0"/>
              </a:rPr>
              <a:t>ollaboration with D. Hite, K. McKay, D. Pappas (NIST, Boulder)</a:t>
            </a:r>
            <a:endParaRPr lang="en-US" sz="2000" dirty="0">
              <a:solidFill>
                <a:srgbClr val="000000"/>
              </a:solidFill>
              <a:latin typeface="Arial" pitchFamily="34" charset="0"/>
            </a:endParaRPr>
          </a:p>
        </p:txBody>
      </p:sp>
      <p:sp>
        <p:nvSpPr>
          <p:cNvPr id="4" name="TextBox 3"/>
          <p:cNvSpPr txBox="1"/>
          <p:nvPr/>
        </p:nvSpPr>
        <p:spPr>
          <a:xfrm>
            <a:off x="628032" y="2271911"/>
            <a:ext cx="1553630" cy="830997"/>
          </a:xfrm>
          <a:prstGeom prst="rect">
            <a:avLst/>
          </a:prstGeom>
          <a:noFill/>
        </p:spPr>
        <p:txBody>
          <a:bodyPr wrap="none" rtlCol="0">
            <a:spAutoFit/>
          </a:bodyPr>
          <a:lstStyle/>
          <a:p>
            <a:r>
              <a:rPr lang="en-US" dirty="0" err="1" smtClean="0">
                <a:solidFill>
                  <a:srgbClr val="000000"/>
                </a:solidFill>
                <a:latin typeface="Arial" pitchFamily="34" charset="0"/>
              </a:rPr>
              <a:t>Ar</a:t>
            </a:r>
            <a:r>
              <a:rPr lang="en-US" baseline="30000" dirty="0" smtClean="0">
                <a:solidFill>
                  <a:srgbClr val="000000"/>
                </a:solidFill>
                <a:latin typeface="Arial" pitchFamily="34" charset="0"/>
              </a:rPr>
              <a:t>+</a:t>
            </a:r>
            <a:r>
              <a:rPr lang="en-US" dirty="0" smtClean="0">
                <a:solidFill>
                  <a:srgbClr val="000000"/>
                </a:solidFill>
                <a:latin typeface="Arial" pitchFamily="34" charset="0"/>
              </a:rPr>
              <a:t> beam </a:t>
            </a:r>
          </a:p>
          <a:p>
            <a:r>
              <a:rPr lang="en-US" dirty="0" smtClean="0">
                <a:solidFill>
                  <a:srgbClr val="000000"/>
                </a:solidFill>
                <a:latin typeface="Arial" pitchFamily="34" charset="0"/>
              </a:rPr>
              <a:t>cleaning</a:t>
            </a:r>
            <a:endParaRPr lang="en-US" dirty="0">
              <a:solidFill>
                <a:srgbClr val="000000"/>
              </a:solidFill>
              <a:latin typeface="Arial" pitchFamily="34" charset="0"/>
            </a:endParaRPr>
          </a:p>
        </p:txBody>
      </p:sp>
      <p:sp>
        <p:nvSpPr>
          <p:cNvPr id="5" name="Freeform 4"/>
          <p:cNvSpPr/>
          <p:nvPr/>
        </p:nvSpPr>
        <p:spPr>
          <a:xfrm>
            <a:off x="2212142" y="2405421"/>
            <a:ext cx="2286000" cy="880647"/>
          </a:xfrm>
          <a:custGeom>
            <a:avLst/>
            <a:gdLst>
              <a:gd name="connsiteX0" fmla="*/ 0 w 2207173"/>
              <a:gd name="connsiteY0" fmla="*/ 473621 h 995592"/>
              <a:gd name="connsiteX1" fmla="*/ 1024759 w 2207173"/>
              <a:gd name="connsiteY1" fmla="*/ 16421 h 995592"/>
              <a:gd name="connsiteX2" fmla="*/ 504497 w 2207173"/>
              <a:gd name="connsiteY2" fmla="*/ 993883 h 995592"/>
              <a:gd name="connsiteX3" fmla="*/ 2207173 w 2207173"/>
              <a:gd name="connsiteY3" fmla="*/ 205607 h 995592"/>
              <a:gd name="connsiteX0" fmla="*/ 0 w 2207173"/>
              <a:gd name="connsiteY0" fmla="*/ 468468 h 880647"/>
              <a:gd name="connsiteX1" fmla="*/ 1024759 w 2207173"/>
              <a:gd name="connsiteY1" fmla="*/ 11268 h 880647"/>
              <a:gd name="connsiteX2" fmla="*/ 991598 w 2207173"/>
              <a:gd name="connsiteY2" fmla="*/ 878371 h 880647"/>
              <a:gd name="connsiteX3" fmla="*/ 2207173 w 2207173"/>
              <a:gd name="connsiteY3" fmla="*/ 200454 h 880647"/>
            </a:gdLst>
            <a:ahLst/>
            <a:cxnLst>
              <a:cxn ang="0">
                <a:pos x="connsiteX0" y="connsiteY0"/>
              </a:cxn>
              <a:cxn ang="0">
                <a:pos x="connsiteX1" y="connsiteY1"/>
              </a:cxn>
              <a:cxn ang="0">
                <a:pos x="connsiteX2" y="connsiteY2"/>
              </a:cxn>
              <a:cxn ang="0">
                <a:pos x="connsiteX3" y="connsiteY3"/>
              </a:cxn>
            </a:cxnLst>
            <a:rect l="l" t="t" r="r" b="b"/>
            <a:pathLst>
              <a:path w="2207173" h="880647">
                <a:moveTo>
                  <a:pt x="0" y="468468"/>
                </a:moveTo>
                <a:cubicBezTo>
                  <a:pt x="470338" y="196513"/>
                  <a:pt x="859493" y="-57049"/>
                  <a:pt x="1024759" y="11268"/>
                </a:cubicBezTo>
                <a:cubicBezTo>
                  <a:pt x="1190025" y="79585"/>
                  <a:pt x="794529" y="846840"/>
                  <a:pt x="991598" y="878371"/>
                </a:cubicBezTo>
                <a:cubicBezTo>
                  <a:pt x="1188667" y="909902"/>
                  <a:pt x="1454369" y="610357"/>
                  <a:pt x="2207173" y="200454"/>
                </a:cubicBezTo>
              </a:path>
            </a:pathLst>
          </a:custGeom>
          <a:noFill/>
          <a:ln w="38100">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endParaRPr>
          </a:p>
        </p:txBody>
      </p:sp>
      <p:sp>
        <p:nvSpPr>
          <p:cNvPr id="6" name="Freeform 5"/>
          <p:cNvSpPr/>
          <p:nvPr/>
        </p:nvSpPr>
        <p:spPr>
          <a:xfrm rot="21014358" flipV="1">
            <a:off x="2110332" y="3884243"/>
            <a:ext cx="3103032" cy="612544"/>
          </a:xfrm>
          <a:custGeom>
            <a:avLst/>
            <a:gdLst>
              <a:gd name="connsiteX0" fmla="*/ 0 w 2207173"/>
              <a:gd name="connsiteY0" fmla="*/ 473621 h 995592"/>
              <a:gd name="connsiteX1" fmla="*/ 1024759 w 2207173"/>
              <a:gd name="connsiteY1" fmla="*/ 16421 h 995592"/>
              <a:gd name="connsiteX2" fmla="*/ 504497 w 2207173"/>
              <a:gd name="connsiteY2" fmla="*/ 993883 h 995592"/>
              <a:gd name="connsiteX3" fmla="*/ 2207173 w 2207173"/>
              <a:gd name="connsiteY3" fmla="*/ 205607 h 995592"/>
              <a:gd name="connsiteX0" fmla="*/ 0 w 2207173"/>
              <a:gd name="connsiteY0" fmla="*/ 468468 h 880647"/>
              <a:gd name="connsiteX1" fmla="*/ 1024759 w 2207173"/>
              <a:gd name="connsiteY1" fmla="*/ 11268 h 880647"/>
              <a:gd name="connsiteX2" fmla="*/ 991598 w 2207173"/>
              <a:gd name="connsiteY2" fmla="*/ 878371 h 880647"/>
              <a:gd name="connsiteX3" fmla="*/ 2207173 w 2207173"/>
              <a:gd name="connsiteY3" fmla="*/ 200454 h 880647"/>
            </a:gdLst>
            <a:ahLst/>
            <a:cxnLst>
              <a:cxn ang="0">
                <a:pos x="connsiteX0" y="connsiteY0"/>
              </a:cxn>
              <a:cxn ang="0">
                <a:pos x="connsiteX1" y="connsiteY1"/>
              </a:cxn>
              <a:cxn ang="0">
                <a:pos x="connsiteX2" y="connsiteY2"/>
              </a:cxn>
              <a:cxn ang="0">
                <a:pos x="connsiteX3" y="connsiteY3"/>
              </a:cxn>
            </a:cxnLst>
            <a:rect l="l" t="t" r="r" b="b"/>
            <a:pathLst>
              <a:path w="2207173" h="880647">
                <a:moveTo>
                  <a:pt x="0" y="468468"/>
                </a:moveTo>
                <a:cubicBezTo>
                  <a:pt x="470338" y="196513"/>
                  <a:pt x="859493" y="-57049"/>
                  <a:pt x="1024759" y="11268"/>
                </a:cubicBezTo>
                <a:cubicBezTo>
                  <a:pt x="1190025" y="79585"/>
                  <a:pt x="794529" y="846840"/>
                  <a:pt x="991598" y="878371"/>
                </a:cubicBezTo>
                <a:cubicBezTo>
                  <a:pt x="1188667" y="909902"/>
                  <a:pt x="1454369" y="610357"/>
                  <a:pt x="2207173" y="200454"/>
                </a:cubicBezTo>
              </a:path>
            </a:pathLst>
          </a:custGeom>
          <a:noFill/>
          <a:ln w="38100">
            <a:solidFill>
              <a:srgbClr val="FF0000"/>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FFFF"/>
              </a:solidFill>
            </a:endParaRPr>
          </a:p>
        </p:txBody>
      </p:sp>
      <p:sp>
        <p:nvSpPr>
          <p:cNvPr id="7" name="TextBox 6"/>
          <p:cNvSpPr txBox="1"/>
          <p:nvPr/>
        </p:nvSpPr>
        <p:spPr>
          <a:xfrm>
            <a:off x="69187" y="4155222"/>
            <a:ext cx="2565126" cy="1200329"/>
          </a:xfrm>
          <a:prstGeom prst="rect">
            <a:avLst/>
          </a:prstGeom>
          <a:noFill/>
        </p:spPr>
        <p:txBody>
          <a:bodyPr wrap="none" rtlCol="0">
            <a:spAutoFit/>
          </a:bodyPr>
          <a:lstStyle/>
          <a:p>
            <a:r>
              <a:rPr lang="en-US" dirty="0" smtClean="0"/>
              <a:t>side view,</a:t>
            </a:r>
          </a:p>
          <a:p>
            <a:r>
              <a:rPr lang="en-US" dirty="0" smtClean="0"/>
              <a:t>surface-electrode</a:t>
            </a:r>
          </a:p>
          <a:p>
            <a:r>
              <a:rPr lang="en-US" dirty="0" smtClean="0"/>
              <a:t>trap</a:t>
            </a:r>
            <a:endParaRPr lang="en-US" dirty="0"/>
          </a:p>
        </p:txBody>
      </p:sp>
      <p:sp>
        <p:nvSpPr>
          <p:cNvPr id="8" name="TextBox 7"/>
          <p:cNvSpPr txBox="1"/>
          <p:nvPr/>
        </p:nvSpPr>
        <p:spPr>
          <a:xfrm>
            <a:off x="0" y="6040699"/>
            <a:ext cx="6085320" cy="338554"/>
          </a:xfrm>
          <a:prstGeom prst="rect">
            <a:avLst/>
          </a:prstGeom>
          <a:noFill/>
        </p:spPr>
        <p:txBody>
          <a:bodyPr wrap="none" rtlCol="0">
            <a:spAutoFit/>
          </a:bodyPr>
          <a:lstStyle/>
          <a:p>
            <a:pPr eaLnBrk="0" hangingPunct="0"/>
            <a:r>
              <a:rPr lang="en-US" sz="1600" dirty="0" smtClean="0">
                <a:solidFill>
                  <a:srgbClr val="000000"/>
                </a:solidFill>
                <a:latin typeface="Tahoma" pitchFamily="34" charset="0"/>
              </a:rPr>
              <a:t>D. A. Hite et al., </a:t>
            </a:r>
            <a:r>
              <a:rPr lang="en-US" sz="1600" dirty="0" err="1" smtClean="0">
                <a:solidFill>
                  <a:srgbClr val="000000"/>
                </a:solidFill>
                <a:latin typeface="Tahoma" pitchFamily="34" charset="0"/>
              </a:rPr>
              <a:t>PRL</a:t>
            </a:r>
            <a:r>
              <a:rPr lang="en-US" sz="1600" dirty="0" smtClean="0">
                <a:solidFill>
                  <a:srgbClr val="000000"/>
                </a:solidFill>
                <a:latin typeface="Tahoma" pitchFamily="34" charset="0"/>
              </a:rPr>
              <a:t> </a:t>
            </a:r>
            <a:r>
              <a:rPr lang="en-US" sz="1600" b="1" dirty="0" smtClean="0">
                <a:solidFill>
                  <a:srgbClr val="000000"/>
                </a:solidFill>
                <a:latin typeface="Tahoma" pitchFamily="34" charset="0"/>
              </a:rPr>
              <a:t>109</a:t>
            </a:r>
            <a:r>
              <a:rPr lang="en-US" sz="1600" dirty="0" smtClean="0">
                <a:solidFill>
                  <a:srgbClr val="000000"/>
                </a:solidFill>
                <a:latin typeface="Tahoma" pitchFamily="34" charset="0"/>
              </a:rPr>
              <a:t>, 103001 (2012) (</a:t>
            </a:r>
            <a:r>
              <a:rPr lang="en-US" sz="1600" dirty="0" err="1" smtClean="0">
                <a:solidFill>
                  <a:srgbClr val="000000"/>
                </a:solidFill>
                <a:latin typeface="Tahoma" pitchFamily="34" charset="0"/>
              </a:rPr>
              <a:t>Ar</a:t>
            </a:r>
            <a:r>
              <a:rPr lang="en-US" sz="1600" baseline="30000" dirty="0" smtClean="0">
                <a:solidFill>
                  <a:srgbClr val="000000"/>
                </a:solidFill>
                <a:latin typeface="Tahoma" pitchFamily="34" charset="0"/>
              </a:rPr>
              <a:t>+</a:t>
            </a:r>
            <a:r>
              <a:rPr lang="en-US" sz="1600" dirty="0" smtClean="0">
                <a:solidFill>
                  <a:srgbClr val="000000"/>
                </a:solidFill>
                <a:latin typeface="Tahoma" pitchFamily="34" charset="0"/>
              </a:rPr>
              <a:t> beam sputtering) </a:t>
            </a:r>
          </a:p>
        </p:txBody>
      </p:sp>
      <p:sp>
        <p:nvSpPr>
          <p:cNvPr id="9" name="TextBox 8"/>
          <p:cNvSpPr txBox="1"/>
          <p:nvPr/>
        </p:nvSpPr>
        <p:spPr>
          <a:xfrm>
            <a:off x="5682155" y="2205366"/>
            <a:ext cx="2848857" cy="400110"/>
          </a:xfrm>
          <a:prstGeom prst="rect">
            <a:avLst/>
          </a:prstGeom>
          <a:noFill/>
        </p:spPr>
        <p:txBody>
          <a:bodyPr wrap="none" rtlCol="0">
            <a:spAutoFit/>
          </a:bodyPr>
          <a:lstStyle/>
          <a:p>
            <a:r>
              <a:rPr lang="en-US" dirty="0" smtClean="0">
                <a:solidFill>
                  <a:schemeClr val="bg1"/>
                </a:solidFill>
              </a:rPr>
              <a:t>x 100 heating reduction</a:t>
            </a:r>
            <a:endParaRPr lang="en-US" dirty="0">
              <a:solidFill>
                <a:schemeClr val="bg1"/>
              </a:solidFill>
            </a:endParaRPr>
          </a:p>
        </p:txBody>
      </p:sp>
      <p:sp>
        <p:nvSpPr>
          <p:cNvPr id="10" name="TextBox 9"/>
          <p:cNvSpPr txBox="1"/>
          <p:nvPr/>
        </p:nvSpPr>
        <p:spPr>
          <a:xfrm>
            <a:off x="0" y="6379253"/>
            <a:ext cx="6690806" cy="338554"/>
          </a:xfrm>
          <a:prstGeom prst="rect">
            <a:avLst/>
          </a:prstGeom>
          <a:noFill/>
        </p:spPr>
        <p:txBody>
          <a:bodyPr wrap="none" rtlCol="0">
            <a:spAutoFit/>
          </a:bodyPr>
          <a:lstStyle/>
          <a:p>
            <a:r>
              <a:rPr lang="en-US" sz="1600" dirty="0">
                <a:solidFill>
                  <a:srgbClr val="000000"/>
                </a:solidFill>
                <a:latin typeface="Tahoma" pitchFamily="34" charset="0"/>
              </a:rPr>
              <a:t>N. </a:t>
            </a:r>
            <a:r>
              <a:rPr lang="en-US" sz="1600" dirty="0" err="1">
                <a:solidFill>
                  <a:srgbClr val="000000"/>
                </a:solidFill>
                <a:latin typeface="Tahoma" pitchFamily="34" charset="0"/>
              </a:rPr>
              <a:t>Daniilidis</a:t>
            </a:r>
            <a:r>
              <a:rPr lang="en-US" sz="1600" dirty="0">
                <a:solidFill>
                  <a:srgbClr val="000000"/>
                </a:solidFill>
                <a:latin typeface="Tahoma" pitchFamily="34" charset="0"/>
              </a:rPr>
              <a:t> et al., </a:t>
            </a:r>
            <a:r>
              <a:rPr lang="en-US" sz="1600" dirty="0" smtClean="0">
                <a:solidFill>
                  <a:srgbClr val="000000"/>
                </a:solidFill>
                <a:latin typeface="Tahoma" pitchFamily="34" charset="0"/>
              </a:rPr>
              <a:t>(</a:t>
            </a:r>
            <a:r>
              <a:rPr lang="en-US" sz="1600" dirty="0" err="1" smtClean="0">
                <a:solidFill>
                  <a:srgbClr val="000000"/>
                </a:solidFill>
                <a:latin typeface="Tahoma" pitchFamily="34" charset="0"/>
              </a:rPr>
              <a:t>H</a:t>
            </a:r>
            <a:r>
              <a:rPr lang="en-US" sz="1600" dirty="0" err="1" smtClean="0">
                <a:solidFill>
                  <a:srgbClr val="000000"/>
                </a:solidFill>
                <a:latin typeface="Arial"/>
                <a:cs typeface="Arial"/>
              </a:rPr>
              <a:t>äffner</a:t>
            </a:r>
            <a:r>
              <a:rPr lang="en-US" sz="1600" dirty="0" smtClean="0">
                <a:solidFill>
                  <a:srgbClr val="000000"/>
                </a:solidFill>
                <a:latin typeface="Arial"/>
                <a:cs typeface="Arial"/>
              </a:rPr>
              <a:t> </a:t>
            </a:r>
            <a:r>
              <a:rPr lang="en-US" sz="1600" dirty="0">
                <a:solidFill>
                  <a:srgbClr val="000000"/>
                </a:solidFill>
                <a:latin typeface="Arial"/>
                <a:cs typeface="Arial"/>
              </a:rPr>
              <a:t>group) </a:t>
            </a:r>
            <a:r>
              <a:rPr lang="en-US" sz="1600" dirty="0" err="1">
                <a:solidFill>
                  <a:srgbClr val="000000"/>
                </a:solidFill>
                <a:latin typeface="Arial"/>
                <a:cs typeface="Arial"/>
              </a:rPr>
              <a:t>PRB</a:t>
            </a:r>
            <a:r>
              <a:rPr lang="en-US" sz="1600" dirty="0">
                <a:solidFill>
                  <a:srgbClr val="000000"/>
                </a:solidFill>
                <a:latin typeface="Arial"/>
                <a:cs typeface="Arial"/>
              </a:rPr>
              <a:t> </a:t>
            </a:r>
            <a:r>
              <a:rPr lang="en-US" sz="1600" b="1" dirty="0">
                <a:solidFill>
                  <a:srgbClr val="000000"/>
                </a:solidFill>
                <a:latin typeface="Arial"/>
                <a:cs typeface="Arial"/>
              </a:rPr>
              <a:t>89</a:t>
            </a:r>
            <a:r>
              <a:rPr lang="en-US" sz="1600" dirty="0">
                <a:solidFill>
                  <a:srgbClr val="000000"/>
                </a:solidFill>
                <a:latin typeface="Arial"/>
                <a:cs typeface="Arial"/>
              </a:rPr>
              <a:t>, 245435 (2014): similar </a:t>
            </a:r>
            <a:r>
              <a:rPr lang="en-US" sz="1600" dirty="0" smtClean="0">
                <a:solidFill>
                  <a:srgbClr val="000000"/>
                </a:solidFill>
                <a:latin typeface="Arial"/>
                <a:cs typeface="Arial"/>
              </a:rPr>
              <a:t>gain </a:t>
            </a:r>
            <a:endParaRPr lang="en-US" sz="1600" dirty="0">
              <a:latin typeface="Tahoma" pitchFamily="34" charset="0"/>
            </a:endParaRPr>
          </a:p>
        </p:txBody>
      </p:sp>
      <p:sp>
        <p:nvSpPr>
          <p:cNvPr id="12" name="TextBox 11"/>
          <p:cNvSpPr txBox="1"/>
          <p:nvPr/>
        </p:nvSpPr>
        <p:spPr>
          <a:xfrm>
            <a:off x="1023599" y="1538379"/>
            <a:ext cx="7317131" cy="2923877"/>
          </a:xfrm>
          <a:prstGeom prst="rect">
            <a:avLst/>
          </a:prstGeom>
          <a:solidFill>
            <a:srgbClr val="FFFFCC"/>
          </a:solidFill>
          <a:ln w="28575">
            <a:solidFill>
              <a:srgbClr val="0000CC"/>
            </a:solidFill>
          </a:ln>
        </p:spPr>
        <p:txBody>
          <a:bodyPr wrap="none" rtlCol="0">
            <a:spAutoFit/>
          </a:bodyPr>
          <a:lstStyle/>
          <a:p>
            <a:r>
              <a:rPr lang="en-US" sz="2400" dirty="0" err="1"/>
              <a:t>Cryo</a:t>
            </a:r>
            <a:r>
              <a:rPr lang="en-US" sz="2400" dirty="0"/>
              <a:t> cooling helps </a:t>
            </a:r>
            <a:r>
              <a:rPr lang="en-US" sz="2400" dirty="0" smtClean="0"/>
              <a:t>too:</a:t>
            </a:r>
            <a:endParaRPr lang="en-US" sz="2400" dirty="0"/>
          </a:p>
          <a:p>
            <a:r>
              <a:rPr lang="en-US" dirty="0">
                <a:sym typeface="Symbol"/>
              </a:rPr>
              <a:t></a:t>
            </a:r>
            <a:r>
              <a:rPr lang="en-US" dirty="0"/>
              <a:t> L. </a:t>
            </a:r>
            <a:r>
              <a:rPr lang="en-US" dirty="0" err="1"/>
              <a:t>Deslauriers</a:t>
            </a:r>
            <a:r>
              <a:rPr lang="en-US" dirty="0"/>
              <a:t>, S. </a:t>
            </a:r>
            <a:r>
              <a:rPr lang="en-US" dirty="0" err="1"/>
              <a:t>Olmschenk</a:t>
            </a:r>
            <a:r>
              <a:rPr lang="en-US" dirty="0"/>
              <a:t>, D. Stick, W. K. </a:t>
            </a:r>
            <a:r>
              <a:rPr lang="en-US" dirty="0" err="1"/>
              <a:t>Hensinger</a:t>
            </a:r>
            <a:r>
              <a:rPr lang="en-US" dirty="0"/>
              <a:t>,</a:t>
            </a:r>
          </a:p>
          <a:p>
            <a:r>
              <a:rPr lang="en-US" dirty="0"/>
              <a:t>J. </a:t>
            </a:r>
            <a:r>
              <a:rPr lang="en-US" dirty="0" err="1"/>
              <a:t>Sterk</a:t>
            </a:r>
            <a:r>
              <a:rPr lang="en-US" dirty="0"/>
              <a:t>, and C. Monroe, Phys. Rev. </a:t>
            </a:r>
            <a:r>
              <a:rPr lang="en-US" dirty="0" err="1"/>
              <a:t>Lett</a:t>
            </a:r>
            <a:r>
              <a:rPr lang="en-US" dirty="0"/>
              <a:t>. 97, 103007</a:t>
            </a:r>
          </a:p>
          <a:p>
            <a:r>
              <a:rPr lang="en-US" dirty="0"/>
              <a:t>(2006).</a:t>
            </a:r>
          </a:p>
          <a:p>
            <a:r>
              <a:rPr lang="de-DE" dirty="0">
                <a:sym typeface="Symbol"/>
              </a:rPr>
              <a:t></a:t>
            </a:r>
            <a:r>
              <a:rPr lang="de-DE" dirty="0"/>
              <a:t> J. Labaziewicz, Y. Ge, D. R. Leibrandt, S. X. Wang, R.</a:t>
            </a:r>
            <a:endParaRPr lang="en-US" dirty="0"/>
          </a:p>
          <a:p>
            <a:r>
              <a:rPr lang="en-US" dirty="0" err="1"/>
              <a:t>Shewmon</a:t>
            </a:r>
            <a:r>
              <a:rPr lang="en-US" dirty="0"/>
              <a:t>, and I. L. Chuang, Phys. Rev. </a:t>
            </a:r>
            <a:r>
              <a:rPr lang="en-US" dirty="0" err="1"/>
              <a:t>Lett</a:t>
            </a:r>
            <a:r>
              <a:rPr lang="en-US" dirty="0"/>
              <a:t>. 101, 180602</a:t>
            </a:r>
          </a:p>
          <a:p>
            <a:r>
              <a:rPr lang="en-US" dirty="0"/>
              <a:t>(2008).</a:t>
            </a:r>
          </a:p>
          <a:p>
            <a:r>
              <a:rPr lang="en-US" dirty="0">
                <a:sym typeface="Symbol"/>
              </a:rPr>
              <a:t></a:t>
            </a:r>
            <a:r>
              <a:rPr lang="en-US" dirty="0"/>
              <a:t>J. </a:t>
            </a:r>
            <a:r>
              <a:rPr lang="en-US" dirty="0" err="1"/>
              <a:t>Chiaverini</a:t>
            </a:r>
            <a:r>
              <a:rPr lang="en-US" dirty="0"/>
              <a:t> and J. M. Sage</a:t>
            </a:r>
            <a:r>
              <a:rPr lang="en-US" i="1" dirty="0"/>
              <a:t>, </a:t>
            </a:r>
            <a:r>
              <a:rPr lang="en-US" dirty="0"/>
              <a:t>Phys. Rev. A </a:t>
            </a:r>
            <a:r>
              <a:rPr lang="en-US" b="1" dirty="0"/>
              <a:t>89</a:t>
            </a:r>
            <a:r>
              <a:rPr lang="en-US" dirty="0"/>
              <a:t>, 012318 (2014).</a:t>
            </a:r>
          </a:p>
          <a:p>
            <a:r>
              <a:rPr lang="en-US" dirty="0" smtClean="0"/>
              <a:t>……</a:t>
            </a:r>
          </a:p>
        </p:txBody>
      </p:sp>
      <p:sp>
        <p:nvSpPr>
          <p:cNvPr id="13" name="TextBox 12"/>
          <p:cNvSpPr txBox="1"/>
          <p:nvPr/>
        </p:nvSpPr>
        <p:spPr>
          <a:xfrm>
            <a:off x="1023599" y="4755388"/>
            <a:ext cx="7262320" cy="1077218"/>
          </a:xfrm>
          <a:prstGeom prst="rect">
            <a:avLst/>
          </a:prstGeom>
          <a:solidFill>
            <a:srgbClr val="FFFFCC"/>
          </a:solidFill>
          <a:ln w="28575">
            <a:solidFill>
              <a:srgbClr val="0000CC"/>
            </a:solidFill>
          </a:ln>
        </p:spPr>
        <p:txBody>
          <a:bodyPr wrap="square" rtlCol="0">
            <a:spAutoFit/>
          </a:bodyPr>
          <a:lstStyle/>
          <a:p>
            <a:r>
              <a:rPr lang="en-US" sz="2400" dirty="0" smtClean="0"/>
              <a:t>Review:</a:t>
            </a:r>
          </a:p>
          <a:p>
            <a:r>
              <a:rPr lang="en-US" dirty="0" smtClean="0"/>
              <a:t>M. </a:t>
            </a:r>
            <a:r>
              <a:rPr lang="en-US" dirty="0" err="1" smtClean="0"/>
              <a:t>Brownnutt</a:t>
            </a:r>
            <a:r>
              <a:rPr lang="en-US" dirty="0" smtClean="0"/>
              <a:t>, M. </a:t>
            </a:r>
            <a:r>
              <a:rPr lang="en-US" dirty="0" err="1" smtClean="0"/>
              <a:t>Kumph</a:t>
            </a:r>
            <a:r>
              <a:rPr lang="en-US" dirty="0" smtClean="0"/>
              <a:t>, P. </a:t>
            </a:r>
            <a:r>
              <a:rPr lang="en-US" dirty="0" err="1" smtClean="0"/>
              <a:t>Rabl</a:t>
            </a:r>
            <a:r>
              <a:rPr lang="en-US" dirty="0" smtClean="0"/>
              <a:t>, and R. Blatt, </a:t>
            </a:r>
          </a:p>
          <a:p>
            <a:r>
              <a:rPr lang="en-US" dirty="0" err="1" smtClean="0"/>
              <a:t>arXiv</a:t>
            </a:r>
            <a:r>
              <a:rPr lang="en-US" dirty="0" smtClean="0"/>
              <a:t>: 1409.6572</a:t>
            </a:r>
            <a:endParaRPr lang="en-US" dirty="0"/>
          </a:p>
        </p:txBody>
      </p:sp>
    </p:spTree>
    <p:extLst>
      <p:ext uri="{BB962C8B-B14F-4D97-AF65-F5344CB8AC3E}">
        <p14:creationId xmlns:p14="http://schemas.microsoft.com/office/powerpoint/2010/main" val="2673175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2928" y="133087"/>
            <a:ext cx="4800112" cy="6507480"/>
            <a:chOff x="1981200" y="0"/>
            <a:chExt cx="4356562" cy="638556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8921" b="4989"/>
            <a:stretch/>
          </p:blipFill>
          <p:spPr>
            <a:xfrm>
              <a:off x="1981200" y="0"/>
              <a:ext cx="4356562" cy="6385560"/>
            </a:xfrm>
            <a:prstGeom prst="rect">
              <a:avLst/>
            </a:prstGeom>
          </p:spPr>
        </p:pic>
        <p:sp>
          <p:nvSpPr>
            <p:cNvPr id="3" name="Rectangle 2"/>
            <p:cNvSpPr/>
            <p:nvPr/>
          </p:nvSpPr>
          <p:spPr>
            <a:xfrm>
              <a:off x="2133600" y="5257800"/>
              <a:ext cx="1794934" cy="905933"/>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3600" y="5181600"/>
              <a:ext cx="1905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2133600" y="6172200"/>
              <a:ext cx="1905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47916" y="1354872"/>
            <a:ext cx="8359981" cy="4585871"/>
          </a:xfrm>
          <a:prstGeom prst="rect">
            <a:avLst/>
          </a:prstGeom>
          <a:solidFill>
            <a:srgbClr val="FFFFCC"/>
          </a:solidFill>
          <a:ln w="28575">
            <a:solidFill>
              <a:srgbClr val="0000CC"/>
            </a:solidFill>
          </a:ln>
        </p:spPr>
        <p:txBody>
          <a:bodyPr wrap="none" rtlCol="0">
            <a:spAutoFit/>
          </a:bodyPr>
          <a:lstStyle/>
          <a:p>
            <a:pPr algn="ctr"/>
            <a:r>
              <a:rPr lang="en-US" sz="3600" dirty="0" smtClean="0"/>
              <a:t>Summary:</a:t>
            </a:r>
          </a:p>
          <a:p>
            <a:r>
              <a:rPr lang="en-US" sz="3200" dirty="0" smtClean="0">
                <a:sym typeface="Symbol"/>
              </a:rPr>
              <a:t> ion qubits</a:t>
            </a:r>
          </a:p>
          <a:p>
            <a:r>
              <a:rPr lang="en-US" sz="3200" dirty="0" smtClean="0">
                <a:sym typeface="Symbol"/>
              </a:rPr>
              <a:t> Spectroscopy &amp; atomic clocks</a:t>
            </a:r>
          </a:p>
          <a:p>
            <a:r>
              <a:rPr lang="en-US" sz="3200" dirty="0" smtClean="0">
                <a:sym typeface="Symbol"/>
              </a:rPr>
              <a:t> quantum limited measurements </a:t>
            </a:r>
          </a:p>
          <a:p>
            <a:r>
              <a:rPr lang="en-US" sz="3200" dirty="0" smtClean="0">
                <a:sym typeface="Symbol"/>
              </a:rPr>
              <a:t>    &amp; quantum information</a:t>
            </a:r>
          </a:p>
          <a:p>
            <a:r>
              <a:rPr lang="en-US" sz="3200" dirty="0">
                <a:sym typeface="Symbol"/>
              </a:rPr>
              <a:t>	</a:t>
            </a:r>
            <a:r>
              <a:rPr lang="en-US" sz="3200" dirty="0" smtClean="0">
                <a:sym typeface="Symbol"/>
              </a:rPr>
              <a:t> elements of quantum computing</a:t>
            </a:r>
          </a:p>
          <a:p>
            <a:r>
              <a:rPr lang="en-US" sz="3200" dirty="0">
                <a:sym typeface="Symbol"/>
              </a:rPr>
              <a:t>	</a:t>
            </a:r>
            <a:r>
              <a:rPr lang="en-US" sz="3200" dirty="0" smtClean="0">
                <a:sym typeface="Symbol"/>
              </a:rPr>
              <a:t> quantum simulation</a:t>
            </a:r>
          </a:p>
          <a:p>
            <a:r>
              <a:rPr lang="en-US" sz="3200" dirty="0" smtClean="0">
                <a:sym typeface="Symbol"/>
              </a:rPr>
              <a:t> Mostly NIST examples, </a:t>
            </a:r>
          </a:p>
          <a:p>
            <a:r>
              <a:rPr lang="en-US" sz="3200" dirty="0">
                <a:sym typeface="Symbol"/>
              </a:rPr>
              <a:t> </a:t>
            </a:r>
            <a:r>
              <a:rPr lang="en-US" sz="3200" dirty="0" smtClean="0">
                <a:sym typeface="Symbol"/>
              </a:rPr>
              <a:t>  but many people &amp; many groups worldwide</a:t>
            </a:r>
          </a:p>
        </p:txBody>
      </p:sp>
    </p:spTree>
    <p:extLst>
      <p:ext uri="{BB962C8B-B14F-4D97-AF65-F5344CB8AC3E}">
        <p14:creationId xmlns:p14="http://schemas.microsoft.com/office/powerpoint/2010/main" val="196092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1913" y="1190207"/>
            <a:ext cx="5326102" cy="923330"/>
          </a:xfrm>
          <a:prstGeom prst="rect">
            <a:avLst/>
          </a:prstGeom>
          <a:noFill/>
        </p:spPr>
        <p:txBody>
          <a:bodyPr wrap="square" rtlCol="0">
            <a:spAutoFit/>
          </a:bodyPr>
          <a:lstStyle/>
          <a:p>
            <a:pPr fontAlgn="auto">
              <a:spcBef>
                <a:spcPts val="0"/>
              </a:spcBef>
              <a:spcAft>
                <a:spcPts val="0"/>
              </a:spcAft>
            </a:pPr>
            <a:r>
              <a:rPr lang="en-US" sz="1800" u="sng" dirty="0" smtClean="0">
                <a:solidFill>
                  <a:prstClr val="black"/>
                </a:solidFill>
                <a:cs typeface="Arial" panose="020B0604020202020204" pitchFamily="34" charset="0"/>
              </a:rPr>
              <a:t>Recipe:</a:t>
            </a:r>
            <a:endParaRPr lang="en-US" sz="1800" dirty="0">
              <a:solidFill>
                <a:prstClr val="black"/>
              </a:solidFill>
              <a:cs typeface="Arial" panose="020B0604020202020204" pitchFamily="34" charset="0"/>
            </a:endParaRPr>
          </a:p>
          <a:p>
            <a:pPr fontAlgn="auto">
              <a:spcBef>
                <a:spcPts val="0"/>
              </a:spcBef>
              <a:spcAft>
                <a:spcPts val="0"/>
              </a:spcAft>
            </a:pPr>
            <a:r>
              <a:rPr lang="en-US" sz="1800" dirty="0" smtClean="0">
                <a:solidFill>
                  <a:prstClr val="black"/>
                </a:solidFill>
                <a:cs typeface="Arial" panose="020B0604020202020204" pitchFamily="34" charset="0"/>
              </a:rPr>
              <a:t>- Hydrogen </a:t>
            </a:r>
            <a:r>
              <a:rPr lang="en-US" sz="1800" dirty="0">
                <a:solidFill>
                  <a:prstClr val="black"/>
                </a:solidFill>
                <a:cs typeface="Arial" panose="020B0604020202020204" pitchFamily="34" charset="0"/>
              </a:rPr>
              <a:t>loading of fiber </a:t>
            </a:r>
            <a:r>
              <a:rPr lang="en-US" sz="1800" dirty="0" smtClean="0">
                <a:solidFill>
                  <a:prstClr val="black"/>
                </a:solidFill>
                <a:cs typeface="Arial" panose="020B0604020202020204" pitchFamily="34" charset="0"/>
              </a:rPr>
              <a:t>(~ 100 </a:t>
            </a:r>
            <a:r>
              <a:rPr lang="en-US" sz="1800" dirty="0" err="1" smtClean="0">
                <a:solidFill>
                  <a:prstClr val="black"/>
                </a:solidFill>
                <a:cs typeface="Arial" panose="020B0604020202020204" pitchFamily="34" charset="0"/>
              </a:rPr>
              <a:t>atm</a:t>
            </a:r>
            <a:r>
              <a:rPr lang="en-US" sz="1800" dirty="0" smtClean="0">
                <a:solidFill>
                  <a:prstClr val="black"/>
                </a:solidFill>
                <a:cs typeface="Arial" panose="020B0604020202020204" pitchFamily="34" charset="0"/>
              </a:rPr>
              <a:t>, ~ 1 week)</a:t>
            </a:r>
          </a:p>
          <a:p>
            <a:pPr fontAlgn="auto">
              <a:spcBef>
                <a:spcPts val="0"/>
              </a:spcBef>
              <a:spcAft>
                <a:spcPts val="0"/>
              </a:spcAft>
            </a:pPr>
            <a:r>
              <a:rPr lang="en-US" sz="1800" dirty="0" smtClean="0">
                <a:solidFill>
                  <a:prstClr val="black"/>
                </a:solidFill>
                <a:cs typeface="Arial" panose="020B0604020202020204" pitchFamily="34" charset="0"/>
              </a:rPr>
              <a:t>- “cure” with UV (transmitted beam)</a:t>
            </a:r>
          </a:p>
        </p:txBody>
      </p:sp>
      <p:grpSp>
        <p:nvGrpSpPr>
          <p:cNvPr id="4" name="Group 3"/>
          <p:cNvGrpSpPr/>
          <p:nvPr/>
        </p:nvGrpSpPr>
        <p:grpSpPr>
          <a:xfrm>
            <a:off x="781390" y="2144017"/>
            <a:ext cx="4309513" cy="2442952"/>
            <a:chOff x="842878" y="2520128"/>
            <a:chExt cx="4309513" cy="2442952"/>
          </a:xfrm>
        </p:grpSpPr>
        <p:pic>
          <p:nvPicPr>
            <p:cNvPr id="3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27" t="32762" r="66528" b="34468"/>
            <a:stretch/>
          </p:blipFill>
          <p:spPr bwMode="auto">
            <a:xfrm>
              <a:off x="1223019" y="2868686"/>
              <a:ext cx="1650960" cy="166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802052" y="2533893"/>
              <a:ext cx="467730" cy="252259"/>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Input</a:t>
              </a:r>
              <a:endParaRPr lang="en-US" sz="1800" dirty="0">
                <a:solidFill>
                  <a:prstClr val="black"/>
                </a:solidFill>
                <a:latin typeface="Calibri"/>
              </a:endParaRPr>
            </a:p>
          </p:txBody>
        </p:sp>
        <p:pic>
          <p:nvPicPr>
            <p:cNvPr id="38"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12426" t="21370" r="60873" b="31193"/>
            <a:stretch/>
          </p:blipFill>
          <p:spPr bwMode="auto">
            <a:xfrm>
              <a:off x="3158151" y="2870356"/>
              <a:ext cx="1550215" cy="166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842878" y="4624526"/>
              <a:ext cx="4309513" cy="338554"/>
            </a:xfrm>
            <a:prstGeom prst="rect">
              <a:avLst/>
            </a:prstGeom>
            <a:noFill/>
          </p:spPr>
          <p:txBody>
            <a:bodyPr wrap="none" rtlCol="0">
              <a:spAutoFit/>
            </a:bodyPr>
            <a:lstStyle/>
            <a:p>
              <a:pPr algn="ctr" fontAlgn="auto">
                <a:spcBef>
                  <a:spcPts val="0"/>
                </a:spcBef>
                <a:spcAft>
                  <a:spcPts val="0"/>
                </a:spcAft>
              </a:pPr>
              <a:r>
                <a:rPr lang="en-US" sz="1600" dirty="0" smtClean="0">
                  <a:solidFill>
                    <a:prstClr val="black"/>
                  </a:solidFill>
                  <a:latin typeface="Calibri"/>
                </a:rPr>
                <a:t>Output - 98% overlap with Gaussian TEM</a:t>
              </a:r>
              <a:r>
                <a:rPr lang="en-US" sz="1600" baseline="-25000" dirty="0" smtClean="0">
                  <a:solidFill>
                    <a:prstClr val="black"/>
                  </a:solidFill>
                  <a:latin typeface="Calibri"/>
                </a:rPr>
                <a:t>00</a:t>
              </a:r>
              <a:r>
                <a:rPr lang="en-US" sz="1600" dirty="0" smtClean="0">
                  <a:solidFill>
                    <a:prstClr val="black"/>
                  </a:solidFill>
                  <a:latin typeface="Calibri"/>
                </a:rPr>
                <a:t> mode </a:t>
              </a:r>
              <a:endParaRPr lang="en-US" sz="1600" baseline="-25000" dirty="0">
                <a:solidFill>
                  <a:prstClr val="black"/>
                </a:solidFill>
                <a:latin typeface="Calibri"/>
              </a:endParaRPr>
            </a:p>
          </p:txBody>
        </p:sp>
        <p:sp>
          <p:nvSpPr>
            <p:cNvPr id="40" name="TextBox 39"/>
            <p:cNvSpPr txBox="1"/>
            <p:nvPr/>
          </p:nvSpPr>
          <p:spPr>
            <a:xfrm>
              <a:off x="3640817" y="2520128"/>
              <a:ext cx="584881" cy="252259"/>
            </a:xfrm>
            <a:prstGeom prst="rect">
              <a:avLst/>
            </a:prstGeom>
            <a:noFill/>
          </p:spPr>
          <p:txBody>
            <a:bodyPr wrap="none" rtlCol="0">
              <a:spAutoFit/>
            </a:bodyPr>
            <a:lstStyle/>
            <a:p>
              <a:pPr fontAlgn="auto">
                <a:spcBef>
                  <a:spcPts val="0"/>
                </a:spcBef>
                <a:spcAft>
                  <a:spcPts val="0"/>
                </a:spcAft>
              </a:pPr>
              <a:r>
                <a:rPr lang="en-US" sz="1800" dirty="0" smtClean="0">
                  <a:solidFill>
                    <a:prstClr val="black"/>
                  </a:solidFill>
                  <a:latin typeface="Calibri"/>
                </a:rPr>
                <a:t>Output</a:t>
              </a:r>
              <a:endParaRPr lang="en-US" sz="1800" dirty="0">
                <a:solidFill>
                  <a:prstClr val="black"/>
                </a:solidFill>
                <a:latin typeface="Calibri"/>
              </a:endParaRPr>
            </a:p>
          </p:txBody>
        </p:sp>
      </p:grpSp>
      <p:sp>
        <p:nvSpPr>
          <p:cNvPr id="5" name="TextBox 4"/>
          <p:cNvSpPr txBox="1"/>
          <p:nvPr/>
        </p:nvSpPr>
        <p:spPr>
          <a:xfrm>
            <a:off x="2423346" y="76199"/>
            <a:ext cx="5335115" cy="1077218"/>
          </a:xfrm>
          <a:prstGeom prst="rect">
            <a:avLst/>
          </a:prstGeom>
          <a:noFill/>
        </p:spPr>
        <p:txBody>
          <a:bodyPr wrap="none" rtlCol="0">
            <a:spAutoFit/>
          </a:bodyPr>
          <a:lstStyle/>
          <a:p>
            <a:r>
              <a:rPr lang="en-US" sz="2400" dirty="0" smtClean="0">
                <a:cs typeface="Arial" panose="020B0604020202020204" pitchFamily="34" charset="0"/>
              </a:rPr>
              <a:t>Better laser beam control: UV </a:t>
            </a:r>
            <a:r>
              <a:rPr lang="en-US" sz="2400" dirty="0">
                <a:cs typeface="Arial" panose="020B0604020202020204" pitchFamily="34" charset="0"/>
              </a:rPr>
              <a:t>Fibers?</a:t>
            </a:r>
            <a:br>
              <a:rPr lang="en-US" sz="2400" dirty="0">
                <a:cs typeface="Arial" panose="020B0604020202020204" pitchFamily="34" charset="0"/>
              </a:rPr>
            </a:br>
            <a:r>
              <a:rPr lang="en-US" dirty="0" smtClean="0">
                <a:cs typeface="Arial" panose="020B0604020202020204" pitchFamily="34" charset="0"/>
              </a:rPr>
              <a:t> </a:t>
            </a:r>
            <a:r>
              <a:rPr lang="en-US" dirty="0" smtClean="0">
                <a:solidFill>
                  <a:srgbClr val="FF0000"/>
                </a:solidFill>
                <a:cs typeface="Arial" panose="020B0604020202020204" pitchFamily="34" charset="0"/>
              </a:rPr>
              <a:t> </a:t>
            </a:r>
            <a:r>
              <a:rPr lang="en-US" dirty="0" smtClean="0">
                <a:solidFill>
                  <a:srgbClr val="FF0000"/>
                </a:solidFill>
                <a:sym typeface="Symbol"/>
              </a:rPr>
              <a:t></a:t>
            </a:r>
            <a:r>
              <a:rPr lang="en-US" dirty="0" smtClean="0">
                <a:solidFill>
                  <a:srgbClr val="FF0000"/>
                </a:solidFill>
              </a:rPr>
              <a:t> </a:t>
            </a:r>
            <a:r>
              <a:rPr lang="en-US" dirty="0">
                <a:solidFill>
                  <a:srgbClr val="FF0000"/>
                </a:solidFill>
              </a:rPr>
              <a:t>better position stability</a:t>
            </a:r>
            <a:br>
              <a:rPr lang="en-US" dirty="0">
                <a:solidFill>
                  <a:srgbClr val="FF0000"/>
                </a:solidFill>
              </a:rPr>
            </a:br>
            <a:r>
              <a:rPr lang="en-US" dirty="0" smtClean="0">
                <a:solidFill>
                  <a:srgbClr val="FF0000"/>
                </a:solidFill>
              </a:rPr>
              <a:t>  </a:t>
            </a:r>
            <a:r>
              <a:rPr lang="en-US" dirty="0" smtClean="0">
                <a:solidFill>
                  <a:srgbClr val="FF0000"/>
                </a:solidFill>
                <a:sym typeface="Symbol"/>
              </a:rPr>
              <a:t></a:t>
            </a:r>
            <a:r>
              <a:rPr lang="en-US" dirty="0" smtClean="0">
                <a:solidFill>
                  <a:srgbClr val="FF0000"/>
                </a:solidFill>
              </a:rPr>
              <a:t> </a:t>
            </a:r>
            <a:r>
              <a:rPr lang="en-US" dirty="0">
                <a:solidFill>
                  <a:srgbClr val="FF0000"/>
                </a:solidFill>
              </a:rPr>
              <a:t>improve beam shape</a:t>
            </a: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634" y="959168"/>
            <a:ext cx="26384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5334743" y="3894471"/>
            <a:ext cx="3531736" cy="1384995"/>
          </a:xfrm>
          <a:prstGeom prst="rect">
            <a:avLst/>
          </a:prstGeom>
          <a:solidFill>
            <a:srgbClr val="FFFFCC"/>
          </a:solidFill>
          <a:ln w="28575">
            <a:solidFill>
              <a:srgbClr val="0000CC"/>
            </a:solidFill>
          </a:ln>
        </p:spPr>
        <p:txBody>
          <a:bodyPr wrap="none" rtlCol="0">
            <a:spAutoFit/>
          </a:bodyPr>
          <a:lstStyle/>
          <a:p>
            <a:r>
              <a:rPr lang="en-US" sz="2800" dirty="0" smtClean="0"/>
              <a:t>Preliminary: </a:t>
            </a:r>
            <a:r>
              <a:rPr lang="en-US" sz="2800" dirty="0">
                <a:solidFill>
                  <a:srgbClr val="000000"/>
                </a:solidFill>
              </a:rPr>
              <a:t> </a:t>
            </a:r>
            <a:endParaRPr lang="en-US" sz="2800" dirty="0" smtClean="0">
              <a:solidFill>
                <a:srgbClr val="000000"/>
              </a:solidFill>
            </a:endParaRPr>
          </a:p>
          <a:p>
            <a:r>
              <a:rPr lang="en-US" sz="2800" dirty="0" err="1" smtClean="0">
                <a:solidFill>
                  <a:srgbClr val="000000"/>
                </a:solidFill>
                <a:latin typeface="Symbol" charset="2"/>
                <a:cs typeface="Symbol" charset="2"/>
              </a:rPr>
              <a:t>s</a:t>
            </a:r>
            <a:r>
              <a:rPr lang="en-US" sz="2800" baseline="-25000" dirty="0" err="1" smtClean="0">
                <a:solidFill>
                  <a:srgbClr val="000000"/>
                </a:solidFill>
              </a:rPr>
              <a:t>z</a:t>
            </a:r>
            <a:r>
              <a:rPr lang="en-US" sz="2800" dirty="0" err="1" smtClean="0">
                <a:solidFill>
                  <a:srgbClr val="000000"/>
                </a:solidFill>
              </a:rPr>
              <a:t>-</a:t>
            </a:r>
            <a:r>
              <a:rPr lang="en-US" sz="2800" dirty="0" err="1" smtClean="0">
                <a:solidFill>
                  <a:srgbClr val="000000"/>
                </a:solidFill>
                <a:latin typeface="Symbol" charset="2"/>
                <a:cs typeface="Symbol" charset="2"/>
              </a:rPr>
              <a:t>s</a:t>
            </a:r>
            <a:r>
              <a:rPr lang="en-US" sz="2800" baseline="-25000" dirty="0" err="1" smtClean="0">
                <a:solidFill>
                  <a:srgbClr val="000000"/>
                </a:solidFill>
              </a:rPr>
              <a:t>z</a:t>
            </a:r>
            <a:r>
              <a:rPr lang="en-US" sz="2800" dirty="0" smtClean="0">
                <a:solidFill>
                  <a:srgbClr val="000000"/>
                </a:solidFill>
              </a:rPr>
              <a:t> </a:t>
            </a:r>
            <a:r>
              <a:rPr lang="en-US" sz="2800" dirty="0">
                <a:solidFill>
                  <a:srgbClr val="000000"/>
                </a:solidFill>
              </a:rPr>
              <a:t>phase </a:t>
            </a:r>
            <a:r>
              <a:rPr lang="en-US" sz="2800" dirty="0" smtClean="0">
                <a:solidFill>
                  <a:srgbClr val="000000"/>
                </a:solidFill>
              </a:rPr>
              <a:t>gate</a:t>
            </a:r>
          </a:p>
          <a:p>
            <a:r>
              <a:rPr lang="en-US" sz="2800" dirty="0" smtClean="0">
                <a:solidFill>
                  <a:srgbClr val="000000"/>
                </a:solidFill>
              </a:rPr>
              <a:t>with fibers: F &gt; 0.995</a:t>
            </a:r>
            <a:endParaRPr lang="en-US" sz="2800" dirty="0"/>
          </a:p>
        </p:txBody>
      </p:sp>
      <p:sp>
        <p:nvSpPr>
          <p:cNvPr id="23" name="TextBox 22"/>
          <p:cNvSpPr txBox="1"/>
          <p:nvPr/>
        </p:nvSpPr>
        <p:spPr>
          <a:xfrm>
            <a:off x="241913" y="5390194"/>
            <a:ext cx="8435362" cy="369332"/>
          </a:xfrm>
          <a:prstGeom prst="rect">
            <a:avLst/>
          </a:prstGeom>
          <a:noFill/>
        </p:spPr>
        <p:txBody>
          <a:bodyPr wrap="square" rtlCol="0">
            <a:spAutoFit/>
          </a:bodyPr>
          <a:lstStyle/>
          <a:p>
            <a:r>
              <a:rPr lang="en-US" sz="1800" dirty="0" smtClean="0"/>
              <a:t>Y. </a:t>
            </a:r>
            <a:r>
              <a:rPr lang="en-US" sz="1800" dirty="0" err="1" smtClean="0"/>
              <a:t>Colombe</a:t>
            </a:r>
            <a:r>
              <a:rPr lang="en-US" sz="1800" dirty="0" smtClean="0"/>
              <a:t>, D. H. </a:t>
            </a:r>
            <a:r>
              <a:rPr lang="en-US" sz="1800" dirty="0" err="1" smtClean="0"/>
              <a:t>Slichter</a:t>
            </a:r>
            <a:r>
              <a:rPr lang="en-US" sz="1800" dirty="0" smtClean="0"/>
              <a:t>, A. C. Wilson</a:t>
            </a:r>
            <a:r>
              <a:rPr lang="en-US" sz="1800" dirty="0"/>
              <a:t> </a:t>
            </a:r>
            <a:r>
              <a:rPr lang="en-US" sz="1800" dirty="0" smtClean="0"/>
              <a:t>et al. </a:t>
            </a:r>
            <a:r>
              <a:rPr lang="en-US" sz="1800" dirty="0"/>
              <a:t>Optics Express </a:t>
            </a:r>
            <a:r>
              <a:rPr lang="en-US" sz="1800" b="1" dirty="0"/>
              <a:t>22</a:t>
            </a:r>
            <a:r>
              <a:rPr lang="en-US" sz="1800" dirty="0"/>
              <a:t>, 19783 </a:t>
            </a:r>
            <a:r>
              <a:rPr lang="en-US" sz="1800" dirty="0" smtClean="0"/>
              <a:t>(</a:t>
            </a:r>
            <a:r>
              <a:rPr lang="en-US" sz="1800" dirty="0"/>
              <a:t>2014)</a:t>
            </a:r>
          </a:p>
        </p:txBody>
      </p:sp>
      <p:sp>
        <p:nvSpPr>
          <p:cNvPr id="25" name="TextBox 24"/>
          <p:cNvSpPr txBox="1"/>
          <p:nvPr/>
        </p:nvSpPr>
        <p:spPr>
          <a:xfrm>
            <a:off x="241913" y="5760710"/>
            <a:ext cx="8230651" cy="923330"/>
          </a:xfrm>
          <a:prstGeom prst="rect">
            <a:avLst/>
          </a:prstGeom>
          <a:noFill/>
        </p:spPr>
        <p:txBody>
          <a:bodyPr wrap="none" rtlCol="0">
            <a:spAutoFit/>
          </a:bodyPr>
          <a:lstStyle/>
          <a:p>
            <a:r>
              <a:rPr lang="en-US" sz="1800" u="sng" dirty="0" smtClean="0"/>
              <a:t>Hollow core crystal fibers: </a:t>
            </a:r>
          </a:p>
          <a:p>
            <a:r>
              <a:rPr lang="en-US" sz="1800" dirty="0" smtClean="0"/>
              <a:t>F</a:t>
            </a:r>
            <a:r>
              <a:rPr lang="en-US" sz="1800" dirty="0"/>
              <a:t>. </a:t>
            </a:r>
            <a:r>
              <a:rPr lang="en-US" sz="1800" dirty="0" err="1"/>
              <a:t>Gebert</a:t>
            </a:r>
            <a:r>
              <a:rPr lang="en-US" sz="1800" dirty="0"/>
              <a:t>, M. H. </a:t>
            </a:r>
            <a:r>
              <a:rPr lang="en-US" sz="1800" dirty="0" err="1"/>
              <a:t>Frosz</a:t>
            </a:r>
            <a:r>
              <a:rPr lang="en-US" sz="1800" dirty="0"/>
              <a:t>, T. Weiss, Y. Wan, A. </a:t>
            </a:r>
            <a:r>
              <a:rPr lang="en-US" sz="1800" dirty="0" err="1"/>
              <a:t>Ermolov</a:t>
            </a:r>
            <a:r>
              <a:rPr lang="en-US" sz="1800" dirty="0"/>
              <a:t>, N. Y. </a:t>
            </a:r>
            <a:r>
              <a:rPr lang="en-US" sz="1800" dirty="0" err="1"/>
              <a:t>Joly</a:t>
            </a:r>
            <a:r>
              <a:rPr lang="en-US" sz="1800" dirty="0"/>
              <a:t>, P. O. Schmidt, </a:t>
            </a:r>
            <a:endParaRPr lang="en-US" sz="1800" dirty="0" smtClean="0"/>
          </a:p>
          <a:p>
            <a:r>
              <a:rPr lang="en-US" sz="1800" dirty="0" smtClean="0"/>
              <a:t>and </a:t>
            </a:r>
            <a:r>
              <a:rPr lang="en-US" sz="1800" dirty="0"/>
              <a:t>P. St. J</a:t>
            </a:r>
            <a:r>
              <a:rPr lang="en-US" sz="1800" dirty="0" smtClean="0"/>
              <a:t>. Russell</a:t>
            </a:r>
            <a:r>
              <a:rPr lang="en-US" sz="1800" dirty="0"/>
              <a:t>, </a:t>
            </a:r>
            <a:r>
              <a:rPr lang="en-US" sz="1800" dirty="0" smtClean="0"/>
              <a:t>Opt</a:t>
            </a:r>
            <a:r>
              <a:rPr lang="en-US" sz="1800" dirty="0"/>
              <a:t>. </a:t>
            </a:r>
            <a:r>
              <a:rPr lang="en-US" sz="1800" dirty="0" smtClean="0"/>
              <a:t>Express, </a:t>
            </a:r>
            <a:r>
              <a:rPr lang="en-US" sz="1800" b="1" dirty="0" smtClean="0"/>
              <a:t>22</a:t>
            </a:r>
            <a:r>
              <a:rPr lang="en-US" sz="1800" dirty="0"/>
              <a:t>, 15388-15396 (2014).</a:t>
            </a:r>
          </a:p>
        </p:txBody>
      </p:sp>
    </p:spTree>
    <p:extLst>
      <p:ext uri="{BB962C8B-B14F-4D97-AF65-F5344CB8AC3E}">
        <p14:creationId xmlns:p14="http://schemas.microsoft.com/office/powerpoint/2010/main" val="3974274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66800" y="1143000"/>
            <a:ext cx="6858000" cy="5455920"/>
          </a:xfrm>
          <a:prstGeom prst="rect">
            <a:avLst/>
          </a:prstGeom>
        </p:spPr>
      </p:pic>
      <p:sp>
        <p:nvSpPr>
          <p:cNvPr id="4" name="Text Box 18"/>
          <p:cNvSpPr txBox="1">
            <a:spLocks noChangeArrowheads="1"/>
          </p:cNvSpPr>
          <p:nvPr/>
        </p:nvSpPr>
        <p:spPr bwMode="auto">
          <a:xfrm>
            <a:off x="2743200" y="5867400"/>
            <a:ext cx="3092613" cy="338554"/>
          </a:xfrm>
          <a:prstGeom prst="rect">
            <a:avLst/>
          </a:prstGeom>
          <a:solidFill>
            <a:srgbClr val="FFFFCC"/>
          </a:solidFill>
          <a:ln w="19050">
            <a:solidFill>
              <a:srgbClr val="0000CC"/>
            </a:solidFill>
            <a:miter lim="800000"/>
            <a:headEnd/>
            <a:tailEnd/>
          </a:ln>
          <a:effectLst/>
        </p:spPr>
        <p:txBody>
          <a:bodyPr wrap="none">
            <a:spAutoFit/>
          </a:bodyPr>
          <a:lstStyle/>
          <a:p>
            <a:pPr eaLnBrk="0" hangingPunct="0"/>
            <a:r>
              <a:rPr lang="en-US" sz="1600" dirty="0" smtClean="0">
                <a:solidFill>
                  <a:srgbClr val="000000"/>
                </a:solidFill>
                <a:latin typeface="Tahoma" pitchFamily="34" charset="0"/>
              </a:rPr>
              <a:t>10 </a:t>
            </a:r>
            <a:r>
              <a:rPr lang="en-US" sz="1600" dirty="0" smtClean="0">
                <a:solidFill>
                  <a:srgbClr val="000000"/>
                </a:solidFill>
                <a:latin typeface="Symbol" charset="2"/>
                <a:cs typeface="Symbol" charset="2"/>
              </a:rPr>
              <a:t>m</a:t>
            </a:r>
            <a:r>
              <a:rPr lang="en-US" sz="1600" dirty="0" smtClean="0">
                <a:solidFill>
                  <a:srgbClr val="000000"/>
                </a:solidFill>
                <a:latin typeface="Tahoma" pitchFamily="34" charset="0"/>
              </a:rPr>
              <a:t>m gold on   </a:t>
            </a:r>
            <a:r>
              <a:rPr lang="en-US" sz="1600" dirty="0" err="1" smtClean="0">
                <a:solidFill>
                  <a:srgbClr val="000000"/>
                </a:solidFill>
                <a:latin typeface="Tahoma" pitchFamily="34" charset="0"/>
              </a:rPr>
              <a:t>AlN</a:t>
            </a:r>
            <a:r>
              <a:rPr lang="en-US" sz="1600" dirty="0" smtClean="0">
                <a:solidFill>
                  <a:srgbClr val="000000"/>
                </a:solidFill>
                <a:latin typeface="Tahoma" pitchFamily="34" charset="0"/>
              </a:rPr>
              <a:t>    substrate</a:t>
            </a:r>
            <a:endParaRPr lang="en-US" sz="1600" dirty="0">
              <a:solidFill>
                <a:srgbClr val="000000"/>
              </a:solidFill>
              <a:latin typeface="Tahoma" pitchFamily="34" charset="0"/>
            </a:endParaRPr>
          </a:p>
        </p:txBody>
      </p:sp>
      <p:sp>
        <p:nvSpPr>
          <p:cNvPr id="14" name="Text Box 18"/>
          <p:cNvSpPr txBox="1">
            <a:spLocks noChangeArrowheads="1"/>
          </p:cNvSpPr>
          <p:nvPr/>
        </p:nvSpPr>
        <p:spPr bwMode="auto">
          <a:xfrm>
            <a:off x="76200" y="2209800"/>
            <a:ext cx="1965702" cy="584776"/>
          </a:xfrm>
          <a:prstGeom prst="rect">
            <a:avLst/>
          </a:prstGeom>
          <a:solidFill>
            <a:srgbClr val="FFFFCC"/>
          </a:solidFill>
          <a:ln w="19050" cmpd="sng">
            <a:solidFill>
              <a:srgbClr val="0000CC"/>
            </a:solidFill>
            <a:miter lim="800000"/>
            <a:headEnd/>
            <a:tailEnd/>
          </a:ln>
          <a:effectLst/>
        </p:spPr>
        <p:txBody>
          <a:bodyPr wrap="none">
            <a:spAutoFit/>
          </a:bodyPr>
          <a:lstStyle/>
          <a:p>
            <a:pPr eaLnBrk="0" hangingPunct="0"/>
            <a:r>
              <a:rPr lang="en-US" sz="1600" baseline="30000" dirty="0" smtClean="0">
                <a:solidFill>
                  <a:srgbClr val="000000"/>
                </a:solidFill>
                <a:latin typeface="Tahoma" pitchFamily="34" charset="0"/>
              </a:rPr>
              <a:t>25</a:t>
            </a:r>
            <a:r>
              <a:rPr lang="en-US" sz="1600" dirty="0" smtClean="0">
                <a:solidFill>
                  <a:srgbClr val="000000"/>
                </a:solidFill>
                <a:latin typeface="Tahoma" pitchFamily="34" charset="0"/>
              </a:rPr>
              <a:t>Mg</a:t>
            </a:r>
            <a:r>
              <a:rPr lang="en-US" sz="1600" baseline="30000" dirty="0" smtClean="0">
                <a:solidFill>
                  <a:srgbClr val="000000"/>
                </a:solidFill>
                <a:latin typeface="Tahoma" pitchFamily="34" charset="0"/>
              </a:rPr>
              <a:t>+</a:t>
            </a:r>
            <a:r>
              <a:rPr lang="en-US" sz="1600" dirty="0" smtClean="0">
                <a:solidFill>
                  <a:srgbClr val="000000"/>
                </a:solidFill>
                <a:latin typeface="Tahoma" pitchFamily="34" charset="0"/>
              </a:rPr>
              <a:t> ions trapped</a:t>
            </a:r>
          </a:p>
          <a:p>
            <a:pPr algn="ctr" eaLnBrk="0" hangingPunct="0"/>
            <a:r>
              <a:rPr lang="en-US" sz="1600" dirty="0" smtClean="0">
                <a:solidFill>
                  <a:srgbClr val="000000"/>
                </a:solidFill>
                <a:latin typeface="Tahoma" pitchFamily="34" charset="0"/>
              </a:rPr>
              <a:t>30 </a:t>
            </a:r>
            <a:r>
              <a:rPr lang="en-US" sz="1600" dirty="0" smtClean="0">
                <a:solidFill>
                  <a:srgbClr val="000000"/>
                </a:solidFill>
                <a:latin typeface="Symbol" pitchFamily="18" charset="2"/>
              </a:rPr>
              <a:t>m</a:t>
            </a:r>
            <a:r>
              <a:rPr lang="en-US" sz="1600" dirty="0" smtClean="0">
                <a:solidFill>
                  <a:srgbClr val="000000"/>
                </a:solidFill>
                <a:latin typeface="Tahoma" pitchFamily="34" charset="0"/>
              </a:rPr>
              <a:t>m from surface</a:t>
            </a:r>
          </a:p>
        </p:txBody>
      </p:sp>
      <p:cxnSp>
        <p:nvCxnSpPr>
          <p:cNvPr id="7" name="Straight Arrow Connector 6"/>
          <p:cNvCxnSpPr/>
          <p:nvPr/>
        </p:nvCxnSpPr>
        <p:spPr bwMode="auto">
          <a:xfrm>
            <a:off x="2057400" y="2514600"/>
            <a:ext cx="1219200" cy="6858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sp>
        <p:nvSpPr>
          <p:cNvPr id="9" name="Freeform 8"/>
          <p:cNvSpPr/>
          <p:nvPr/>
        </p:nvSpPr>
        <p:spPr>
          <a:xfrm>
            <a:off x="1056662" y="2966670"/>
            <a:ext cx="6844064" cy="853160"/>
          </a:xfrm>
          <a:custGeom>
            <a:avLst/>
            <a:gdLst>
              <a:gd name="connsiteX0" fmla="*/ 9694 w 6844064"/>
              <a:gd name="connsiteY0" fmla="*/ 0 h 853160"/>
              <a:gd name="connsiteX1" fmla="*/ 1715863 w 6844064"/>
              <a:gd name="connsiteY1" fmla="*/ 688345 h 853160"/>
              <a:gd name="connsiteX2" fmla="*/ 1841887 w 6844064"/>
              <a:gd name="connsiteY2" fmla="*/ 727125 h 853160"/>
              <a:gd name="connsiteX3" fmla="*/ 1958216 w 6844064"/>
              <a:gd name="connsiteY3" fmla="*/ 746515 h 853160"/>
              <a:gd name="connsiteX4" fmla="*/ 2064852 w 6844064"/>
              <a:gd name="connsiteY4" fmla="*/ 756210 h 853160"/>
              <a:gd name="connsiteX5" fmla="*/ 4759824 w 6844064"/>
              <a:gd name="connsiteY5" fmla="*/ 756210 h 853160"/>
              <a:gd name="connsiteX6" fmla="*/ 4885847 w 6844064"/>
              <a:gd name="connsiteY6" fmla="*/ 756210 h 853160"/>
              <a:gd name="connsiteX7" fmla="*/ 5050648 w 6844064"/>
              <a:gd name="connsiteY7" fmla="*/ 707735 h 853160"/>
              <a:gd name="connsiteX8" fmla="*/ 6834370 w 6844064"/>
              <a:gd name="connsiteY8" fmla="*/ 9695 h 853160"/>
              <a:gd name="connsiteX9" fmla="*/ 6844064 w 6844064"/>
              <a:gd name="connsiteY9" fmla="*/ 833770 h 853160"/>
              <a:gd name="connsiteX10" fmla="*/ 0 w 6844064"/>
              <a:gd name="connsiteY10" fmla="*/ 853160 h 853160"/>
              <a:gd name="connsiteX11" fmla="*/ 9694 w 6844064"/>
              <a:gd name="connsiteY11" fmla="*/ 0 h 8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44064" h="853160">
                <a:moveTo>
                  <a:pt x="9694" y="0"/>
                </a:moveTo>
                <a:lnTo>
                  <a:pt x="1715863" y="688345"/>
                </a:lnTo>
                <a:lnTo>
                  <a:pt x="1841887" y="727125"/>
                </a:lnTo>
                <a:lnTo>
                  <a:pt x="1958216" y="746515"/>
                </a:lnTo>
                <a:lnTo>
                  <a:pt x="2064852" y="756210"/>
                </a:lnTo>
                <a:lnTo>
                  <a:pt x="4759824" y="756210"/>
                </a:lnTo>
                <a:lnTo>
                  <a:pt x="4885847" y="756210"/>
                </a:lnTo>
                <a:lnTo>
                  <a:pt x="5050648" y="707735"/>
                </a:lnTo>
                <a:lnTo>
                  <a:pt x="6834370" y="9695"/>
                </a:lnTo>
                <a:lnTo>
                  <a:pt x="6844064" y="833770"/>
                </a:lnTo>
                <a:lnTo>
                  <a:pt x="0" y="853160"/>
                </a:lnTo>
                <a:lnTo>
                  <a:pt x="9694"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1" name="TextBox 10"/>
          <p:cNvSpPr txBox="1"/>
          <p:nvPr/>
        </p:nvSpPr>
        <p:spPr>
          <a:xfrm>
            <a:off x="3276599" y="417602"/>
            <a:ext cx="5605765" cy="307777"/>
          </a:xfrm>
          <a:prstGeom prst="rect">
            <a:avLst/>
          </a:prstGeom>
          <a:noFill/>
        </p:spPr>
        <p:txBody>
          <a:bodyPr wrap="none" rtlCol="0">
            <a:spAutoFit/>
          </a:bodyPr>
          <a:lstStyle/>
          <a:p>
            <a:pPr fontAlgn="auto">
              <a:spcBef>
                <a:spcPts val="0"/>
              </a:spcBef>
              <a:spcAft>
                <a:spcPts val="0"/>
              </a:spcAft>
            </a:pPr>
            <a:r>
              <a:rPr lang="en-US" sz="1400" kern="0" dirty="0" smtClean="0">
                <a:solidFill>
                  <a:srgbClr val="000000"/>
                </a:solidFill>
                <a:cs typeface="Arial" panose="020B0604020202020204" pitchFamily="34" charset="0"/>
              </a:rPr>
              <a:t>U. Warring et al.,</a:t>
            </a:r>
            <a:r>
              <a:rPr lang="en-US" sz="1400" kern="0" dirty="0">
                <a:solidFill>
                  <a:srgbClr val="000000"/>
                </a:solidFill>
                <a:cs typeface="Arial" panose="020B0604020202020204" pitchFamily="34" charset="0"/>
              </a:rPr>
              <a:t> </a:t>
            </a:r>
            <a:r>
              <a:rPr lang="en-US" sz="1400" kern="0" dirty="0" smtClean="0">
                <a:solidFill>
                  <a:srgbClr val="000000"/>
                </a:solidFill>
                <a:cs typeface="Arial" panose="020B0604020202020204" pitchFamily="34" charset="0"/>
              </a:rPr>
              <a:t> </a:t>
            </a:r>
            <a:r>
              <a:rPr lang="pl-PL" sz="1400" kern="0" dirty="0" smtClean="0">
                <a:solidFill>
                  <a:srgbClr val="000000"/>
                </a:solidFill>
                <a:cs typeface="Arial" panose="020B0604020202020204" pitchFamily="34" charset="0"/>
              </a:rPr>
              <a:t>PRA </a:t>
            </a:r>
            <a:r>
              <a:rPr lang="pl-PL" sz="1400" b="1" kern="0" dirty="0">
                <a:solidFill>
                  <a:srgbClr val="000000"/>
                </a:solidFill>
                <a:cs typeface="Arial" panose="020B0604020202020204" pitchFamily="34" charset="0"/>
              </a:rPr>
              <a:t>87</a:t>
            </a:r>
            <a:r>
              <a:rPr lang="pl-PL" sz="1400" kern="0" dirty="0">
                <a:solidFill>
                  <a:srgbClr val="000000"/>
                </a:solidFill>
                <a:cs typeface="Arial" panose="020B0604020202020204" pitchFamily="34" charset="0"/>
              </a:rPr>
              <a:t>, 013437 (2013)</a:t>
            </a:r>
            <a:r>
              <a:rPr lang="en-US" sz="1400" kern="0" dirty="0" smtClean="0">
                <a:solidFill>
                  <a:srgbClr val="000000"/>
                </a:solidFill>
                <a:cs typeface="Arial" panose="020B0604020202020204" pitchFamily="34" charset="0"/>
              </a:rPr>
              <a:t>; PRL</a:t>
            </a:r>
            <a:r>
              <a:rPr lang="en-US" sz="1400" b="1" kern="0" dirty="0" smtClean="0">
                <a:solidFill>
                  <a:srgbClr val="000000"/>
                </a:solidFill>
                <a:cs typeface="Arial" panose="020B0604020202020204" pitchFamily="34" charset="0"/>
              </a:rPr>
              <a:t>  </a:t>
            </a:r>
            <a:r>
              <a:rPr lang="en-US" sz="1400" b="1" dirty="0">
                <a:solidFill>
                  <a:srgbClr val="000000"/>
                </a:solidFill>
                <a:cs typeface="Arial" panose="020B0604020202020204" pitchFamily="34" charset="0"/>
              </a:rPr>
              <a:t>110</a:t>
            </a:r>
            <a:r>
              <a:rPr lang="en-US" sz="1400" dirty="0">
                <a:solidFill>
                  <a:srgbClr val="000000"/>
                </a:solidFill>
                <a:cs typeface="Arial" panose="020B0604020202020204" pitchFamily="34" charset="0"/>
              </a:rPr>
              <a:t>, 173002 (2013</a:t>
            </a:r>
            <a:r>
              <a:rPr lang="en-US" sz="1400" dirty="0" smtClean="0">
                <a:solidFill>
                  <a:srgbClr val="000000"/>
                </a:solidFill>
                <a:cs typeface="Arial" panose="020B0604020202020204" pitchFamily="34" charset="0"/>
              </a:rPr>
              <a:t>)</a:t>
            </a:r>
            <a:endParaRPr lang="en-US" sz="1400" dirty="0">
              <a:solidFill>
                <a:srgbClr val="FF0000"/>
              </a:solidFill>
              <a:cs typeface="Arial" panose="020B0604020202020204" pitchFamily="34" charset="0"/>
            </a:endParaRPr>
          </a:p>
        </p:txBody>
      </p:sp>
      <p:sp>
        <p:nvSpPr>
          <p:cNvPr id="12" name="TextBox 11"/>
          <p:cNvSpPr txBox="1"/>
          <p:nvPr/>
        </p:nvSpPr>
        <p:spPr>
          <a:xfrm>
            <a:off x="3276599" y="109825"/>
            <a:ext cx="3737177" cy="307777"/>
          </a:xfrm>
          <a:prstGeom prst="rect">
            <a:avLst/>
          </a:prstGeom>
          <a:noFill/>
        </p:spPr>
        <p:txBody>
          <a:bodyPr wrap="none" rtlCol="0">
            <a:spAutoFit/>
          </a:bodyPr>
          <a:lstStyle/>
          <a:p>
            <a:pPr eaLnBrk="0" hangingPunct="0"/>
            <a:r>
              <a:rPr lang="en-US" sz="1400" dirty="0" smtClean="0">
                <a:solidFill>
                  <a:srgbClr val="000000"/>
                </a:solidFill>
                <a:cs typeface="Arial" panose="020B0604020202020204" pitchFamily="34" charset="0"/>
              </a:rPr>
              <a:t>C. </a:t>
            </a:r>
            <a:r>
              <a:rPr lang="en-US" sz="1400" dirty="0" err="1" smtClean="0">
                <a:solidFill>
                  <a:srgbClr val="000000"/>
                </a:solidFill>
                <a:cs typeface="Arial" panose="020B0604020202020204" pitchFamily="34" charset="0"/>
              </a:rPr>
              <a:t>Ospelkaus</a:t>
            </a:r>
            <a:r>
              <a:rPr lang="en-US" sz="1400" dirty="0" smtClean="0">
                <a:solidFill>
                  <a:srgbClr val="000000"/>
                </a:solidFill>
                <a:cs typeface="Arial" panose="020B0604020202020204" pitchFamily="34" charset="0"/>
              </a:rPr>
              <a:t> et al.,</a:t>
            </a:r>
            <a:r>
              <a:rPr lang="en-US" sz="1400" i="1" dirty="0" smtClean="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Nature </a:t>
            </a:r>
            <a:r>
              <a:rPr lang="en-US" sz="1400" b="1" dirty="0">
                <a:solidFill>
                  <a:srgbClr val="000000"/>
                </a:solidFill>
                <a:cs typeface="Arial" panose="020B0604020202020204" pitchFamily="34" charset="0"/>
              </a:rPr>
              <a:t>476</a:t>
            </a:r>
            <a:r>
              <a:rPr lang="en-US" sz="1400" dirty="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181 </a:t>
            </a:r>
            <a:r>
              <a:rPr lang="en-US" sz="1400" dirty="0">
                <a:solidFill>
                  <a:srgbClr val="000000"/>
                </a:solidFill>
                <a:cs typeface="Arial" panose="020B0604020202020204" pitchFamily="34" charset="0"/>
              </a:rPr>
              <a:t>(2011</a:t>
            </a:r>
            <a:r>
              <a:rPr lang="en-US" sz="1400" dirty="0" smtClean="0">
                <a:solidFill>
                  <a:srgbClr val="000000"/>
                </a:solidFill>
                <a:cs typeface="Arial" panose="020B0604020202020204" pitchFamily="34" charset="0"/>
              </a:rPr>
              <a:t>).</a:t>
            </a:r>
            <a:endParaRPr lang="en-US" sz="1400" dirty="0">
              <a:solidFill>
                <a:srgbClr val="FFFFFF"/>
              </a:solidFill>
              <a:cs typeface="Arial" panose="020B0604020202020204" pitchFamily="34" charset="0"/>
            </a:endParaRPr>
          </a:p>
        </p:txBody>
      </p:sp>
      <p:sp>
        <p:nvSpPr>
          <p:cNvPr id="6" name="TextBox 5"/>
          <p:cNvSpPr txBox="1"/>
          <p:nvPr/>
        </p:nvSpPr>
        <p:spPr>
          <a:xfrm>
            <a:off x="3276599" y="725379"/>
            <a:ext cx="4678464" cy="307777"/>
          </a:xfrm>
          <a:prstGeom prst="rect">
            <a:avLst/>
          </a:prstGeom>
          <a:noFill/>
        </p:spPr>
        <p:txBody>
          <a:bodyPr wrap="square" rtlCol="0">
            <a:spAutoFit/>
          </a:bodyPr>
          <a:lstStyle/>
          <a:p>
            <a:r>
              <a:rPr lang="en-US" sz="1400" dirty="0">
                <a:solidFill>
                  <a:srgbClr val="000000"/>
                </a:solidFill>
                <a:cs typeface="Arial" panose="020B0604020202020204" pitchFamily="34" charset="0"/>
              </a:rPr>
              <a:t>D. P. L. Aude </a:t>
            </a:r>
            <a:r>
              <a:rPr lang="en-US" sz="1400" dirty="0" smtClean="0">
                <a:solidFill>
                  <a:srgbClr val="000000"/>
                </a:solidFill>
                <a:cs typeface="Arial" panose="020B0604020202020204" pitchFamily="34" charset="0"/>
              </a:rPr>
              <a:t>et al., Appl. Phys. B </a:t>
            </a:r>
            <a:r>
              <a:rPr lang="en-US" sz="1400" b="1" dirty="0" smtClean="0">
                <a:solidFill>
                  <a:srgbClr val="000000"/>
                </a:solidFill>
                <a:cs typeface="Arial" panose="020B0604020202020204" pitchFamily="34" charset="0"/>
              </a:rPr>
              <a:t>114</a:t>
            </a:r>
            <a:r>
              <a:rPr lang="en-US" sz="1400" dirty="0" smtClean="0">
                <a:solidFill>
                  <a:srgbClr val="000000"/>
                </a:solidFill>
                <a:cs typeface="Arial" panose="020B0604020202020204" pitchFamily="34" charset="0"/>
              </a:rPr>
              <a:t>, 3 (2014) (Oxford)</a:t>
            </a:r>
            <a:endParaRPr lang="en-US" sz="1400" dirty="0">
              <a:solidFill>
                <a:srgbClr val="000000"/>
              </a:solidFill>
              <a:cs typeface="Arial" panose="020B0604020202020204" pitchFamily="34" charset="0"/>
            </a:endParaRPr>
          </a:p>
        </p:txBody>
      </p:sp>
      <p:sp>
        <p:nvSpPr>
          <p:cNvPr id="15" name="Text Box 18"/>
          <p:cNvSpPr txBox="1">
            <a:spLocks noChangeArrowheads="1"/>
          </p:cNvSpPr>
          <p:nvPr/>
        </p:nvSpPr>
        <p:spPr bwMode="auto">
          <a:xfrm>
            <a:off x="5988213" y="2163634"/>
            <a:ext cx="2744341" cy="584775"/>
          </a:xfrm>
          <a:prstGeom prst="rect">
            <a:avLst/>
          </a:prstGeom>
          <a:solidFill>
            <a:srgbClr val="FFFFCC"/>
          </a:solidFill>
          <a:ln w="19050">
            <a:solidFill>
              <a:srgbClr val="0000CC"/>
            </a:solidFill>
            <a:miter lim="800000"/>
            <a:headEnd/>
            <a:tailEnd/>
          </a:ln>
          <a:effectLst/>
        </p:spPr>
        <p:txBody>
          <a:bodyPr wrap="none">
            <a:spAutoFit/>
          </a:bodyPr>
          <a:lstStyle/>
          <a:p>
            <a:pPr eaLnBrk="0" hangingPunct="0"/>
            <a:r>
              <a:rPr lang="en-US" sz="1600" dirty="0" smtClean="0">
                <a:solidFill>
                  <a:srgbClr val="000000"/>
                </a:solidFill>
                <a:latin typeface="Tahoma" pitchFamily="34" charset="0"/>
              </a:rPr>
              <a:t>current lead for </a:t>
            </a:r>
          </a:p>
          <a:p>
            <a:pPr eaLnBrk="0" hangingPunct="0"/>
            <a:r>
              <a:rPr lang="en-US" sz="1600" dirty="0" smtClean="0">
                <a:solidFill>
                  <a:srgbClr val="000000"/>
                </a:solidFill>
                <a:latin typeface="Tahoma" pitchFamily="34" charset="0"/>
                <a:sym typeface="Symbol"/>
              </a:rPr>
              <a:t>-wave hyperfine transitions</a:t>
            </a:r>
            <a:endParaRPr lang="en-US" sz="1600" dirty="0">
              <a:solidFill>
                <a:srgbClr val="000000"/>
              </a:solidFill>
              <a:latin typeface="Tahoma" pitchFamily="34" charset="0"/>
            </a:endParaRPr>
          </a:p>
        </p:txBody>
      </p:sp>
      <p:cxnSp>
        <p:nvCxnSpPr>
          <p:cNvPr id="18" name="Straight Arrow Connector 17"/>
          <p:cNvCxnSpPr>
            <a:stCxn id="15" idx="2"/>
          </p:cNvCxnSpPr>
          <p:nvPr/>
        </p:nvCxnSpPr>
        <p:spPr bwMode="auto">
          <a:xfrm flipH="1">
            <a:off x="7188363" y="2748409"/>
            <a:ext cx="172021" cy="766316"/>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sp>
        <p:nvSpPr>
          <p:cNvPr id="2" name="TextBox 1"/>
          <p:cNvSpPr txBox="1"/>
          <p:nvPr/>
        </p:nvSpPr>
        <p:spPr>
          <a:xfrm>
            <a:off x="266700" y="190500"/>
            <a:ext cx="2528256" cy="461665"/>
          </a:xfrm>
          <a:prstGeom prst="rect">
            <a:avLst/>
          </a:prstGeom>
          <a:noFill/>
        </p:spPr>
        <p:txBody>
          <a:bodyPr wrap="none" rtlCol="0">
            <a:spAutoFit/>
          </a:bodyPr>
          <a:lstStyle/>
          <a:p>
            <a:r>
              <a:rPr lang="en-US" sz="2400" dirty="0" smtClean="0">
                <a:solidFill>
                  <a:srgbClr val="000000"/>
                </a:solidFill>
              </a:rPr>
              <a:t>Get rid of lasers?</a:t>
            </a:r>
            <a:endParaRPr lang="en-US" sz="2400" dirty="0">
              <a:solidFill>
                <a:srgbClr val="000000"/>
              </a:solidFill>
            </a:endParaRPr>
          </a:p>
        </p:txBody>
      </p:sp>
    </p:spTree>
    <p:extLst>
      <p:ext uri="{BB962C8B-B14F-4D97-AF65-F5344CB8AC3E}">
        <p14:creationId xmlns:p14="http://schemas.microsoft.com/office/powerpoint/2010/main" val="203036949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66800" y="1143000"/>
            <a:ext cx="6858000" cy="5455920"/>
          </a:xfrm>
          <a:prstGeom prst="rect">
            <a:avLst/>
          </a:prstGeom>
        </p:spPr>
      </p:pic>
      <p:sp>
        <p:nvSpPr>
          <p:cNvPr id="4" name="Text Box 18"/>
          <p:cNvSpPr txBox="1">
            <a:spLocks noChangeArrowheads="1"/>
          </p:cNvSpPr>
          <p:nvPr/>
        </p:nvSpPr>
        <p:spPr bwMode="auto">
          <a:xfrm>
            <a:off x="2743200" y="5867400"/>
            <a:ext cx="3092613" cy="338554"/>
          </a:xfrm>
          <a:prstGeom prst="rect">
            <a:avLst/>
          </a:prstGeom>
          <a:noFill/>
          <a:ln w="9525">
            <a:noFill/>
            <a:miter lim="800000"/>
            <a:headEnd/>
            <a:tailEnd/>
          </a:ln>
          <a:effectLst/>
        </p:spPr>
        <p:txBody>
          <a:bodyPr wrap="none">
            <a:spAutoFit/>
          </a:bodyPr>
          <a:lstStyle/>
          <a:p>
            <a:pPr eaLnBrk="0" hangingPunct="0"/>
            <a:r>
              <a:rPr lang="en-US" sz="1600" dirty="0" smtClean="0">
                <a:solidFill>
                  <a:srgbClr val="000000"/>
                </a:solidFill>
                <a:latin typeface="Tahoma" pitchFamily="34" charset="0"/>
              </a:rPr>
              <a:t>10 </a:t>
            </a:r>
            <a:r>
              <a:rPr lang="en-US" sz="1600" dirty="0" smtClean="0">
                <a:solidFill>
                  <a:srgbClr val="000000"/>
                </a:solidFill>
                <a:latin typeface="Symbol" charset="2"/>
                <a:cs typeface="Symbol" charset="2"/>
              </a:rPr>
              <a:t>m</a:t>
            </a:r>
            <a:r>
              <a:rPr lang="en-US" sz="1600" dirty="0" smtClean="0">
                <a:solidFill>
                  <a:srgbClr val="000000"/>
                </a:solidFill>
                <a:latin typeface="Tahoma" pitchFamily="34" charset="0"/>
              </a:rPr>
              <a:t>m gold on   </a:t>
            </a:r>
            <a:r>
              <a:rPr lang="en-US" sz="1600" dirty="0" err="1" smtClean="0">
                <a:solidFill>
                  <a:srgbClr val="000000"/>
                </a:solidFill>
                <a:latin typeface="Tahoma" pitchFamily="34" charset="0"/>
              </a:rPr>
              <a:t>AlN</a:t>
            </a:r>
            <a:r>
              <a:rPr lang="en-US" sz="1600" dirty="0" smtClean="0">
                <a:solidFill>
                  <a:srgbClr val="000000"/>
                </a:solidFill>
                <a:latin typeface="Tahoma" pitchFamily="34" charset="0"/>
              </a:rPr>
              <a:t>    substrate</a:t>
            </a:r>
            <a:endParaRPr lang="en-US" sz="1600" dirty="0">
              <a:solidFill>
                <a:srgbClr val="000000"/>
              </a:solidFill>
              <a:latin typeface="Tahoma" pitchFamily="34" charset="0"/>
            </a:endParaRPr>
          </a:p>
        </p:txBody>
      </p:sp>
      <p:sp>
        <p:nvSpPr>
          <p:cNvPr id="72" name="Freeform 71"/>
          <p:cNvSpPr/>
          <p:nvPr/>
        </p:nvSpPr>
        <p:spPr>
          <a:xfrm flipV="1">
            <a:off x="1066800" y="3849624"/>
            <a:ext cx="6844064" cy="853160"/>
          </a:xfrm>
          <a:custGeom>
            <a:avLst/>
            <a:gdLst>
              <a:gd name="connsiteX0" fmla="*/ 9694 w 6844064"/>
              <a:gd name="connsiteY0" fmla="*/ 0 h 853160"/>
              <a:gd name="connsiteX1" fmla="*/ 1715863 w 6844064"/>
              <a:gd name="connsiteY1" fmla="*/ 688345 h 853160"/>
              <a:gd name="connsiteX2" fmla="*/ 1841887 w 6844064"/>
              <a:gd name="connsiteY2" fmla="*/ 727125 h 853160"/>
              <a:gd name="connsiteX3" fmla="*/ 1958216 w 6844064"/>
              <a:gd name="connsiteY3" fmla="*/ 746515 h 853160"/>
              <a:gd name="connsiteX4" fmla="*/ 2064852 w 6844064"/>
              <a:gd name="connsiteY4" fmla="*/ 756210 h 853160"/>
              <a:gd name="connsiteX5" fmla="*/ 4759824 w 6844064"/>
              <a:gd name="connsiteY5" fmla="*/ 756210 h 853160"/>
              <a:gd name="connsiteX6" fmla="*/ 4885847 w 6844064"/>
              <a:gd name="connsiteY6" fmla="*/ 756210 h 853160"/>
              <a:gd name="connsiteX7" fmla="*/ 5050648 w 6844064"/>
              <a:gd name="connsiteY7" fmla="*/ 707735 h 853160"/>
              <a:gd name="connsiteX8" fmla="*/ 6834370 w 6844064"/>
              <a:gd name="connsiteY8" fmla="*/ 9695 h 853160"/>
              <a:gd name="connsiteX9" fmla="*/ 6844064 w 6844064"/>
              <a:gd name="connsiteY9" fmla="*/ 833770 h 853160"/>
              <a:gd name="connsiteX10" fmla="*/ 0 w 6844064"/>
              <a:gd name="connsiteY10" fmla="*/ 853160 h 853160"/>
              <a:gd name="connsiteX11" fmla="*/ 9694 w 6844064"/>
              <a:gd name="connsiteY11" fmla="*/ 0 h 8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44064" h="853160">
                <a:moveTo>
                  <a:pt x="9694" y="0"/>
                </a:moveTo>
                <a:lnTo>
                  <a:pt x="1715863" y="688345"/>
                </a:lnTo>
                <a:lnTo>
                  <a:pt x="1841887" y="727125"/>
                </a:lnTo>
                <a:lnTo>
                  <a:pt x="1958216" y="746515"/>
                </a:lnTo>
                <a:lnTo>
                  <a:pt x="2064852" y="756210"/>
                </a:lnTo>
                <a:lnTo>
                  <a:pt x="4759824" y="756210"/>
                </a:lnTo>
                <a:lnTo>
                  <a:pt x="4885847" y="756210"/>
                </a:lnTo>
                <a:lnTo>
                  <a:pt x="5050648" y="707735"/>
                </a:lnTo>
                <a:lnTo>
                  <a:pt x="6834370" y="9695"/>
                </a:lnTo>
                <a:lnTo>
                  <a:pt x="6844064" y="833770"/>
                </a:lnTo>
                <a:lnTo>
                  <a:pt x="0" y="853160"/>
                </a:lnTo>
                <a:lnTo>
                  <a:pt x="9694"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9" name="Freeform 8"/>
          <p:cNvSpPr/>
          <p:nvPr/>
        </p:nvSpPr>
        <p:spPr>
          <a:xfrm>
            <a:off x="1056662" y="2966670"/>
            <a:ext cx="6844064" cy="853160"/>
          </a:xfrm>
          <a:custGeom>
            <a:avLst/>
            <a:gdLst>
              <a:gd name="connsiteX0" fmla="*/ 9694 w 6844064"/>
              <a:gd name="connsiteY0" fmla="*/ 0 h 853160"/>
              <a:gd name="connsiteX1" fmla="*/ 1715863 w 6844064"/>
              <a:gd name="connsiteY1" fmla="*/ 688345 h 853160"/>
              <a:gd name="connsiteX2" fmla="*/ 1841887 w 6844064"/>
              <a:gd name="connsiteY2" fmla="*/ 727125 h 853160"/>
              <a:gd name="connsiteX3" fmla="*/ 1958216 w 6844064"/>
              <a:gd name="connsiteY3" fmla="*/ 746515 h 853160"/>
              <a:gd name="connsiteX4" fmla="*/ 2064852 w 6844064"/>
              <a:gd name="connsiteY4" fmla="*/ 756210 h 853160"/>
              <a:gd name="connsiteX5" fmla="*/ 4759824 w 6844064"/>
              <a:gd name="connsiteY5" fmla="*/ 756210 h 853160"/>
              <a:gd name="connsiteX6" fmla="*/ 4885847 w 6844064"/>
              <a:gd name="connsiteY6" fmla="*/ 756210 h 853160"/>
              <a:gd name="connsiteX7" fmla="*/ 5050648 w 6844064"/>
              <a:gd name="connsiteY7" fmla="*/ 707735 h 853160"/>
              <a:gd name="connsiteX8" fmla="*/ 6834370 w 6844064"/>
              <a:gd name="connsiteY8" fmla="*/ 9695 h 853160"/>
              <a:gd name="connsiteX9" fmla="*/ 6844064 w 6844064"/>
              <a:gd name="connsiteY9" fmla="*/ 833770 h 853160"/>
              <a:gd name="connsiteX10" fmla="*/ 0 w 6844064"/>
              <a:gd name="connsiteY10" fmla="*/ 853160 h 853160"/>
              <a:gd name="connsiteX11" fmla="*/ 9694 w 6844064"/>
              <a:gd name="connsiteY11" fmla="*/ 0 h 8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44064" h="853160">
                <a:moveTo>
                  <a:pt x="9694" y="0"/>
                </a:moveTo>
                <a:lnTo>
                  <a:pt x="1715863" y="688345"/>
                </a:lnTo>
                <a:lnTo>
                  <a:pt x="1841887" y="727125"/>
                </a:lnTo>
                <a:lnTo>
                  <a:pt x="1958216" y="746515"/>
                </a:lnTo>
                <a:lnTo>
                  <a:pt x="2064852" y="756210"/>
                </a:lnTo>
                <a:lnTo>
                  <a:pt x="4759824" y="756210"/>
                </a:lnTo>
                <a:lnTo>
                  <a:pt x="4885847" y="756210"/>
                </a:lnTo>
                <a:lnTo>
                  <a:pt x="5050648" y="707735"/>
                </a:lnTo>
                <a:lnTo>
                  <a:pt x="6834370" y="9695"/>
                </a:lnTo>
                <a:lnTo>
                  <a:pt x="6844064" y="833770"/>
                </a:lnTo>
                <a:lnTo>
                  <a:pt x="0" y="853160"/>
                </a:lnTo>
                <a:lnTo>
                  <a:pt x="9694"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6" name="Right Arrow 5"/>
          <p:cNvSpPr/>
          <p:nvPr/>
        </p:nvSpPr>
        <p:spPr bwMode="auto">
          <a:xfrm rot="5400000">
            <a:off x="2089264" y="1223823"/>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5" name="Right Arrow 14"/>
          <p:cNvSpPr/>
          <p:nvPr/>
        </p:nvSpPr>
        <p:spPr bwMode="auto">
          <a:xfrm rot="16200000" flipV="1">
            <a:off x="6319979" y="1214579"/>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8" name="Right Arrow 17"/>
          <p:cNvSpPr/>
          <p:nvPr/>
        </p:nvSpPr>
        <p:spPr bwMode="auto">
          <a:xfrm>
            <a:off x="2971800" y="3429000"/>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9" name="Right Arrow 18"/>
          <p:cNvSpPr/>
          <p:nvPr/>
        </p:nvSpPr>
        <p:spPr bwMode="auto">
          <a:xfrm>
            <a:off x="2971800" y="3810000"/>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0" name="Right Arrow 19"/>
          <p:cNvSpPr/>
          <p:nvPr/>
        </p:nvSpPr>
        <p:spPr bwMode="auto">
          <a:xfrm flipH="1">
            <a:off x="2926080" y="3675888"/>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1" name="Right Arrow 20"/>
          <p:cNvSpPr/>
          <p:nvPr/>
        </p:nvSpPr>
        <p:spPr bwMode="auto">
          <a:xfrm rot="10800000" flipV="1">
            <a:off x="7086601" y="3200400"/>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2" name="Right Arrow 21"/>
          <p:cNvSpPr/>
          <p:nvPr/>
        </p:nvSpPr>
        <p:spPr bwMode="auto">
          <a:xfrm rot="12166399" flipV="1">
            <a:off x="1038723" y="3077024"/>
            <a:ext cx="618842" cy="373271"/>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3" name="Right Arrow 22"/>
          <p:cNvSpPr/>
          <p:nvPr/>
        </p:nvSpPr>
        <p:spPr bwMode="auto">
          <a:xfrm rot="9433601" flipH="1" flipV="1">
            <a:off x="1085635" y="4220024"/>
            <a:ext cx="618842" cy="373271"/>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4" name="Right Arrow 23"/>
          <p:cNvSpPr/>
          <p:nvPr/>
        </p:nvSpPr>
        <p:spPr bwMode="auto">
          <a:xfrm rot="10800000" flipH="1" flipV="1">
            <a:off x="7239001" y="3886200"/>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5" name="Text Box 18"/>
          <p:cNvSpPr txBox="1">
            <a:spLocks noChangeArrowheads="1"/>
          </p:cNvSpPr>
          <p:nvPr/>
        </p:nvSpPr>
        <p:spPr bwMode="auto">
          <a:xfrm>
            <a:off x="6938821" y="2139956"/>
            <a:ext cx="2007281" cy="584775"/>
          </a:xfrm>
          <a:prstGeom prst="rect">
            <a:avLst/>
          </a:prstGeom>
          <a:solidFill>
            <a:srgbClr val="FFFFCC"/>
          </a:solidFill>
          <a:ln w="19050" cmpd="sng">
            <a:solidFill>
              <a:srgbClr val="0000CC"/>
            </a:solidFill>
            <a:miter lim="800000"/>
            <a:headEnd/>
            <a:tailEnd/>
          </a:ln>
          <a:effectLst/>
        </p:spPr>
        <p:txBody>
          <a:bodyPr wrap="none">
            <a:spAutoFit/>
          </a:bodyPr>
          <a:lstStyle/>
          <a:p>
            <a:pPr eaLnBrk="0" hangingPunct="0"/>
            <a:r>
              <a:rPr lang="en-US" sz="1600" dirty="0" smtClean="0">
                <a:solidFill>
                  <a:srgbClr val="000000"/>
                </a:solidFill>
                <a:cs typeface="Arial" panose="020B0604020202020204" pitchFamily="34" charset="0"/>
              </a:rPr>
              <a:t>currents for </a:t>
            </a:r>
          </a:p>
          <a:p>
            <a:pPr eaLnBrk="0" hangingPunct="0"/>
            <a:r>
              <a:rPr lang="en-US" sz="1600" dirty="0" smtClean="0">
                <a:solidFill>
                  <a:srgbClr val="000000"/>
                </a:solidFill>
                <a:cs typeface="Arial" panose="020B0604020202020204" pitchFamily="34" charset="0"/>
              </a:rPr>
              <a:t>sideband transitions</a:t>
            </a:r>
          </a:p>
        </p:txBody>
      </p:sp>
      <p:cxnSp>
        <p:nvCxnSpPr>
          <p:cNvPr id="26" name="Straight Arrow Connector 25"/>
          <p:cNvCxnSpPr/>
          <p:nvPr/>
        </p:nvCxnSpPr>
        <p:spPr bwMode="auto">
          <a:xfrm flipH="1">
            <a:off x="7019925" y="2724731"/>
            <a:ext cx="685518" cy="780469"/>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7" name="Straight Arrow Connector 26"/>
          <p:cNvCxnSpPr>
            <a:stCxn id="25" idx="2"/>
          </p:cNvCxnSpPr>
          <p:nvPr/>
        </p:nvCxnSpPr>
        <p:spPr bwMode="auto">
          <a:xfrm flipH="1">
            <a:off x="7019925" y="2724731"/>
            <a:ext cx="922537" cy="1390069"/>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8" name="Straight Arrow Connector 27"/>
          <p:cNvCxnSpPr>
            <a:stCxn id="25" idx="1"/>
          </p:cNvCxnSpPr>
          <p:nvPr/>
        </p:nvCxnSpPr>
        <p:spPr bwMode="auto">
          <a:xfrm flipH="1" flipV="1">
            <a:off x="6410325" y="2139956"/>
            <a:ext cx="528496" cy="292388"/>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grpSp>
        <p:nvGrpSpPr>
          <p:cNvPr id="7" name="Group 6"/>
          <p:cNvGrpSpPr/>
          <p:nvPr/>
        </p:nvGrpSpPr>
        <p:grpSpPr bwMode="auto">
          <a:xfrm>
            <a:off x="2152327" y="5096063"/>
            <a:ext cx="4595503" cy="485065"/>
            <a:chOff x="2152327" y="5096063"/>
            <a:chExt cx="4595503" cy="485065"/>
          </a:xfrm>
        </p:grpSpPr>
        <p:sp>
          <p:nvSpPr>
            <p:cNvPr id="30" name="Rectangle 29"/>
            <p:cNvSpPr/>
            <p:nvPr/>
          </p:nvSpPr>
          <p:spPr bwMode="auto">
            <a:xfrm>
              <a:off x="2152327" y="5096063"/>
              <a:ext cx="4595503" cy="485064"/>
            </a:xfrm>
            <a:prstGeom prst="rect">
              <a:avLst/>
            </a:prstGeom>
            <a:solidFill>
              <a:srgbClr val="FFFFCC"/>
            </a:solid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2" name="Picture 1"/>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304724" y="5200127"/>
              <a:ext cx="2667011" cy="381001"/>
            </a:xfrm>
            <a:prstGeom prst="rect">
              <a:avLst/>
            </a:prstGeom>
            <a:noFill/>
            <a:ln/>
            <a:effectLst/>
            <a:extLst>
              <a:ext uri="{909E8E84-426E-40dd-AFC4-6F175D3DCCD1}">
                <a14:hiddenFill xmlns:a14="http://schemas.microsoft.com/office/drawing/2010/main">
                  <a:solidFill>
                    <a:srgbClr val="000000">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2" name="TextBox 31"/>
            <p:cNvSpPr txBox="1"/>
            <p:nvPr/>
          </p:nvSpPr>
          <p:spPr bwMode="auto">
            <a:xfrm>
              <a:off x="5257965" y="5172263"/>
              <a:ext cx="1365374" cy="369332"/>
            </a:xfrm>
            <a:prstGeom prst="rect">
              <a:avLst/>
            </a:prstGeom>
            <a:noFill/>
          </p:spPr>
          <p:txBody>
            <a:bodyPr wrap="none" rtlCol="0">
              <a:spAutoFit/>
            </a:bodyPr>
            <a:lstStyle/>
            <a:p>
              <a:pPr eaLnBrk="0" hangingPunct="0"/>
              <a:r>
                <a:rPr lang="en-US" sz="1800" dirty="0" smtClean="0">
                  <a:solidFill>
                    <a:srgbClr val="000000"/>
                  </a:solidFill>
                  <a:latin typeface="Tahoma" pitchFamily="34" charset="0"/>
                </a:rPr>
                <a:t>F = 0.76(3)</a:t>
              </a:r>
              <a:endParaRPr lang="en-US" sz="1800" dirty="0">
                <a:solidFill>
                  <a:srgbClr val="000000"/>
                </a:solidFill>
                <a:latin typeface="Tahoma" pitchFamily="34" charset="0"/>
              </a:endParaRPr>
            </a:p>
          </p:txBody>
        </p:sp>
      </p:grpSp>
      <p:grpSp>
        <p:nvGrpSpPr>
          <p:cNvPr id="10" name="Group 9"/>
          <p:cNvGrpSpPr/>
          <p:nvPr/>
        </p:nvGrpSpPr>
        <p:grpSpPr>
          <a:xfrm>
            <a:off x="108137" y="6320126"/>
            <a:ext cx="5605765" cy="533730"/>
            <a:chOff x="108137" y="6320126"/>
            <a:chExt cx="5605765" cy="533730"/>
          </a:xfrm>
        </p:grpSpPr>
        <p:sp>
          <p:nvSpPr>
            <p:cNvPr id="33" name="TextBox 32"/>
            <p:cNvSpPr txBox="1"/>
            <p:nvPr/>
          </p:nvSpPr>
          <p:spPr>
            <a:xfrm>
              <a:off x="108137" y="6546079"/>
              <a:ext cx="5605765" cy="307777"/>
            </a:xfrm>
            <a:prstGeom prst="rect">
              <a:avLst/>
            </a:prstGeom>
            <a:noFill/>
          </p:spPr>
          <p:txBody>
            <a:bodyPr wrap="none" rtlCol="0">
              <a:spAutoFit/>
            </a:bodyPr>
            <a:lstStyle/>
            <a:p>
              <a:pPr fontAlgn="auto">
                <a:spcBef>
                  <a:spcPts val="0"/>
                </a:spcBef>
                <a:spcAft>
                  <a:spcPts val="0"/>
                </a:spcAft>
              </a:pPr>
              <a:r>
                <a:rPr lang="en-US" sz="1400" kern="0" dirty="0" smtClean="0">
                  <a:solidFill>
                    <a:srgbClr val="000000"/>
                  </a:solidFill>
                  <a:cs typeface="Arial" panose="020B0604020202020204" pitchFamily="34" charset="0"/>
                </a:rPr>
                <a:t>U. Warring et al.,</a:t>
              </a:r>
              <a:r>
                <a:rPr lang="en-US" sz="1400" kern="0" dirty="0">
                  <a:solidFill>
                    <a:srgbClr val="000000"/>
                  </a:solidFill>
                  <a:cs typeface="Arial" panose="020B0604020202020204" pitchFamily="34" charset="0"/>
                </a:rPr>
                <a:t> </a:t>
              </a:r>
              <a:r>
                <a:rPr lang="en-US" sz="1400" kern="0" dirty="0" smtClean="0">
                  <a:solidFill>
                    <a:srgbClr val="000000"/>
                  </a:solidFill>
                  <a:cs typeface="Arial" panose="020B0604020202020204" pitchFamily="34" charset="0"/>
                </a:rPr>
                <a:t> </a:t>
              </a:r>
              <a:r>
                <a:rPr lang="pl-PL" sz="1400" kern="0" dirty="0" smtClean="0">
                  <a:solidFill>
                    <a:srgbClr val="000000"/>
                  </a:solidFill>
                  <a:cs typeface="Arial" panose="020B0604020202020204" pitchFamily="34" charset="0"/>
                </a:rPr>
                <a:t>PRA </a:t>
              </a:r>
              <a:r>
                <a:rPr lang="pl-PL" sz="1400" b="1" kern="0" dirty="0">
                  <a:solidFill>
                    <a:srgbClr val="000000"/>
                  </a:solidFill>
                  <a:cs typeface="Arial" panose="020B0604020202020204" pitchFamily="34" charset="0"/>
                </a:rPr>
                <a:t>87</a:t>
              </a:r>
              <a:r>
                <a:rPr lang="pl-PL" sz="1400" kern="0" dirty="0">
                  <a:solidFill>
                    <a:srgbClr val="000000"/>
                  </a:solidFill>
                  <a:cs typeface="Arial" panose="020B0604020202020204" pitchFamily="34" charset="0"/>
                </a:rPr>
                <a:t>, 013437 (2013)</a:t>
              </a:r>
              <a:r>
                <a:rPr lang="en-US" sz="1400" kern="0" dirty="0" smtClean="0">
                  <a:solidFill>
                    <a:srgbClr val="000000"/>
                  </a:solidFill>
                  <a:cs typeface="Arial" panose="020B0604020202020204" pitchFamily="34" charset="0"/>
                </a:rPr>
                <a:t>; PRL</a:t>
              </a:r>
              <a:r>
                <a:rPr lang="en-US" sz="1400" b="1" kern="0" dirty="0" smtClean="0">
                  <a:solidFill>
                    <a:srgbClr val="000000"/>
                  </a:solidFill>
                  <a:cs typeface="Arial" panose="020B0604020202020204" pitchFamily="34" charset="0"/>
                </a:rPr>
                <a:t>  </a:t>
              </a:r>
              <a:r>
                <a:rPr lang="en-US" sz="1400" b="1" dirty="0">
                  <a:solidFill>
                    <a:srgbClr val="000000"/>
                  </a:solidFill>
                  <a:cs typeface="Arial" panose="020B0604020202020204" pitchFamily="34" charset="0"/>
                </a:rPr>
                <a:t>110</a:t>
              </a:r>
              <a:r>
                <a:rPr lang="en-US" sz="1400" dirty="0">
                  <a:solidFill>
                    <a:srgbClr val="000000"/>
                  </a:solidFill>
                  <a:cs typeface="Arial" panose="020B0604020202020204" pitchFamily="34" charset="0"/>
                </a:rPr>
                <a:t>, 173002 (2013</a:t>
              </a:r>
              <a:r>
                <a:rPr lang="en-US" sz="1400" dirty="0" smtClean="0">
                  <a:solidFill>
                    <a:srgbClr val="000000"/>
                  </a:solidFill>
                  <a:cs typeface="Arial" panose="020B0604020202020204" pitchFamily="34" charset="0"/>
                </a:rPr>
                <a:t>)</a:t>
              </a:r>
              <a:endParaRPr lang="en-US" sz="1400" dirty="0">
                <a:solidFill>
                  <a:srgbClr val="FF0000"/>
                </a:solidFill>
                <a:cs typeface="Arial" panose="020B0604020202020204" pitchFamily="34" charset="0"/>
              </a:endParaRPr>
            </a:p>
          </p:txBody>
        </p:sp>
        <p:sp>
          <p:nvSpPr>
            <p:cNvPr id="34" name="TextBox 33"/>
            <p:cNvSpPr txBox="1"/>
            <p:nvPr/>
          </p:nvSpPr>
          <p:spPr>
            <a:xfrm>
              <a:off x="108137" y="6320126"/>
              <a:ext cx="3737177" cy="307777"/>
            </a:xfrm>
            <a:prstGeom prst="rect">
              <a:avLst/>
            </a:prstGeom>
            <a:noFill/>
          </p:spPr>
          <p:txBody>
            <a:bodyPr wrap="none" rtlCol="0">
              <a:spAutoFit/>
            </a:bodyPr>
            <a:lstStyle/>
            <a:p>
              <a:pPr eaLnBrk="0" hangingPunct="0"/>
              <a:r>
                <a:rPr lang="en-US" sz="1400" dirty="0" smtClean="0">
                  <a:solidFill>
                    <a:srgbClr val="000000"/>
                  </a:solidFill>
                  <a:cs typeface="Arial" panose="020B0604020202020204" pitchFamily="34" charset="0"/>
                </a:rPr>
                <a:t>C. </a:t>
              </a:r>
              <a:r>
                <a:rPr lang="en-US" sz="1400" dirty="0" err="1" smtClean="0">
                  <a:solidFill>
                    <a:srgbClr val="000000"/>
                  </a:solidFill>
                  <a:cs typeface="Arial" panose="020B0604020202020204" pitchFamily="34" charset="0"/>
                </a:rPr>
                <a:t>Ospelkaus</a:t>
              </a:r>
              <a:r>
                <a:rPr lang="en-US" sz="1400" dirty="0" smtClean="0">
                  <a:solidFill>
                    <a:srgbClr val="000000"/>
                  </a:solidFill>
                  <a:cs typeface="Arial" panose="020B0604020202020204" pitchFamily="34" charset="0"/>
                </a:rPr>
                <a:t> et al.,</a:t>
              </a:r>
              <a:r>
                <a:rPr lang="en-US" sz="1400" i="1" dirty="0" smtClean="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Nature </a:t>
              </a:r>
              <a:r>
                <a:rPr lang="en-US" sz="1400" b="1" dirty="0">
                  <a:solidFill>
                    <a:srgbClr val="000000"/>
                  </a:solidFill>
                  <a:cs typeface="Arial" panose="020B0604020202020204" pitchFamily="34" charset="0"/>
                </a:rPr>
                <a:t>476</a:t>
              </a:r>
              <a:r>
                <a:rPr lang="en-US" sz="1400" dirty="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181 </a:t>
              </a:r>
              <a:r>
                <a:rPr lang="en-US" sz="1400" dirty="0">
                  <a:solidFill>
                    <a:srgbClr val="000000"/>
                  </a:solidFill>
                  <a:cs typeface="Arial" panose="020B0604020202020204" pitchFamily="34" charset="0"/>
                </a:rPr>
                <a:t>(2011</a:t>
              </a:r>
              <a:r>
                <a:rPr lang="en-US" sz="1400" dirty="0" smtClean="0">
                  <a:solidFill>
                    <a:srgbClr val="000000"/>
                  </a:solidFill>
                  <a:cs typeface="Arial" panose="020B0604020202020204" pitchFamily="34" charset="0"/>
                </a:rPr>
                <a:t>).</a:t>
              </a:r>
              <a:endParaRPr lang="en-US" sz="1400" dirty="0">
                <a:solidFill>
                  <a:srgbClr val="FFFFFF"/>
                </a:solidFill>
                <a:cs typeface="Arial" panose="020B0604020202020204" pitchFamily="34" charset="0"/>
              </a:endParaRPr>
            </a:p>
          </p:txBody>
        </p:sp>
      </p:grpSp>
      <p:sp>
        <p:nvSpPr>
          <p:cNvPr id="35" name="TextBox 34"/>
          <p:cNvSpPr txBox="1"/>
          <p:nvPr/>
        </p:nvSpPr>
        <p:spPr>
          <a:xfrm>
            <a:off x="2157660" y="361920"/>
            <a:ext cx="4676280" cy="707886"/>
          </a:xfrm>
          <a:prstGeom prst="rect">
            <a:avLst/>
          </a:prstGeom>
          <a:solidFill>
            <a:srgbClr val="FFFFCC"/>
          </a:solidFill>
          <a:ln w="28575">
            <a:solidFill>
              <a:srgbClr val="0000CC"/>
            </a:solidFill>
          </a:ln>
        </p:spPr>
        <p:txBody>
          <a:bodyPr wrap="none" rtlCol="0">
            <a:spAutoFit/>
          </a:bodyPr>
          <a:lstStyle/>
          <a:p>
            <a:pPr algn="ctr"/>
            <a:r>
              <a:rPr lang="en-US" dirty="0" smtClean="0">
                <a:solidFill>
                  <a:srgbClr val="000000"/>
                </a:solidFill>
              </a:rPr>
              <a:t>Make B(t) =0, maximize B-field gradient</a:t>
            </a:r>
          </a:p>
          <a:p>
            <a:pPr algn="ctr"/>
            <a:r>
              <a:rPr lang="en-US" b="1" dirty="0" smtClean="0">
                <a:solidFill>
                  <a:srgbClr val="000000"/>
                </a:solidFill>
                <a:sym typeface="Symbol" panose="05050102010706020507" pitchFamily="18" charset="2"/>
              </a:rPr>
              <a:t></a:t>
            </a:r>
            <a:r>
              <a:rPr lang="en-US" dirty="0" smtClean="0">
                <a:solidFill>
                  <a:srgbClr val="000000"/>
                </a:solidFill>
                <a:sym typeface="Symbol" panose="05050102010706020507" pitchFamily="18" charset="2"/>
              </a:rPr>
              <a:t> state-dependent magnetic forces</a:t>
            </a:r>
            <a:endParaRPr lang="en-US" dirty="0">
              <a:solidFill>
                <a:srgbClr val="000000"/>
              </a:solidFill>
            </a:endParaRPr>
          </a:p>
        </p:txBody>
      </p:sp>
    </p:spTree>
    <p:extLst>
      <p:ext uri="{BB962C8B-B14F-4D97-AF65-F5344CB8AC3E}">
        <p14:creationId xmlns:p14="http://schemas.microsoft.com/office/powerpoint/2010/main" val="207145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66800" y="1143000"/>
            <a:ext cx="6858000" cy="5455920"/>
          </a:xfrm>
          <a:prstGeom prst="rect">
            <a:avLst/>
          </a:prstGeom>
        </p:spPr>
      </p:pic>
      <p:sp>
        <p:nvSpPr>
          <p:cNvPr id="4" name="Text Box 18"/>
          <p:cNvSpPr txBox="1">
            <a:spLocks noChangeArrowheads="1"/>
          </p:cNvSpPr>
          <p:nvPr/>
        </p:nvSpPr>
        <p:spPr bwMode="auto">
          <a:xfrm>
            <a:off x="2743200" y="5867400"/>
            <a:ext cx="3092613" cy="338554"/>
          </a:xfrm>
          <a:prstGeom prst="rect">
            <a:avLst/>
          </a:prstGeom>
          <a:noFill/>
          <a:ln w="9525">
            <a:noFill/>
            <a:miter lim="800000"/>
            <a:headEnd/>
            <a:tailEnd/>
          </a:ln>
          <a:effectLst/>
        </p:spPr>
        <p:txBody>
          <a:bodyPr wrap="none">
            <a:spAutoFit/>
          </a:bodyPr>
          <a:lstStyle/>
          <a:p>
            <a:pPr eaLnBrk="0" hangingPunct="0"/>
            <a:r>
              <a:rPr lang="en-US" sz="1600" dirty="0" smtClean="0">
                <a:solidFill>
                  <a:srgbClr val="000000"/>
                </a:solidFill>
                <a:latin typeface="Tahoma" pitchFamily="34" charset="0"/>
              </a:rPr>
              <a:t>10 </a:t>
            </a:r>
            <a:r>
              <a:rPr lang="en-US" sz="1600" dirty="0" smtClean="0">
                <a:solidFill>
                  <a:srgbClr val="000000"/>
                </a:solidFill>
                <a:latin typeface="Symbol" charset="2"/>
                <a:cs typeface="Symbol" charset="2"/>
              </a:rPr>
              <a:t>m</a:t>
            </a:r>
            <a:r>
              <a:rPr lang="en-US" sz="1600" dirty="0" smtClean="0">
                <a:solidFill>
                  <a:srgbClr val="000000"/>
                </a:solidFill>
                <a:latin typeface="Tahoma" pitchFamily="34" charset="0"/>
              </a:rPr>
              <a:t>m gold on   </a:t>
            </a:r>
            <a:r>
              <a:rPr lang="en-US" sz="1600" dirty="0" err="1" smtClean="0">
                <a:solidFill>
                  <a:srgbClr val="000000"/>
                </a:solidFill>
                <a:latin typeface="Tahoma" pitchFamily="34" charset="0"/>
              </a:rPr>
              <a:t>AlN</a:t>
            </a:r>
            <a:r>
              <a:rPr lang="en-US" sz="1600" dirty="0" smtClean="0">
                <a:solidFill>
                  <a:srgbClr val="000000"/>
                </a:solidFill>
                <a:latin typeface="Tahoma" pitchFamily="34" charset="0"/>
              </a:rPr>
              <a:t>    substrate</a:t>
            </a:r>
            <a:endParaRPr lang="en-US" sz="1600" dirty="0">
              <a:solidFill>
                <a:srgbClr val="000000"/>
              </a:solidFill>
              <a:latin typeface="Tahoma" pitchFamily="34" charset="0"/>
            </a:endParaRPr>
          </a:p>
        </p:txBody>
      </p:sp>
      <p:sp>
        <p:nvSpPr>
          <p:cNvPr id="8" name="Freeform 7"/>
          <p:cNvSpPr/>
          <p:nvPr/>
        </p:nvSpPr>
        <p:spPr>
          <a:xfrm>
            <a:off x="1560757" y="1144010"/>
            <a:ext cx="5845568" cy="2404360"/>
          </a:xfrm>
          <a:custGeom>
            <a:avLst/>
            <a:gdLst>
              <a:gd name="connsiteX0" fmla="*/ 0 w 5845568"/>
              <a:gd name="connsiteY0" fmla="*/ 0 h 2404360"/>
              <a:gd name="connsiteX1" fmla="*/ 1289321 w 5845568"/>
              <a:gd name="connsiteY1" fmla="*/ 2239545 h 2404360"/>
              <a:gd name="connsiteX2" fmla="*/ 1386262 w 5845568"/>
              <a:gd name="connsiteY2" fmla="*/ 2365580 h 2404360"/>
              <a:gd name="connsiteX3" fmla="*/ 1463815 w 5845568"/>
              <a:gd name="connsiteY3" fmla="*/ 2404360 h 2404360"/>
              <a:gd name="connsiteX4" fmla="*/ 1463815 w 5845568"/>
              <a:gd name="connsiteY4" fmla="*/ 2404360 h 2404360"/>
              <a:gd name="connsiteX5" fmla="*/ 4352670 w 5845568"/>
              <a:gd name="connsiteY5" fmla="*/ 2394665 h 2404360"/>
              <a:gd name="connsiteX6" fmla="*/ 4352670 w 5845568"/>
              <a:gd name="connsiteY6" fmla="*/ 2394665 h 2404360"/>
              <a:gd name="connsiteX7" fmla="*/ 4488388 w 5845568"/>
              <a:gd name="connsiteY7" fmla="*/ 2336495 h 2404360"/>
              <a:gd name="connsiteX8" fmla="*/ 4556247 w 5845568"/>
              <a:gd name="connsiteY8" fmla="*/ 2239545 h 2404360"/>
              <a:gd name="connsiteX9" fmla="*/ 5845568 w 5845568"/>
              <a:gd name="connsiteY9" fmla="*/ 0 h 2404360"/>
              <a:gd name="connsiteX10" fmla="*/ 4653188 w 5845568"/>
              <a:gd name="connsiteY10" fmla="*/ 19390 h 2404360"/>
              <a:gd name="connsiteX11" fmla="*/ 4478694 w 5845568"/>
              <a:gd name="connsiteY11" fmla="*/ 2132900 h 2404360"/>
              <a:gd name="connsiteX12" fmla="*/ 4439917 w 5845568"/>
              <a:gd name="connsiteY12" fmla="*/ 2239545 h 2404360"/>
              <a:gd name="connsiteX13" fmla="*/ 4381752 w 5845568"/>
              <a:gd name="connsiteY13" fmla="*/ 2307410 h 2404360"/>
              <a:gd name="connsiteX14" fmla="*/ 4246034 w 5845568"/>
              <a:gd name="connsiteY14" fmla="*/ 2326800 h 2404360"/>
              <a:gd name="connsiteX15" fmla="*/ 1541369 w 5845568"/>
              <a:gd name="connsiteY15" fmla="*/ 2317105 h 2404360"/>
              <a:gd name="connsiteX16" fmla="*/ 1541369 w 5845568"/>
              <a:gd name="connsiteY16" fmla="*/ 2317105 h 2404360"/>
              <a:gd name="connsiteX17" fmla="*/ 1405651 w 5845568"/>
              <a:gd name="connsiteY17" fmla="*/ 2239545 h 2404360"/>
              <a:gd name="connsiteX18" fmla="*/ 1366874 w 5845568"/>
              <a:gd name="connsiteY18" fmla="*/ 2142595 h 2404360"/>
              <a:gd name="connsiteX19" fmla="*/ 1202074 w 5845568"/>
              <a:gd name="connsiteY19" fmla="*/ 19390 h 2404360"/>
              <a:gd name="connsiteX20" fmla="*/ 0 w 5845568"/>
              <a:gd name="connsiteY20" fmla="*/ 0 h 24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45568" h="2404360">
                <a:moveTo>
                  <a:pt x="0" y="0"/>
                </a:moveTo>
                <a:lnTo>
                  <a:pt x="1289321" y="2239545"/>
                </a:lnTo>
                <a:lnTo>
                  <a:pt x="1386262" y="2365580"/>
                </a:lnTo>
                <a:lnTo>
                  <a:pt x="1463815" y="2404360"/>
                </a:lnTo>
                <a:lnTo>
                  <a:pt x="1463815" y="2404360"/>
                </a:lnTo>
                <a:lnTo>
                  <a:pt x="4352670" y="2394665"/>
                </a:lnTo>
                <a:lnTo>
                  <a:pt x="4352670" y="2394665"/>
                </a:lnTo>
                <a:lnTo>
                  <a:pt x="4488388" y="2336495"/>
                </a:lnTo>
                <a:lnTo>
                  <a:pt x="4556247" y="2239545"/>
                </a:lnTo>
                <a:lnTo>
                  <a:pt x="5845568" y="0"/>
                </a:lnTo>
                <a:lnTo>
                  <a:pt x="4653188" y="19390"/>
                </a:lnTo>
                <a:lnTo>
                  <a:pt x="4478694" y="2132900"/>
                </a:lnTo>
                <a:lnTo>
                  <a:pt x="4439917" y="2239545"/>
                </a:lnTo>
                <a:lnTo>
                  <a:pt x="4381752" y="2307410"/>
                </a:lnTo>
                <a:lnTo>
                  <a:pt x="4246034" y="2326800"/>
                </a:lnTo>
                <a:lnTo>
                  <a:pt x="1541369" y="2317105"/>
                </a:lnTo>
                <a:lnTo>
                  <a:pt x="1541369" y="2317105"/>
                </a:lnTo>
                <a:lnTo>
                  <a:pt x="1405651" y="2239545"/>
                </a:lnTo>
                <a:lnTo>
                  <a:pt x="1366874" y="2142595"/>
                </a:lnTo>
                <a:lnTo>
                  <a:pt x="1202074" y="19390"/>
                </a:lnTo>
                <a:lnTo>
                  <a:pt x="0"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72" name="Freeform 71"/>
          <p:cNvSpPr/>
          <p:nvPr/>
        </p:nvSpPr>
        <p:spPr>
          <a:xfrm flipV="1">
            <a:off x="1066800" y="3849624"/>
            <a:ext cx="6844064" cy="853160"/>
          </a:xfrm>
          <a:custGeom>
            <a:avLst/>
            <a:gdLst>
              <a:gd name="connsiteX0" fmla="*/ 9694 w 6844064"/>
              <a:gd name="connsiteY0" fmla="*/ 0 h 853160"/>
              <a:gd name="connsiteX1" fmla="*/ 1715863 w 6844064"/>
              <a:gd name="connsiteY1" fmla="*/ 688345 h 853160"/>
              <a:gd name="connsiteX2" fmla="*/ 1841887 w 6844064"/>
              <a:gd name="connsiteY2" fmla="*/ 727125 h 853160"/>
              <a:gd name="connsiteX3" fmla="*/ 1958216 w 6844064"/>
              <a:gd name="connsiteY3" fmla="*/ 746515 h 853160"/>
              <a:gd name="connsiteX4" fmla="*/ 2064852 w 6844064"/>
              <a:gd name="connsiteY4" fmla="*/ 756210 h 853160"/>
              <a:gd name="connsiteX5" fmla="*/ 4759824 w 6844064"/>
              <a:gd name="connsiteY5" fmla="*/ 756210 h 853160"/>
              <a:gd name="connsiteX6" fmla="*/ 4885847 w 6844064"/>
              <a:gd name="connsiteY6" fmla="*/ 756210 h 853160"/>
              <a:gd name="connsiteX7" fmla="*/ 5050648 w 6844064"/>
              <a:gd name="connsiteY7" fmla="*/ 707735 h 853160"/>
              <a:gd name="connsiteX8" fmla="*/ 6834370 w 6844064"/>
              <a:gd name="connsiteY8" fmla="*/ 9695 h 853160"/>
              <a:gd name="connsiteX9" fmla="*/ 6844064 w 6844064"/>
              <a:gd name="connsiteY9" fmla="*/ 833770 h 853160"/>
              <a:gd name="connsiteX10" fmla="*/ 0 w 6844064"/>
              <a:gd name="connsiteY10" fmla="*/ 853160 h 853160"/>
              <a:gd name="connsiteX11" fmla="*/ 9694 w 6844064"/>
              <a:gd name="connsiteY11" fmla="*/ 0 h 8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44064" h="853160">
                <a:moveTo>
                  <a:pt x="9694" y="0"/>
                </a:moveTo>
                <a:lnTo>
                  <a:pt x="1715863" y="688345"/>
                </a:lnTo>
                <a:lnTo>
                  <a:pt x="1841887" y="727125"/>
                </a:lnTo>
                <a:lnTo>
                  <a:pt x="1958216" y="746515"/>
                </a:lnTo>
                <a:lnTo>
                  <a:pt x="2064852" y="756210"/>
                </a:lnTo>
                <a:lnTo>
                  <a:pt x="4759824" y="756210"/>
                </a:lnTo>
                <a:lnTo>
                  <a:pt x="4885847" y="756210"/>
                </a:lnTo>
                <a:lnTo>
                  <a:pt x="5050648" y="707735"/>
                </a:lnTo>
                <a:lnTo>
                  <a:pt x="6834370" y="9695"/>
                </a:lnTo>
                <a:lnTo>
                  <a:pt x="6844064" y="833770"/>
                </a:lnTo>
                <a:lnTo>
                  <a:pt x="0" y="853160"/>
                </a:lnTo>
                <a:lnTo>
                  <a:pt x="9694"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9" name="Freeform 8"/>
          <p:cNvSpPr/>
          <p:nvPr/>
        </p:nvSpPr>
        <p:spPr>
          <a:xfrm>
            <a:off x="1056662" y="2966670"/>
            <a:ext cx="6844064" cy="853160"/>
          </a:xfrm>
          <a:custGeom>
            <a:avLst/>
            <a:gdLst>
              <a:gd name="connsiteX0" fmla="*/ 9694 w 6844064"/>
              <a:gd name="connsiteY0" fmla="*/ 0 h 853160"/>
              <a:gd name="connsiteX1" fmla="*/ 1715863 w 6844064"/>
              <a:gd name="connsiteY1" fmla="*/ 688345 h 853160"/>
              <a:gd name="connsiteX2" fmla="*/ 1841887 w 6844064"/>
              <a:gd name="connsiteY2" fmla="*/ 727125 h 853160"/>
              <a:gd name="connsiteX3" fmla="*/ 1958216 w 6844064"/>
              <a:gd name="connsiteY3" fmla="*/ 746515 h 853160"/>
              <a:gd name="connsiteX4" fmla="*/ 2064852 w 6844064"/>
              <a:gd name="connsiteY4" fmla="*/ 756210 h 853160"/>
              <a:gd name="connsiteX5" fmla="*/ 4759824 w 6844064"/>
              <a:gd name="connsiteY5" fmla="*/ 756210 h 853160"/>
              <a:gd name="connsiteX6" fmla="*/ 4885847 w 6844064"/>
              <a:gd name="connsiteY6" fmla="*/ 756210 h 853160"/>
              <a:gd name="connsiteX7" fmla="*/ 5050648 w 6844064"/>
              <a:gd name="connsiteY7" fmla="*/ 707735 h 853160"/>
              <a:gd name="connsiteX8" fmla="*/ 6834370 w 6844064"/>
              <a:gd name="connsiteY8" fmla="*/ 9695 h 853160"/>
              <a:gd name="connsiteX9" fmla="*/ 6844064 w 6844064"/>
              <a:gd name="connsiteY9" fmla="*/ 833770 h 853160"/>
              <a:gd name="connsiteX10" fmla="*/ 0 w 6844064"/>
              <a:gd name="connsiteY10" fmla="*/ 853160 h 853160"/>
              <a:gd name="connsiteX11" fmla="*/ 9694 w 6844064"/>
              <a:gd name="connsiteY11" fmla="*/ 0 h 8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44064" h="853160">
                <a:moveTo>
                  <a:pt x="9694" y="0"/>
                </a:moveTo>
                <a:lnTo>
                  <a:pt x="1715863" y="688345"/>
                </a:lnTo>
                <a:lnTo>
                  <a:pt x="1841887" y="727125"/>
                </a:lnTo>
                <a:lnTo>
                  <a:pt x="1958216" y="746515"/>
                </a:lnTo>
                <a:lnTo>
                  <a:pt x="2064852" y="756210"/>
                </a:lnTo>
                <a:lnTo>
                  <a:pt x="4759824" y="756210"/>
                </a:lnTo>
                <a:lnTo>
                  <a:pt x="4885847" y="756210"/>
                </a:lnTo>
                <a:lnTo>
                  <a:pt x="5050648" y="707735"/>
                </a:lnTo>
                <a:lnTo>
                  <a:pt x="6834370" y="9695"/>
                </a:lnTo>
                <a:lnTo>
                  <a:pt x="6844064" y="833770"/>
                </a:lnTo>
                <a:lnTo>
                  <a:pt x="0" y="853160"/>
                </a:lnTo>
                <a:lnTo>
                  <a:pt x="9694"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6" name="Right Arrow 5"/>
          <p:cNvSpPr/>
          <p:nvPr/>
        </p:nvSpPr>
        <p:spPr bwMode="auto">
          <a:xfrm rot="5400000">
            <a:off x="2089264" y="1223823"/>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5" name="Right Arrow 14"/>
          <p:cNvSpPr/>
          <p:nvPr/>
        </p:nvSpPr>
        <p:spPr bwMode="auto">
          <a:xfrm rot="16200000" flipV="1">
            <a:off x="6319979" y="1214579"/>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8" name="Right Arrow 17"/>
          <p:cNvSpPr/>
          <p:nvPr/>
        </p:nvSpPr>
        <p:spPr bwMode="auto">
          <a:xfrm>
            <a:off x="2971800" y="3429000"/>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9" name="Right Arrow 18"/>
          <p:cNvSpPr/>
          <p:nvPr/>
        </p:nvSpPr>
        <p:spPr bwMode="auto">
          <a:xfrm>
            <a:off x="2971800" y="3810000"/>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0" name="Right Arrow 19"/>
          <p:cNvSpPr/>
          <p:nvPr/>
        </p:nvSpPr>
        <p:spPr bwMode="auto">
          <a:xfrm flipH="1">
            <a:off x="2926080" y="3675888"/>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1" name="Right Arrow 20"/>
          <p:cNvSpPr/>
          <p:nvPr/>
        </p:nvSpPr>
        <p:spPr bwMode="auto">
          <a:xfrm rot="10800000" flipV="1">
            <a:off x="7086601" y="3200400"/>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2" name="Right Arrow 21"/>
          <p:cNvSpPr/>
          <p:nvPr/>
        </p:nvSpPr>
        <p:spPr bwMode="auto">
          <a:xfrm rot="12166399" flipV="1">
            <a:off x="1038723" y="3077024"/>
            <a:ext cx="618842" cy="373271"/>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3" name="Right Arrow 22"/>
          <p:cNvSpPr/>
          <p:nvPr/>
        </p:nvSpPr>
        <p:spPr bwMode="auto">
          <a:xfrm rot="9433601" flipH="1" flipV="1">
            <a:off x="1085635" y="4220024"/>
            <a:ext cx="618842" cy="373271"/>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4" name="Right Arrow 23"/>
          <p:cNvSpPr/>
          <p:nvPr/>
        </p:nvSpPr>
        <p:spPr bwMode="auto">
          <a:xfrm rot="10800000" flipH="1" flipV="1">
            <a:off x="7239001" y="3886200"/>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5" name="Text Box 18"/>
          <p:cNvSpPr txBox="1">
            <a:spLocks noChangeArrowheads="1"/>
          </p:cNvSpPr>
          <p:nvPr/>
        </p:nvSpPr>
        <p:spPr bwMode="auto">
          <a:xfrm>
            <a:off x="6938821" y="2139956"/>
            <a:ext cx="2007281" cy="584775"/>
          </a:xfrm>
          <a:prstGeom prst="rect">
            <a:avLst/>
          </a:prstGeom>
          <a:solidFill>
            <a:srgbClr val="FFFFCC"/>
          </a:solidFill>
          <a:ln w="19050" cmpd="sng">
            <a:solidFill>
              <a:srgbClr val="0000CC"/>
            </a:solidFill>
            <a:miter lim="800000"/>
            <a:headEnd/>
            <a:tailEnd/>
          </a:ln>
          <a:effectLst/>
        </p:spPr>
        <p:txBody>
          <a:bodyPr wrap="none">
            <a:spAutoFit/>
          </a:bodyPr>
          <a:lstStyle/>
          <a:p>
            <a:pPr eaLnBrk="0" hangingPunct="0"/>
            <a:r>
              <a:rPr lang="en-US" sz="1600" dirty="0" smtClean="0">
                <a:solidFill>
                  <a:srgbClr val="000000"/>
                </a:solidFill>
                <a:cs typeface="Arial" panose="020B0604020202020204" pitchFamily="34" charset="0"/>
              </a:rPr>
              <a:t>currents for </a:t>
            </a:r>
          </a:p>
          <a:p>
            <a:pPr eaLnBrk="0" hangingPunct="0"/>
            <a:r>
              <a:rPr lang="en-US" sz="1600" dirty="0" smtClean="0">
                <a:solidFill>
                  <a:srgbClr val="000000"/>
                </a:solidFill>
                <a:cs typeface="Arial" panose="020B0604020202020204" pitchFamily="34" charset="0"/>
              </a:rPr>
              <a:t>sideband transitions</a:t>
            </a:r>
          </a:p>
        </p:txBody>
      </p:sp>
      <p:cxnSp>
        <p:nvCxnSpPr>
          <p:cNvPr id="26" name="Straight Arrow Connector 25"/>
          <p:cNvCxnSpPr/>
          <p:nvPr/>
        </p:nvCxnSpPr>
        <p:spPr bwMode="auto">
          <a:xfrm flipH="1">
            <a:off x="7019925" y="2724731"/>
            <a:ext cx="685518" cy="780469"/>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7" name="Straight Arrow Connector 26"/>
          <p:cNvCxnSpPr>
            <a:stCxn id="25" idx="2"/>
          </p:cNvCxnSpPr>
          <p:nvPr/>
        </p:nvCxnSpPr>
        <p:spPr bwMode="auto">
          <a:xfrm flipH="1">
            <a:off x="7019925" y="2724731"/>
            <a:ext cx="922537" cy="1390069"/>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8" name="Straight Arrow Connector 27"/>
          <p:cNvCxnSpPr>
            <a:stCxn id="25" idx="1"/>
          </p:cNvCxnSpPr>
          <p:nvPr/>
        </p:nvCxnSpPr>
        <p:spPr bwMode="auto">
          <a:xfrm flipH="1" flipV="1">
            <a:off x="6410325" y="2139956"/>
            <a:ext cx="528496" cy="292388"/>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grpSp>
        <p:nvGrpSpPr>
          <p:cNvPr id="7" name="Group 6"/>
          <p:cNvGrpSpPr/>
          <p:nvPr/>
        </p:nvGrpSpPr>
        <p:grpSpPr bwMode="auto">
          <a:xfrm>
            <a:off x="2152327" y="5096063"/>
            <a:ext cx="4595503" cy="485065"/>
            <a:chOff x="2152327" y="5096063"/>
            <a:chExt cx="4595503" cy="485065"/>
          </a:xfrm>
        </p:grpSpPr>
        <p:sp>
          <p:nvSpPr>
            <p:cNvPr id="30" name="Rectangle 29"/>
            <p:cNvSpPr/>
            <p:nvPr/>
          </p:nvSpPr>
          <p:spPr bwMode="auto">
            <a:xfrm>
              <a:off x="2152327" y="5096063"/>
              <a:ext cx="4595503" cy="485064"/>
            </a:xfrm>
            <a:prstGeom prst="rect">
              <a:avLst/>
            </a:prstGeom>
            <a:solidFill>
              <a:srgbClr val="FFFFCC"/>
            </a:solid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2" name="Picture 1"/>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304724" y="5200127"/>
              <a:ext cx="2667011" cy="381001"/>
            </a:xfrm>
            <a:prstGeom prst="rect">
              <a:avLst/>
            </a:prstGeom>
            <a:noFill/>
            <a:ln/>
            <a:effectLst/>
            <a:extLst>
              <a:ext uri="{909E8E84-426E-40dd-AFC4-6F175D3DCCD1}">
                <a14:hiddenFill xmlns:a14="http://schemas.microsoft.com/office/drawing/2010/main">
                  <a:solidFill>
                    <a:srgbClr val="000000">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2" name="TextBox 31"/>
            <p:cNvSpPr txBox="1"/>
            <p:nvPr/>
          </p:nvSpPr>
          <p:spPr bwMode="auto">
            <a:xfrm>
              <a:off x="5257965" y="5172263"/>
              <a:ext cx="1365374" cy="369332"/>
            </a:xfrm>
            <a:prstGeom prst="rect">
              <a:avLst/>
            </a:prstGeom>
            <a:noFill/>
          </p:spPr>
          <p:txBody>
            <a:bodyPr wrap="none" rtlCol="0">
              <a:spAutoFit/>
            </a:bodyPr>
            <a:lstStyle/>
            <a:p>
              <a:pPr eaLnBrk="0" hangingPunct="0"/>
              <a:r>
                <a:rPr lang="en-US" sz="1800" dirty="0" smtClean="0">
                  <a:solidFill>
                    <a:srgbClr val="000000"/>
                  </a:solidFill>
                  <a:latin typeface="Tahoma" pitchFamily="34" charset="0"/>
                </a:rPr>
                <a:t>F = 0.76(3)</a:t>
              </a:r>
              <a:endParaRPr lang="en-US" sz="1800" dirty="0">
                <a:solidFill>
                  <a:srgbClr val="000000"/>
                </a:solidFill>
                <a:latin typeface="Tahoma" pitchFamily="34" charset="0"/>
              </a:endParaRPr>
            </a:p>
          </p:txBody>
        </p:sp>
      </p:grpSp>
      <p:grpSp>
        <p:nvGrpSpPr>
          <p:cNvPr id="10" name="Group 9"/>
          <p:cNvGrpSpPr/>
          <p:nvPr/>
        </p:nvGrpSpPr>
        <p:grpSpPr>
          <a:xfrm>
            <a:off x="108137" y="6320126"/>
            <a:ext cx="5605765" cy="533730"/>
            <a:chOff x="108137" y="6320126"/>
            <a:chExt cx="5605765" cy="533730"/>
          </a:xfrm>
        </p:grpSpPr>
        <p:sp>
          <p:nvSpPr>
            <p:cNvPr id="33" name="TextBox 32"/>
            <p:cNvSpPr txBox="1"/>
            <p:nvPr/>
          </p:nvSpPr>
          <p:spPr>
            <a:xfrm>
              <a:off x="108137" y="6546079"/>
              <a:ext cx="5605765" cy="307777"/>
            </a:xfrm>
            <a:prstGeom prst="rect">
              <a:avLst/>
            </a:prstGeom>
            <a:noFill/>
          </p:spPr>
          <p:txBody>
            <a:bodyPr wrap="none" rtlCol="0">
              <a:spAutoFit/>
            </a:bodyPr>
            <a:lstStyle/>
            <a:p>
              <a:pPr fontAlgn="auto">
                <a:spcBef>
                  <a:spcPts val="0"/>
                </a:spcBef>
                <a:spcAft>
                  <a:spcPts val="0"/>
                </a:spcAft>
              </a:pPr>
              <a:r>
                <a:rPr lang="en-US" sz="1400" kern="0" dirty="0" smtClean="0">
                  <a:solidFill>
                    <a:srgbClr val="000000"/>
                  </a:solidFill>
                  <a:cs typeface="Arial" panose="020B0604020202020204" pitchFamily="34" charset="0"/>
                </a:rPr>
                <a:t>U. Warring et al.,</a:t>
              </a:r>
              <a:r>
                <a:rPr lang="en-US" sz="1400" kern="0" dirty="0">
                  <a:solidFill>
                    <a:srgbClr val="000000"/>
                  </a:solidFill>
                  <a:cs typeface="Arial" panose="020B0604020202020204" pitchFamily="34" charset="0"/>
                </a:rPr>
                <a:t> </a:t>
              </a:r>
              <a:r>
                <a:rPr lang="en-US" sz="1400" kern="0" dirty="0" smtClean="0">
                  <a:solidFill>
                    <a:srgbClr val="000000"/>
                  </a:solidFill>
                  <a:cs typeface="Arial" panose="020B0604020202020204" pitchFamily="34" charset="0"/>
                </a:rPr>
                <a:t> </a:t>
              </a:r>
              <a:r>
                <a:rPr lang="pl-PL" sz="1400" kern="0" dirty="0" smtClean="0">
                  <a:solidFill>
                    <a:srgbClr val="000000"/>
                  </a:solidFill>
                  <a:cs typeface="Arial" panose="020B0604020202020204" pitchFamily="34" charset="0"/>
                </a:rPr>
                <a:t>PRA </a:t>
              </a:r>
              <a:r>
                <a:rPr lang="pl-PL" sz="1400" b="1" kern="0" dirty="0">
                  <a:solidFill>
                    <a:srgbClr val="000000"/>
                  </a:solidFill>
                  <a:cs typeface="Arial" panose="020B0604020202020204" pitchFamily="34" charset="0"/>
                </a:rPr>
                <a:t>87</a:t>
              </a:r>
              <a:r>
                <a:rPr lang="pl-PL" sz="1400" kern="0" dirty="0">
                  <a:solidFill>
                    <a:srgbClr val="000000"/>
                  </a:solidFill>
                  <a:cs typeface="Arial" panose="020B0604020202020204" pitchFamily="34" charset="0"/>
                </a:rPr>
                <a:t>, 013437 (2013)</a:t>
              </a:r>
              <a:r>
                <a:rPr lang="en-US" sz="1400" kern="0" dirty="0" smtClean="0">
                  <a:solidFill>
                    <a:srgbClr val="000000"/>
                  </a:solidFill>
                  <a:cs typeface="Arial" panose="020B0604020202020204" pitchFamily="34" charset="0"/>
                </a:rPr>
                <a:t>; PRL</a:t>
              </a:r>
              <a:r>
                <a:rPr lang="en-US" sz="1400" b="1" kern="0" dirty="0" smtClean="0">
                  <a:solidFill>
                    <a:srgbClr val="000000"/>
                  </a:solidFill>
                  <a:cs typeface="Arial" panose="020B0604020202020204" pitchFamily="34" charset="0"/>
                </a:rPr>
                <a:t>  </a:t>
              </a:r>
              <a:r>
                <a:rPr lang="en-US" sz="1400" b="1" dirty="0">
                  <a:solidFill>
                    <a:srgbClr val="000000"/>
                  </a:solidFill>
                  <a:cs typeface="Arial" panose="020B0604020202020204" pitchFamily="34" charset="0"/>
                </a:rPr>
                <a:t>110</a:t>
              </a:r>
              <a:r>
                <a:rPr lang="en-US" sz="1400" dirty="0">
                  <a:solidFill>
                    <a:srgbClr val="000000"/>
                  </a:solidFill>
                  <a:cs typeface="Arial" panose="020B0604020202020204" pitchFamily="34" charset="0"/>
                </a:rPr>
                <a:t>, 173002 (2013</a:t>
              </a:r>
              <a:r>
                <a:rPr lang="en-US" sz="1400" dirty="0" smtClean="0">
                  <a:solidFill>
                    <a:srgbClr val="000000"/>
                  </a:solidFill>
                  <a:cs typeface="Arial" panose="020B0604020202020204" pitchFamily="34" charset="0"/>
                </a:rPr>
                <a:t>)</a:t>
              </a:r>
              <a:endParaRPr lang="en-US" sz="1400" dirty="0">
                <a:solidFill>
                  <a:srgbClr val="FF0000"/>
                </a:solidFill>
                <a:cs typeface="Arial" panose="020B0604020202020204" pitchFamily="34" charset="0"/>
              </a:endParaRPr>
            </a:p>
          </p:txBody>
        </p:sp>
        <p:sp>
          <p:nvSpPr>
            <p:cNvPr id="34" name="TextBox 33"/>
            <p:cNvSpPr txBox="1"/>
            <p:nvPr/>
          </p:nvSpPr>
          <p:spPr>
            <a:xfrm>
              <a:off x="108137" y="6320126"/>
              <a:ext cx="3737177" cy="307777"/>
            </a:xfrm>
            <a:prstGeom prst="rect">
              <a:avLst/>
            </a:prstGeom>
            <a:noFill/>
          </p:spPr>
          <p:txBody>
            <a:bodyPr wrap="none" rtlCol="0">
              <a:spAutoFit/>
            </a:bodyPr>
            <a:lstStyle/>
            <a:p>
              <a:pPr eaLnBrk="0" hangingPunct="0"/>
              <a:r>
                <a:rPr lang="en-US" sz="1400" dirty="0" smtClean="0">
                  <a:solidFill>
                    <a:srgbClr val="000000"/>
                  </a:solidFill>
                  <a:cs typeface="Arial" panose="020B0604020202020204" pitchFamily="34" charset="0"/>
                </a:rPr>
                <a:t>C. </a:t>
              </a:r>
              <a:r>
                <a:rPr lang="en-US" sz="1400" dirty="0" err="1" smtClean="0">
                  <a:solidFill>
                    <a:srgbClr val="000000"/>
                  </a:solidFill>
                  <a:cs typeface="Arial" panose="020B0604020202020204" pitchFamily="34" charset="0"/>
                </a:rPr>
                <a:t>Ospelkaus</a:t>
              </a:r>
              <a:r>
                <a:rPr lang="en-US" sz="1400" dirty="0" smtClean="0">
                  <a:solidFill>
                    <a:srgbClr val="000000"/>
                  </a:solidFill>
                  <a:cs typeface="Arial" panose="020B0604020202020204" pitchFamily="34" charset="0"/>
                </a:rPr>
                <a:t> et al.,</a:t>
              </a:r>
              <a:r>
                <a:rPr lang="en-US" sz="1400" i="1" dirty="0" smtClean="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Nature </a:t>
              </a:r>
              <a:r>
                <a:rPr lang="en-US" sz="1400" b="1" dirty="0">
                  <a:solidFill>
                    <a:srgbClr val="000000"/>
                  </a:solidFill>
                  <a:cs typeface="Arial" panose="020B0604020202020204" pitchFamily="34" charset="0"/>
                </a:rPr>
                <a:t>476</a:t>
              </a:r>
              <a:r>
                <a:rPr lang="en-US" sz="1400" dirty="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181 </a:t>
              </a:r>
              <a:r>
                <a:rPr lang="en-US" sz="1400" dirty="0">
                  <a:solidFill>
                    <a:srgbClr val="000000"/>
                  </a:solidFill>
                  <a:cs typeface="Arial" panose="020B0604020202020204" pitchFamily="34" charset="0"/>
                </a:rPr>
                <a:t>(2011</a:t>
              </a:r>
              <a:r>
                <a:rPr lang="en-US" sz="1400" dirty="0" smtClean="0">
                  <a:solidFill>
                    <a:srgbClr val="000000"/>
                  </a:solidFill>
                  <a:cs typeface="Arial" panose="020B0604020202020204" pitchFamily="34" charset="0"/>
                </a:rPr>
                <a:t>).</a:t>
              </a:r>
              <a:endParaRPr lang="en-US" sz="1400" dirty="0">
                <a:solidFill>
                  <a:srgbClr val="FFFFFF"/>
                </a:solidFill>
                <a:cs typeface="Arial" panose="020B0604020202020204" pitchFamily="34" charset="0"/>
              </a:endParaRPr>
            </a:p>
          </p:txBody>
        </p:sp>
      </p:grpSp>
      <p:sp>
        <p:nvSpPr>
          <p:cNvPr id="35" name="TextBox 34"/>
          <p:cNvSpPr txBox="1"/>
          <p:nvPr/>
        </p:nvSpPr>
        <p:spPr>
          <a:xfrm>
            <a:off x="2157660" y="361920"/>
            <a:ext cx="4676280" cy="400110"/>
          </a:xfrm>
          <a:prstGeom prst="rect">
            <a:avLst/>
          </a:prstGeom>
          <a:solidFill>
            <a:srgbClr val="FFFFCC"/>
          </a:solidFill>
          <a:ln w="28575">
            <a:solidFill>
              <a:srgbClr val="0000CC"/>
            </a:solidFill>
          </a:ln>
        </p:spPr>
        <p:txBody>
          <a:bodyPr wrap="none" rtlCol="0">
            <a:spAutoFit/>
          </a:bodyPr>
          <a:lstStyle/>
          <a:p>
            <a:r>
              <a:rPr lang="en-US" dirty="0" smtClean="0">
                <a:solidFill>
                  <a:srgbClr val="000000"/>
                </a:solidFill>
              </a:rPr>
              <a:t>Make B(t) =0, maximize B-field gradient</a:t>
            </a:r>
            <a:endParaRPr lang="en-US" dirty="0">
              <a:solidFill>
                <a:srgbClr val="000000"/>
              </a:solidFill>
            </a:endParaRPr>
          </a:p>
        </p:txBody>
      </p:sp>
      <p:sp>
        <p:nvSpPr>
          <p:cNvPr id="36" name="TextBox 35"/>
          <p:cNvSpPr txBox="1"/>
          <p:nvPr/>
        </p:nvSpPr>
        <p:spPr>
          <a:xfrm>
            <a:off x="108137" y="232883"/>
            <a:ext cx="6200967" cy="2591479"/>
          </a:xfrm>
          <a:prstGeom prst="rect">
            <a:avLst/>
          </a:prstGeom>
          <a:solidFill>
            <a:srgbClr val="FFFFCC"/>
          </a:solidFill>
          <a:ln w="28575">
            <a:solidFill>
              <a:srgbClr val="0000CC"/>
            </a:solidFill>
          </a:ln>
        </p:spPr>
        <p:txBody>
          <a:bodyPr wrap="square" rtlCol="0">
            <a:spAutoFit/>
          </a:bodyPr>
          <a:lstStyle/>
          <a:p>
            <a:pPr marL="342900" indent="-342900">
              <a:lnSpc>
                <a:spcPct val="80000"/>
              </a:lnSpc>
              <a:spcBef>
                <a:spcPct val="20000"/>
              </a:spcBef>
              <a:buClr>
                <a:srgbClr val="CCCCFF"/>
              </a:buClr>
              <a:buSzPct val="65000"/>
              <a:defRPr/>
            </a:pPr>
            <a:r>
              <a:rPr lang="en-US" sz="2800" b="1" kern="0" dirty="0">
                <a:solidFill>
                  <a:srgbClr val="000000"/>
                </a:solidFill>
                <a:cs typeface="Arial" pitchFamily="34" charset="0"/>
                <a:sym typeface="Symbol" pitchFamily="18" charset="2"/>
              </a:rPr>
              <a:t>Potential benefits:</a:t>
            </a:r>
          </a:p>
          <a:p>
            <a:pPr marL="342900" indent="-342900">
              <a:lnSpc>
                <a:spcPct val="80000"/>
              </a:lnSpc>
              <a:spcBef>
                <a:spcPct val="20000"/>
              </a:spcBef>
              <a:buClr>
                <a:srgbClr val="CCCCFF"/>
              </a:buClr>
              <a:buSzPct val="65000"/>
              <a:defRPr/>
            </a:pPr>
            <a:r>
              <a:rPr lang="en-US" sz="2800" kern="0" dirty="0">
                <a:solidFill>
                  <a:srgbClr val="000000"/>
                </a:solidFill>
                <a:cs typeface="Arial" pitchFamily="34" charset="0"/>
                <a:sym typeface="Symbol" pitchFamily="18" charset="2"/>
              </a:rPr>
              <a:t> better control with </a:t>
            </a:r>
            <a:r>
              <a:rPr lang="en-US" sz="2800" kern="0" dirty="0" err="1">
                <a:solidFill>
                  <a:srgbClr val="000000"/>
                </a:solidFill>
                <a:cs typeface="Arial" pitchFamily="34" charset="0"/>
                <a:sym typeface="Symbol" pitchFamily="18" charset="2"/>
              </a:rPr>
              <a:t>RF</a:t>
            </a:r>
            <a:r>
              <a:rPr lang="en-US" sz="2800" kern="0" dirty="0">
                <a:solidFill>
                  <a:srgbClr val="000000"/>
                </a:solidFill>
                <a:cs typeface="Arial" pitchFamily="34" charset="0"/>
                <a:sym typeface="Symbol" pitchFamily="18" charset="2"/>
              </a:rPr>
              <a:t>/microwaves</a:t>
            </a:r>
          </a:p>
          <a:p>
            <a:pPr marL="342900" indent="-342900">
              <a:lnSpc>
                <a:spcPct val="80000"/>
              </a:lnSpc>
              <a:spcBef>
                <a:spcPct val="20000"/>
              </a:spcBef>
              <a:buClr>
                <a:srgbClr val="CCCCFF"/>
              </a:buClr>
              <a:buSzPct val="65000"/>
              <a:defRPr/>
            </a:pPr>
            <a:r>
              <a:rPr lang="en-US" sz="2800" kern="0" dirty="0">
                <a:solidFill>
                  <a:srgbClr val="000000"/>
                </a:solidFill>
                <a:cs typeface="Arial" pitchFamily="34" charset="0"/>
                <a:sym typeface="Symbol" pitchFamily="18" charset="2"/>
              </a:rPr>
              <a:t> “all electronic” integrated control</a:t>
            </a:r>
          </a:p>
          <a:p>
            <a:pPr marL="342900" indent="-342900">
              <a:lnSpc>
                <a:spcPct val="80000"/>
              </a:lnSpc>
              <a:spcBef>
                <a:spcPct val="20000"/>
              </a:spcBef>
              <a:buClr>
                <a:srgbClr val="CCCCFF"/>
              </a:buClr>
              <a:buSzPct val="65000"/>
              <a:defRPr/>
            </a:pPr>
            <a:r>
              <a:rPr lang="en-US" sz="2800" kern="0" dirty="0">
                <a:solidFill>
                  <a:srgbClr val="000000"/>
                </a:solidFill>
                <a:cs typeface="Arial" pitchFamily="34" charset="0"/>
                <a:sym typeface="Symbol" pitchFamily="18" charset="2"/>
              </a:rPr>
              <a:t> no spontaneous emission</a:t>
            </a:r>
          </a:p>
          <a:p>
            <a:pPr marL="342900" indent="-342900">
              <a:lnSpc>
                <a:spcPct val="80000"/>
              </a:lnSpc>
              <a:spcBef>
                <a:spcPct val="20000"/>
              </a:spcBef>
              <a:buClr>
                <a:srgbClr val="CCCCFF"/>
              </a:buClr>
              <a:buSzPct val="65000"/>
              <a:defRPr/>
            </a:pPr>
            <a:r>
              <a:rPr lang="en-US" sz="2800" kern="0" dirty="0">
                <a:solidFill>
                  <a:srgbClr val="000000"/>
                </a:solidFill>
                <a:cs typeface="Arial" pitchFamily="34" charset="0"/>
                <a:sym typeface="Symbol" pitchFamily="18" charset="2"/>
              </a:rPr>
              <a:t> ground state cooling not necessary</a:t>
            </a:r>
          </a:p>
          <a:p>
            <a:pPr marL="342900" indent="-342900">
              <a:lnSpc>
                <a:spcPct val="80000"/>
              </a:lnSpc>
              <a:spcBef>
                <a:spcPct val="20000"/>
              </a:spcBef>
              <a:buClr>
                <a:srgbClr val="CCCCFF"/>
              </a:buClr>
              <a:buSzPct val="65000"/>
              <a:defRPr/>
            </a:pPr>
            <a:r>
              <a:rPr lang="en-US" sz="2800" kern="0" dirty="0">
                <a:solidFill>
                  <a:srgbClr val="000000"/>
                </a:solidFill>
                <a:cs typeface="Arial" pitchFamily="34" charset="0"/>
                <a:sym typeface="Symbol" pitchFamily="18" charset="2"/>
              </a:rPr>
              <a:t> l</a:t>
            </a:r>
            <a:r>
              <a:rPr lang="en-US" sz="2800" kern="0" dirty="0">
                <a:solidFill>
                  <a:srgbClr val="000000"/>
                </a:solidFill>
                <a:cs typeface="Arial" pitchFamily="34" charset="0"/>
              </a:rPr>
              <a:t>aser overhead vastly </a:t>
            </a:r>
            <a:r>
              <a:rPr lang="en-US" sz="2800" kern="0" dirty="0" smtClean="0">
                <a:solidFill>
                  <a:srgbClr val="000000"/>
                </a:solidFill>
                <a:cs typeface="Arial" pitchFamily="34" charset="0"/>
              </a:rPr>
              <a:t>reduced</a:t>
            </a:r>
          </a:p>
        </p:txBody>
      </p:sp>
    </p:spTree>
    <p:extLst>
      <p:ext uri="{BB962C8B-B14F-4D97-AF65-F5344CB8AC3E}">
        <p14:creationId xmlns:p14="http://schemas.microsoft.com/office/powerpoint/2010/main" val="253435714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66800" y="1143000"/>
            <a:ext cx="6858000" cy="5455920"/>
          </a:xfrm>
          <a:prstGeom prst="rect">
            <a:avLst/>
          </a:prstGeom>
        </p:spPr>
      </p:pic>
      <p:sp>
        <p:nvSpPr>
          <p:cNvPr id="4" name="Text Box 18"/>
          <p:cNvSpPr txBox="1">
            <a:spLocks noChangeArrowheads="1"/>
          </p:cNvSpPr>
          <p:nvPr/>
        </p:nvSpPr>
        <p:spPr bwMode="auto">
          <a:xfrm>
            <a:off x="2743200" y="5867400"/>
            <a:ext cx="3092613" cy="338554"/>
          </a:xfrm>
          <a:prstGeom prst="rect">
            <a:avLst/>
          </a:prstGeom>
          <a:noFill/>
          <a:ln w="9525">
            <a:noFill/>
            <a:miter lim="800000"/>
            <a:headEnd/>
            <a:tailEnd/>
          </a:ln>
          <a:effectLst/>
        </p:spPr>
        <p:txBody>
          <a:bodyPr wrap="none">
            <a:spAutoFit/>
          </a:bodyPr>
          <a:lstStyle/>
          <a:p>
            <a:pPr eaLnBrk="0" hangingPunct="0"/>
            <a:r>
              <a:rPr lang="en-US" sz="1600" dirty="0" smtClean="0">
                <a:solidFill>
                  <a:srgbClr val="000000"/>
                </a:solidFill>
                <a:latin typeface="Tahoma" pitchFamily="34" charset="0"/>
              </a:rPr>
              <a:t>10 </a:t>
            </a:r>
            <a:r>
              <a:rPr lang="en-US" sz="1600" dirty="0" smtClean="0">
                <a:solidFill>
                  <a:srgbClr val="000000"/>
                </a:solidFill>
                <a:latin typeface="Symbol" charset="2"/>
                <a:cs typeface="Symbol" charset="2"/>
              </a:rPr>
              <a:t>m</a:t>
            </a:r>
            <a:r>
              <a:rPr lang="en-US" sz="1600" dirty="0" smtClean="0">
                <a:solidFill>
                  <a:srgbClr val="000000"/>
                </a:solidFill>
                <a:latin typeface="Tahoma" pitchFamily="34" charset="0"/>
              </a:rPr>
              <a:t>m gold on   </a:t>
            </a:r>
            <a:r>
              <a:rPr lang="en-US" sz="1600" dirty="0" err="1" smtClean="0">
                <a:solidFill>
                  <a:srgbClr val="000000"/>
                </a:solidFill>
                <a:latin typeface="Tahoma" pitchFamily="34" charset="0"/>
              </a:rPr>
              <a:t>AlN</a:t>
            </a:r>
            <a:r>
              <a:rPr lang="en-US" sz="1600" dirty="0" smtClean="0">
                <a:solidFill>
                  <a:srgbClr val="000000"/>
                </a:solidFill>
                <a:latin typeface="Tahoma" pitchFamily="34" charset="0"/>
              </a:rPr>
              <a:t>    substrate</a:t>
            </a:r>
            <a:endParaRPr lang="en-US" sz="1600" dirty="0">
              <a:solidFill>
                <a:srgbClr val="000000"/>
              </a:solidFill>
              <a:latin typeface="Tahoma" pitchFamily="34" charset="0"/>
            </a:endParaRPr>
          </a:p>
        </p:txBody>
      </p:sp>
      <p:sp>
        <p:nvSpPr>
          <p:cNvPr id="8" name="Freeform 7"/>
          <p:cNvSpPr/>
          <p:nvPr/>
        </p:nvSpPr>
        <p:spPr>
          <a:xfrm>
            <a:off x="1560757" y="1144010"/>
            <a:ext cx="5845568" cy="2404360"/>
          </a:xfrm>
          <a:custGeom>
            <a:avLst/>
            <a:gdLst>
              <a:gd name="connsiteX0" fmla="*/ 0 w 5845568"/>
              <a:gd name="connsiteY0" fmla="*/ 0 h 2404360"/>
              <a:gd name="connsiteX1" fmla="*/ 1289321 w 5845568"/>
              <a:gd name="connsiteY1" fmla="*/ 2239545 h 2404360"/>
              <a:gd name="connsiteX2" fmla="*/ 1386262 w 5845568"/>
              <a:gd name="connsiteY2" fmla="*/ 2365580 h 2404360"/>
              <a:gd name="connsiteX3" fmla="*/ 1463815 w 5845568"/>
              <a:gd name="connsiteY3" fmla="*/ 2404360 h 2404360"/>
              <a:gd name="connsiteX4" fmla="*/ 1463815 w 5845568"/>
              <a:gd name="connsiteY4" fmla="*/ 2404360 h 2404360"/>
              <a:gd name="connsiteX5" fmla="*/ 4352670 w 5845568"/>
              <a:gd name="connsiteY5" fmla="*/ 2394665 h 2404360"/>
              <a:gd name="connsiteX6" fmla="*/ 4352670 w 5845568"/>
              <a:gd name="connsiteY6" fmla="*/ 2394665 h 2404360"/>
              <a:gd name="connsiteX7" fmla="*/ 4488388 w 5845568"/>
              <a:gd name="connsiteY7" fmla="*/ 2336495 h 2404360"/>
              <a:gd name="connsiteX8" fmla="*/ 4556247 w 5845568"/>
              <a:gd name="connsiteY8" fmla="*/ 2239545 h 2404360"/>
              <a:gd name="connsiteX9" fmla="*/ 5845568 w 5845568"/>
              <a:gd name="connsiteY9" fmla="*/ 0 h 2404360"/>
              <a:gd name="connsiteX10" fmla="*/ 4653188 w 5845568"/>
              <a:gd name="connsiteY10" fmla="*/ 19390 h 2404360"/>
              <a:gd name="connsiteX11" fmla="*/ 4478694 w 5845568"/>
              <a:gd name="connsiteY11" fmla="*/ 2132900 h 2404360"/>
              <a:gd name="connsiteX12" fmla="*/ 4439917 w 5845568"/>
              <a:gd name="connsiteY12" fmla="*/ 2239545 h 2404360"/>
              <a:gd name="connsiteX13" fmla="*/ 4381752 w 5845568"/>
              <a:gd name="connsiteY13" fmla="*/ 2307410 h 2404360"/>
              <a:gd name="connsiteX14" fmla="*/ 4246034 w 5845568"/>
              <a:gd name="connsiteY14" fmla="*/ 2326800 h 2404360"/>
              <a:gd name="connsiteX15" fmla="*/ 1541369 w 5845568"/>
              <a:gd name="connsiteY15" fmla="*/ 2317105 h 2404360"/>
              <a:gd name="connsiteX16" fmla="*/ 1541369 w 5845568"/>
              <a:gd name="connsiteY16" fmla="*/ 2317105 h 2404360"/>
              <a:gd name="connsiteX17" fmla="*/ 1405651 w 5845568"/>
              <a:gd name="connsiteY17" fmla="*/ 2239545 h 2404360"/>
              <a:gd name="connsiteX18" fmla="*/ 1366874 w 5845568"/>
              <a:gd name="connsiteY18" fmla="*/ 2142595 h 2404360"/>
              <a:gd name="connsiteX19" fmla="*/ 1202074 w 5845568"/>
              <a:gd name="connsiteY19" fmla="*/ 19390 h 2404360"/>
              <a:gd name="connsiteX20" fmla="*/ 0 w 5845568"/>
              <a:gd name="connsiteY20" fmla="*/ 0 h 240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45568" h="2404360">
                <a:moveTo>
                  <a:pt x="0" y="0"/>
                </a:moveTo>
                <a:lnTo>
                  <a:pt x="1289321" y="2239545"/>
                </a:lnTo>
                <a:lnTo>
                  <a:pt x="1386262" y="2365580"/>
                </a:lnTo>
                <a:lnTo>
                  <a:pt x="1463815" y="2404360"/>
                </a:lnTo>
                <a:lnTo>
                  <a:pt x="1463815" y="2404360"/>
                </a:lnTo>
                <a:lnTo>
                  <a:pt x="4352670" y="2394665"/>
                </a:lnTo>
                <a:lnTo>
                  <a:pt x="4352670" y="2394665"/>
                </a:lnTo>
                <a:lnTo>
                  <a:pt x="4488388" y="2336495"/>
                </a:lnTo>
                <a:lnTo>
                  <a:pt x="4556247" y="2239545"/>
                </a:lnTo>
                <a:lnTo>
                  <a:pt x="5845568" y="0"/>
                </a:lnTo>
                <a:lnTo>
                  <a:pt x="4653188" y="19390"/>
                </a:lnTo>
                <a:lnTo>
                  <a:pt x="4478694" y="2132900"/>
                </a:lnTo>
                <a:lnTo>
                  <a:pt x="4439917" y="2239545"/>
                </a:lnTo>
                <a:lnTo>
                  <a:pt x="4381752" y="2307410"/>
                </a:lnTo>
                <a:lnTo>
                  <a:pt x="4246034" y="2326800"/>
                </a:lnTo>
                <a:lnTo>
                  <a:pt x="1541369" y="2317105"/>
                </a:lnTo>
                <a:lnTo>
                  <a:pt x="1541369" y="2317105"/>
                </a:lnTo>
                <a:lnTo>
                  <a:pt x="1405651" y="2239545"/>
                </a:lnTo>
                <a:lnTo>
                  <a:pt x="1366874" y="2142595"/>
                </a:lnTo>
                <a:lnTo>
                  <a:pt x="1202074" y="19390"/>
                </a:lnTo>
                <a:lnTo>
                  <a:pt x="0"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72" name="Freeform 71"/>
          <p:cNvSpPr/>
          <p:nvPr/>
        </p:nvSpPr>
        <p:spPr>
          <a:xfrm flipV="1">
            <a:off x="1066800" y="3849624"/>
            <a:ext cx="6844064" cy="853160"/>
          </a:xfrm>
          <a:custGeom>
            <a:avLst/>
            <a:gdLst>
              <a:gd name="connsiteX0" fmla="*/ 9694 w 6844064"/>
              <a:gd name="connsiteY0" fmla="*/ 0 h 853160"/>
              <a:gd name="connsiteX1" fmla="*/ 1715863 w 6844064"/>
              <a:gd name="connsiteY1" fmla="*/ 688345 h 853160"/>
              <a:gd name="connsiteX2" fmla="*/ 1841887 w 6844064"/>
              <a:gd name="connsiteY2" fmla="*/ 727125 h 853160"/>
              <a:gd name="connsiteX3" fmla="*/ 1958216 w 6844064"/>
              <a:gd name="connsiteY3" fmla="*/ 746515 h 853160"/>
              <a:gd name="connsiteX4" fmla="*/ 2064852 w 6844064"/>
              <a:gd name="connsiteY4" fmla="*/ 756210 h 853160"/>
              <a:gd name="connsiteX5" fmla="*/ 4759824 w 6844064"/>
              <a:gd name="connsiteY5" fmla="*/ 756210 h 853160"/>
              <a:gd name="connsiteX6" fmla="*/ 4885847 w 6844064"/>
              <a:gd name="connsiteY6" fmla="*/ 756210 h 853160"/>
              <a:gd name="connsiteX7" fmla="*/ 5050648 w 6844064"/>
              <a:gd name="connsiteY7" fmla="*/ 707735 h 853160"/>
              <a:gd name="connsiteX8" fmla="*/ 6834370 w 6844064"/>
              <a:gd name="connsiteY8" fmla="*/ 9695 h 853160"/>
              <a:gd name="connsiteX9" fmla="*/ 6844064 w 6844064"/>
              <a:gd name="connsiteY9" fmla="*/ 833770 h 853160"/>
              <a:gd name="connsiteX10" fmla="*/ 0 w 6844064"/>
              <a:gd name="connsiteY10" fmla="*/ 853160 h 853160"/>
              <a:gd name="connsiteX11" fmla="*/ 9694 w 6844064"/>
              <a:gd name="connsiteY11" fmla="*/ 0 h 8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44064" h="853160">
                <a:moveTo>
                  <a:pt x="9694" y="0"/>
                </a:moveTo>
                <a:lnTo>
                  <a:pt x="1715863" y="688345"/>
                </a:lnTo>
                <a:lnTo>
                  <a:pt x="1841887" y="727125"/>
                </a:lnTo>
                <a:lnTo>
                  <a:pt x="1958216" y="746515"/>
                </a:lnTo>
                <a:lnTo>
                  <a:pt x="2064852" y="756210"/>
                </a:lnTo>
                <a:lnTo>
                  <a:pt x="4759824" y="756210"/>
                </a:lnTo>
                <a:lnTo>
                  <a:pt x="4885847" y="756210"/>
                </a:lnTo>
                <a:lnTo>
                  <a:pt x="5050648" y="707735"/>
                </a:lnTo>
                <a:lnTo>
                  <a:pt x="6834370" y="9695"/>
                </a:lnTo>
                <a:lnTo>
                  <a:pt x="6844064" y="833770"/>
                </a:lnTo>
                <a:lnTo>
                  <a:pt x="0" y="853160"/>
                </a:lnTo>
                <a:lnTo>
                  <a:pt x="9694"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9" name="Freeform 8"/>
          <p:cNvSpPr/>
          <p:nvPr/>
        </p:nvSpPr>
        <p:spPr>
          <a:xfrm>
            <a:off x="1056662" y="2966670"/>
            <a:ext cx="6844064" cy="853160"/>
          </a:xfrm>
          <a:custGeom>
            <a:avLst/>
            <a:gdLst>
              <a:gd name="connsiteX0" fmla="*/ 9694 w 6844064"/>
              <a:gd name="connsiteY0" fmla="*/ 0 h 853160"/>
              <a:gd name="connsiteX1" fmla="*/ 1715863 w 6844064"/>
              <a:gd name="connsiteY1" fmla="*/ 688345 h 853160"/>
              <a:gd name="connsiteX2" fmla="*/ 1841887 w 6844064"/>
              <a:gd name="connsiteY2" fmla="*/ 727125 h 853160"/>
              <a:gd name="connsiteX3" fmla="*/ 1958216 w 6844064"/>
              <a:gd name="connsiteY3" fmla="*/ 746515 h 853160"/>
              <a:gd name="connsiteX4" fmla="*/ 2064852 w 6844064"/>
              <a:gd name="connsiteY4" fmla="*/ 756210 h 853160"/>
              <a:gd name="connsiteX5" fmla="*/ 4759824 w 6844064"/>
              <a:gd name="connsiteY5" fmla="*/ 756210 h 853160"/>
              <a:gd name="connsiteX6" fmla="*/ 4885847 w 6844064"/>
              <a:gd name="connsiteY6" fmla="*/ 756210 h 853160"/>
              <a:gd name="connsiteX7" fmla="*/ 5050648 w 6844064"/>
              <a:gd name="connsiteY7" fmla="*/ 707735 h 853160"/>
              <a:gd name="connsiteX8" fmla="*/ 6834370 w 6844064"/>
              <a:gd name="connsiteY8" fmla="*/ 9695 h 853160"/>
              <a:gd name="connsiteX9" fmla="*/ 6844064 w 6844064"/>
              <a:gd name="connsiteY9" fmla="*/ 833770 h 853160"/>
              <a:gd name="connsiteX10" fmla="*/ 0 w 6844064"/>
              <a:gd name="connsiteY10" fmla="*/ 853160 h 853160"/>
              <a:gd name="connsiteX11" fmla="*/ 9694 w 6844064"/>
              <a:gd name="connsiteY11" fmla="*/ 0 h 85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44064" h="853160">
                <a:moveTo>
                  <a:pt x="9694" y="0"/>
                </a:moveTo>
                <a:lnTo>
                  <a:pt x="1715863" y="688345"/>
                </a:lnTo>
                <a:lnTo>
                  <a:pt x="1841887" y="727125"/>
                </a:lnTo>
                <a:lnTo>
                  <a:pt x="1958216" y="746515"/>
                </a:lnTo>
                <a:lnTo>
                  <a:pt x="2064852" y="756210"/>
                </a:lnTo>
                <a:lnTo>
                  <a:pt x="4759824" y="756210"/>
                </a:lnTo>
                <a:lnTo>
                  <a:pt x="4885847" y="756210"/>
                </a:lnTo>
                <a:lnTo>
                  <a:pt x="5050648" y="707735"/>
                </a:lnTo>
                <a:lnTo>
                  <a:pt x="6834370" y="9695"/>
                </a:lnTo>
                <a:lnTo>
                  <a:pt x="6844064" y="833770"/>
                </a:lnTo>
                <a:lnTo>
                  <a:pt x="0" y="853160"/>
                </a:lnTo>
                <a:lnTo>
                  <a:pt x="9694" y="0"/>
                </a:lnTo>
                <a:close/>
              </a:path>
            </a:pathLst>
          </a:custGeom>
          <a:solidFill>
            <a:srgbClr val="FF0000">
              <a:alpha val="50000"/>
            </a:srgbClr>
          </a:solidFill>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6" name="Right Arrow 5"/>
          <p:cNvSpPr/>
          <p:nvPr/>
        </p:nvSpPr>
        <p:spPr bwMode="auto">
          <a:xfrm rot="5400000">
            <a:off x="2089264" y="1223823"/>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5" name="Right Arrow 14"/>
          <p:cNvSpPr/>
          <p:nvPr/>
        </p:nvSpPr>
        <p:spPr bwMode="auto">
          <a:xfrm rot="16200000" flipV="1">
            <a:off x="6319979" y="1214579"/>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8" name="Right Arrow 17"/>
          <p:cNvSpPr/>
          <p:nvPr/>
        </p:nvSpPr>
        <p:spPr bwMode="auto">
          <a:xfrm>
            <a:off x="2971800" y="3429000"/>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19" name="Right Arrow 18"/>
          <p:cNvSpPr/>
          <p:nvPr/>
        </p:nvSpPr>
        <p:spPr bwMode="auto">
          <a:xfrm>
            <a:off x="2971800" y="3810000"/>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0" name="Right Arrow 19"/>
          <p:cNvSpPr/>
          <p:nvPr/>
        </p:nvSpPr>
        <p:spPr bwMode="auto">
          <a:xfrm flipH="1">
            <a:off x="2926080" y="3675888"/>
            <a:ext cx="3047999" cy="1524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1" name="Right Arrow 20"/>
          <p:cNvSpPr/>
          <p:nvPr/>
        </p:nvSpPr>
        <p:spPr bwMode="auto">
          <a:xfrm rot="10800000" flipV="1">
            <a:off x="7086601" y="3200400"/>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2" name="Right Arrow 21"/>
          <p:cNvSpPr/>
          <p:nvPr/>
        </p:nvSpPr>
        <p:spPr bwMode="auto">
          <a:xfrm rot="12166399" flipV="1">
            <a:off x="1038723" y="3077024"/>
            <a:ext cx="618842" cy="373271"/>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3" name="Right Arrow 22"/>
          <p:cNvSpPr/>
          <p:nvPr/>
        </p:nvSpPr>
        <p:spPr bwMode="auto">
          <a:xfrm rot="9433601" flipH="1" flipV="1">
            <a:off x="1085635" y="4220024"/>
            <a:ext cx="618842" cy="373271"/>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4" name="Right Arrow 23"/>
          <p:cNvSpPr/>
          <p:nvPr/>
        </p:nvSpPr>
        <p:spPr bwMode="auto">
          <a:xfrm rot="10800000" flipH="1" flipV="1">
            <a:off x="7239001" y="3886200"/>
            <a:ext cx="618842" cy="609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solidFill>
                <a:srgbClr val="FFFFFF"/>
              </a:solidFill>
              <a:latin typeface="Tahoma" pitchFamily="34" charset="0"/>
            </a:endParaRPr>
          </a:p>
        </p:txBody>
      </p:sp>
      <p:sp>
        <p:nvSpPr>
          <p:cNvPr id="25" name="Text Box 18"/>
          <p:cNvSpPr txBox="1">
            <a:spLocks noChangeArrowheads="1"/>
          </p:cNvSpPr>
          <p:nvPr/>
        </p:nvSpPr>
        <p:spPr bwMode="auto">
          <a:xfrm>
            <a:off x="6938821" y="2139956"/>
            <a:ext cx="2007281" cy="584775"/>
          </a:xfrm>
          <a:prstGeom prst="rect">
            <a:avLst/>
          </a:prstGeom>
          <a:solidFill>
            <a:srgbClr val="FFFFCC"/>
          </a:solidFill>
          <a:ln w="19050" cmpd="sng">
            <a:solidFill>
              <a:srgbClr val="0000CC"/>
            </a:solidFill>
            <a:miter lim="800000"/>
            <a:headEnd/>
            <a:tailEnd/>
          </a:ln>
          <a:effectLst/>
        </p:spPr>
        <p:txBody>
          <a:bodyPr wrap="none">
            <a:spAutoFit/>
          </a:bodyPr>
          <a:lstStyle/>
          <a:p>
            <a:pPr eaLnBrk="0" hangingPunct="0"/>
            <a:r>
              <a:rPr lang="en-US" sz="1600" dirty="0" smtClean="0">
                <a:solidFill>
                  <a:srgbClr val="000000"/>
                </a:solidFill>
                <a:cs typeface="Arial" panose="020B0604020202020204" pitchFamily="34" charset="0"/>
              </a:rPr>
              <a:t>currents for </a:t>
            </a:r>
          </a:p>
          <a:p>
            <a:pPr eaLnBrk="0" hangingPunct="0"/>
            <a:r>
              <a:rPr lang="en-US" sz="1600" dirty="0" smtClean="0">
                <a:solidFill>
                  <a:srgbClr val="000000"/>
                </a:solidFill>
                <a:cs typeface="Arial" panose="020B0604020202020204" pitchFamily="34" charset="0"/>
              </a:rPr>
              <a:t>sideband transitions</a:t>
            </a:r>
          </a:p>
        </p:txBody>
      </p:sp>
      <p:cxnSp>
        <p:nvCxnSpPr>
          <p:cNvPr id="26" name="Straight Arrow Connector 25"/>
          <p:cNvCxnSpPr/>
          <p:nvPr/>
        </p:nvCxnSpPr>
        <p:spPr bwMode="auto">
          <a:xfrm flipH="1">
            <a:off x="7019925" y="2724731"/>
            <a:ext cx="685518" cy="780469"/>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7" name="Straight Arrow Connector 26"/>
          <p:cNvCxnSpPr>
            <a:stCxn id="25" idx="2"/>
          </p:cNvCxnSpPr>
          <p:nvPr/>
        </p:nvCxnSpPr>
        <p:spPr bwMode="auto">
          <a:xfrm flipH="1">
            <a:off x="7019925" y="2724731"/>
            <a:ext cx="922537" cy="1390069"/>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8" name="Straight Arrow Connector 27"/>
          <p:cNvCxnSpPr>
            <a:stCxn id="25" idx="1"/>
          </p:cNvCxnSpPr>
          <p:nvPr/>
        </p:nvCxnSpPr>
        <p:spPr bwMode="auto">
          <a:xfrm flipH="1" flipV="1">
            <a:off x="6410325" y="2139956"/>
            <a:ext cx="528496" cy="292388"/>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sp>
        <p:nvSpPr>
          <p:cNvPr id="2" name="TextBox 1"/>
          <p:cNvSpPr txBox="1"/>
          <p:nvPr/>
        </p:nvSpPr>
        <p:spPr>
          <a:xfrm>
            <a:off x="2157660" y="361920"/>
            <a:ext cx="4676280" cy="400110"/>
          </a:xfrm>
          <a:prstGeom prst="rect">
            <a:avLst/>
          </a:prstGeom>
          <a:noFill/>
        </p:spPr>
        <p:txBody>
          <a:bodyPr wrap="none" rtlCol="0">
            <a:spAutoFit/>
          </a:bodyPr>
          <a:lstStyle/>
          <a:p>
            <a:r>
              <a:rPr lang="en-US" dirty="0" smtClean="0">
                <a:solidFill>
                  <a:srgbClr val="000000"/>
                </a:solidFill>
              </a:rPr>
              <a:t>Make B(t) =0, maximize B-field gradient</a:t>
            </a:r>
            <a:endParaRPr lang="en-US" dirty="0">
              <a:solidFill>
                <a:srgbClr val="000000"/>
              </a:solidFill>
            </a:endParaRPr>
          </a:p>
        </p:txBody>
      </p:sp>
      <p:grpSp>
        <p:nvGrpSpPr>
          <p:cNvPr id="29" name="Group 28"/>
          <p:cNvGrpSpPr/>
          <p:nvPr/>
        </p:nvGrpSpPr>
        <p:grpSpPr>
          <a:xfrm>
            <a:off x="2152327" y="5096063"/>
            <a:ext cx="4595503" cy="485064"/>
            <a:chOff x="7672697" y="3459028"/>
            <a:chExt cx="4595503" cy="485064"/>
          </a:xfrm>
        </p:grpSpPr>
        <p:sp>
          <p:nvSpPr>
            <p:cNvPr id="30" name="Rectangle 29"/>
            <p:cNvSpPr/>
            <p:nvPr/>
          </p:nvSpPr>
          <p:spPr bwMode="auto">
            <a:xfrm>
              <a:off x="7672697" y="3459028"/>
              <a:ext cx="4595503" cy="485064"/>
            </a:xfrm>
            <a:prstGeom prst="rect">
              <a:avLst/>
            </a:prstGeom>
            <a:solidFill>
              <a:srgbClr val="FFFFCC"/>
            </a:solidFill>
            <a:ln w="28575"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pic>
          <p:nvPicPr>
            <p:cNvPr id="31" name="Picture 30"/>
            <p:cNvPicPr>
              <a:picLocks noChangeAspect="1"/>
            </p:cNvPicPr>
            <p:nvPr>
              <p:custDataLst>
                <p:tags r:id="rId1"/>
              </p:custDataLst>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72697" y="3563092"/>
              <a:ext cx="2971806" cy="381000"/>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32" name="TextBox 31"/>
            <p:cNvSpPr txBox="1"/>
            <p:nvPr/>
          </p:nvSpPr>
          <p:spPr>
            <a:xfrm>
              <a:off x="10778335" y="3535228"/>
              <a:ext cx="1365374" cy="369332"/>
            </a:xfrm>
            <a:prstGeom prst="rect">
              <a:avLst/>
            </a:prstGeom>
            <a:noFill/>
          </p:spPr>
          <p:txBody>
            <a:bodyPr wrap="none" rtlCol="0">
              <a:spAutoFit/>
            </a:bodyPr>
            <a:lstStyle/>
            <a:p>
              <a:pPr eaLnBrk="0" hangingPunct="0"/>
              <a:r>
                <a:rPr lang="en-US" sz="1800" dirty="0" smtClean="0">
                  <a:solidFill>
                    <a:srgbClr val="000000"/>
                  </a:solidFill>
                  <a:latin typeface="Tahoma" pitchFamily="34" charset="0"/>
                </a:rPr>
                <a:t>F = 0.76(3)</a:t>
              </a:r>
              <a:endParaRPr lang="en-US" sz="1800" dirty="0">
                <a:solidFill>
                  <a:srgbClr val="000000"/>
                </a:solidFill>
                <a:latin typeface="Tahoma" pitchFamily="34" charset="0"/>
              </a:endParaRPr>
            </a:p>
          </p:txBody>
        </p:sp>
      </p:grpSp>
      <p:sp>
        <p:nvSpPr>
          <p:cNvPr id="33" name="TextBox 32"/>
          <p:cNvSpPr txBox="1"/>
          <p:nvPr/>
        </p:nvSpPr>
        <p:spPr>
          <a:xfrm>
            <a:off x="108137" y="6546079"/>
            <a:ext cx="5605765" cy="307777"/>
          </a:xfrm>
          <a:prstGeom prst="rect">
            <a:avLst/>
          </a:prstGeom>
          <a:noFill/>
        </p:spPr>
        <p:txBody>
          <a:bodyPr wrap="none" rtlCol="0">
            <a:spAutoFit/>
          </a:bodyPr>
          <a:lstStyle/>
          <a:p>
            <a:pPr fontAlgn="auto">
              <a:spcBef>
                <a:spcPts val="0"/>
              </a:spcBef>
              <a:spcAft>
                <a:spcPts val="0"/>
              </a:spcAft>
            </a:pPr>
            <a:r>
              <a:rPr lang="en-US" sz="1400" kern="0" dirty="0" smtClean="0">
                <a:solidFill>
                  <a:srgbClr val="000000"/>
                </a:solidFill>
                <a:cs typeface="Arial" panose="020B0604020202020204" pitchFamily="34" charset="0"/>
              </a:rPr>
              <a:t>U. Warring et al.,</a:t>
            </a:r>
            <a:r>
              <a:rPr lang="en-US" sz="1400" kern="0" dirty="0">
                <a:solidFill>
                  <a:srgbClr val="000000"/>
                </a:solidFill>
                <a:cs typeface="Arial" panose="020B0604020202020204" pitchFamily="34" charset="0"/>
              </a:rPr>
              <a:t> </a:t>
            </a:r>
            <a:r>
              <a:rPr lang="en-US" sz="1400" kern="0" dirty="0" smtClean="0">
                <a:solidFill>
                  <a:srgbClr val="000000"/>
                </a:solidFill>
                <a:cs typeface="Arial" panose="020B0604020202020204" pitchFamily="34" charset="0"/>
              </a:rPr>
              <a:t> </a:t>
            </a:r>
            <a:r>
              <a:rPr lang="pl-PL" sz="1400" kern="0" dirty="0" smtClean="0">
                <a:solidFill>
                  <a:srgbClr val="000000"/>
                </a:solidFill>
                <a:cs typeface="Arial" panose="020B0604020202020204" pitchFamily="34" charset="0"/>
              </a:rPr>
              <a:t>PRA </a:t>
            </a:r>
            <a:r>
              <a:rPr lang="pl-PL" sz="1400" b="1" kern="0" dirty="0">
                <a:solidFill>
                  <a:srgbClr val="000000"/>
                </a:solidFill>
                <a:cs typeface="Arial" panose="020B0604020202020204" pitchFamily="34" charset="0"/>
              </a:rPr>
              <a:t>87</a:t>
            </a:r>
            <a:r>
              <a:rPr lang="pl-PL" sz="1400" kern="0" dirty="0">
                <a:solidFill>
                  <a:srgbClr val="000000"/>
                </a:solidFill>
                <a:cs typeface="Arial" panose="020B0604020202020204" pitchFamily="34" charset="0"/>
              </a:rPr>
              <a:t>, 013437 (2013)</a:t>
            </a:r>
            <a:r>
              <a:rPr lang="en-US" sz="1400" kern="0" dirty="0" smtClean="0">
                <a:solidFill>
                  <a:srgbClr val="000000"/>
                </a:solidFill>
                <a:cs typeface="Arial" panose="020B0604020202020204" pitchFamily="34" charset="0"/>
              </a:rPr>
              <a:t>; PRL</a:t>
            </a:r>
            <a:r>
              <a:rPr lang="en-US" sz="1400" b="1" kern="0" dirty="0" smtClean="0">
                <a:solidFill>
                  <a:srgbClr val="000000"/>
                </a:solidFill>
                <a:cs typeface="Arial" panose="020B0604020202020204" pitchFamily="34" charset="0"/>
              </a:rPr>
              <a:t>  </a:t>
            </a:r>
            <a:r>
              <a:rPr lang="en-US" sz="1400" b="1" dirty="0">
                <a:solidFill>
                  <a:srgbClr val="000000"/>
                </a:solidFill>
                <a:cs typeface="Arial" panose="020B0604020202020204" pitchFamily="34" charset="0"/>
              </a:rPr>
              <a:t>110</a:t>
            </a:r>
            <a:r>
              <a:rPr lang="en-US" sz="1400" dirty="0">
                <a:solidFill>
                  <a:srgbClr val="000000"/>
                </a:solidFill>
                <a:cs typeface="Arial" panose="020B0604020202020204" pitchFamily="34" charset="0"/>
              </a:rPr>
              <a:t>, 173002 (2013</a:t>
            </a:r>
            <a:r>
              <a:rPr lang="en-US" sz="1400" dirty="0" smtClean="0">
                <a:solidFill>
                  <a:srgbClr val="000000"/>
                </a:solidFill>
                <a:cs typeface="Arial" panose="020B0604020202020204" pitchFamily="34" charset="0"/>
              </a:rPr>
              <a:t>)</a:t>
            </a:r>
            <a:endParaRPr lang="en-US" sz="1400" dirty="0">
              <a:solidFill>
                <a:srgbClr val="FF0000"/>
              </a:solidFill>
              <a:cs typeface="Arial" panose="020B0604020202020204" pitchFamily="34" charset="0"/>
            </a:endParaRPr>
          </a:p>
        </p:txBody>
      </p:sp>
      <p:sp>
        <p:nvSpPr>
          <p:cNvPr id="34" name="TextBox 33"/>
          <p:cNvSpPr txBox="1"/>
          <p:nvPr/>
        </p:nvSpPr>
        <p:spPr>
          <a:xfrm>
            <a:off x="108137" y="6320126"/>
            <a:ext cx="3737177" cy="307777"/>
          </a:xfrm>
          <a:prstGeom prst="rect">
            <a:avLst/>
          </a:prstGeom>
          <a:noFill/>
        </p:spPr>
        <p:txBody>
          <a:bodyPr wrap="none" rtlCol="0">
            <a:spAutoFit/>
          </a:bodyPr>
          <a:lstStyle/>
          <a:p>
            <a:pPr eaLnBrk="0" hangingPunct="0"/>
            <a:r>
              <a:rPr lang="en-US" sz="1400" dirty="0" smtClean="0">
                <a:solidFill>
                  <a:srgbClr val="000000"/>
                </a:solidFill>
                <a:cs typeface="Arial" panose="020B0604020202020204" pitchFamily="34" charset="0"/>
              </a:rPr>
              <a:t>C. </a:t>
            </a:r>
            <a:r>
              <a:rPr lang="en-US" sz="1400" dirty="0" err="1" smtClean="0">
                <a:solidFill>
                  <a:srgbClr val="000000"/>
                </a:solidFill>
                <a:cs typeface="Arial" panose="020B0604020202020204" pitchFamily="34" charset="0"/>
              </a:rPr>
              <a:t>Ospelkaus</a:t>
            </a:r>
            <a:r>
              <a:rPr lang="en-US" sz="1400" dirty="0" smtClean="0">
                <a:solidFill>
                  <a:srgbClr val="000000"/>
                </a:solidFill>
                <a:cs typeface="Arial" panose="020B0604020202020204" pitchFamily="34" charset="0"/>
              </a:rPr>
              <a:t> et al.,</a:t>
            </a:r>
            <a:r>
              <a:rPr lang="en-US" sz="1400" i="1" dirty="0" smtClean="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Nature </a:t>
            </a:r>
            <a:r>
              <a:rPr lang="en-US" sz="1400" b="1" dirty="0">
                <a:solidFill>
                  <a:srgbClr val="000000"/>
                </a:solidFill>
                <a:cs typeface="Arial" panose="020B0604020202020204" pitchFamily="34" charset="0"/>
              </a:rPr>
              <a:t>476</a:t>
            </a:r>
            <a:r>
              <a:rPr lang="en-US" sz="1400" dirty="0">
                <a:solidFill>
                  <a:srgbClr val="000000"/>
                </a:solidFill>
                <a:cs typeface="Arial" panose="020B0604020202020204" pitchFamily="34" charset="0"/>
              </a:rPr>
              <a:t>, </a:t>
            </a:r>
            <a:r>
              <a:rPr lang="en-US" sz="1400" dirty="0" smtClean="0">
                <a:solidFill>
                  <a:srgbClr val="000000"/>
                </a:solidFill>
                <a:cs typeface="Arial" panose="020B0604020202020204" pitchFamily="34" charset="0"/>
              </a:rPr>
              <a:t>181 </a:t>
            </a:r>
            <a:r>
              <a:rPr lang="en-US" sz="1400" dirty="0">
                <a:solidFill>
                  <a:srgbClr val="000000"/>
                </a:solidFill>
                <a:cs typeface="Arial" panose="020B0604020202020204" pitchFamily="34" charset="0"/>
              </a:rPr>
              <a:t>(2011</a:t>
            </a:r>
            <a:r>
              <a:rPr lang="en-US" sz="1400" dirty="0" smtClean="0">
                <a:solidFill>
                  <a:srgbClr val="000000"/>
                </a:solidFill>
                <a:cs typeface="Arial" panose="020B0604020202020204" pitchFamily="34" charset="0"/>
              </a:rPr>
              <a:t>).</a:t>
            </a:r>
            <a:endParaRPr lang="en-US" sz="1400" dirty="0">
              <a:solidFill>
                <a:srgbClr val="FFFFFF"/>
              </a:solidFill>
              <a:cs typeface="Arial" panose="020B0604020202020204" pitchFamily="34" charset="0"/>
            </a:endParaRPr>
          </a:p>
        </p:txBody>
      </p:sp>
      <p:sp>
        <p:nvSpPr>
          <p:cNvPr id="35" name="TextBox 34"/>
          <p:cNvSpPr txBox="1"/>
          <p:nvPr/>
        </p:nvSpPr>
        <p:spPr>
          <a:xfrm>
            <a:off x="321400" y="285214"/>
            <a:ext cx="7936212" cy="3600986"/>
          </a:xfrm>
          <a:prstGeom prst="rect">
            <a:avLst/>
          </a:prstGeom>
          <a:solidFill>
            <a:srgbClr val="FFFFCC"/>
          </a:solidFill>
          <a:ln w="28575">
            <a:solidFill>
              <a:srgbClr val="0000CC"/>
            </a:solidFill>
          </a:ln>
        </p:spPr>
        <p:txBody>
          <a:bodyPr wrap="none" rtlCol="0">
            <a:spAutoFit/>
          </a:bodyPr>
          <a:lstStyle/>
          <a:p>
            <a:r>
              <a:rPr lang="en-US" sz="2800" b="1" dirty="0" smtClean="0">
                <a:solidFill>
                  <a:srgbClr val="000000"/>
                </a:solidFill>
              </a:rPr>
              <a:t>New apparatus</a:t>
            </a:r>
            <a:r>
              <a:rPr lang="en-US" sz="2800" dirty="0" smtClean="0">
                <a:solidFill>
                  <a:srgbClr val="000000"/>
                </a:solidFill>
              </a:rPr>
              <a:t> (David </a:t>
            </a:r>
            <a:r>
              <a:rPr lang="en-US" sz="2800" dirty="0" err="1" smtClean="0">
                <a:solidFill>
                  <a:srgbClr val="000000"/>
                </a:solidFill>
              </a:rPr>
              <a:t>Allcock</a:t>
            </a:r>
            <a:r>
              <a:rPr lang="en-US" sz="2800" dirty="0" smtClean="0">
                <a:solidFill>
                  <a:srgbClr val="000000"/>
                </a:solidFill>
              </a:rPr>
              <a:t>, Daniel </a:t>
            </a:r>
            <a:r>
              <a:rPr lang="en-US" sz="2800" dirty="0" err="1" smtClean="0">
                <a:solidFill>
                  <a:srgbClr val="000000"/>
                </a:solidFill>
              </a:rPr>
              <a:t>Slichter</a:t>
            </a:r>
            <a:r>
              <a:rPr lang="en-US" sz="2800" dirty="0" smtClean="0">
                <a:solidFill>
                  <a:srgbClr val="000000"/>
                </a:solidFill>
              </a:rPr>
              <a:t>)</a:t>
            </a:r>
          </a:p>
          <a:p>
            <a:r>
              <a:rPr lang="en-US" sz="2800" dirty="0" smtClean="0">
                <a:solidFill>
                  <a:srgbClr val="000000"/>
                </a:solidFill>
              </a:rPr>
              <a:t>-   better </a:t>
            </a:r>
            <a:r>
              <a:rPr lang="en-US" sz="2800" dirty="0">
                <a:solidFill>
                  <a:srgbClr val="000000"/>
                </a:solidFill>
              </a:rPr>
              <a:t>optical access</a:t>
            </a:r>
          </a:p>
          <a:p>
            <a:r>
              <a:rPr lang="en-US" sz="2800" dirty="0" smtClean="0">
                <a:solidFill>
                  <a:srgbClr val="0000CC"/>
                </a:solidFill>
              </a:rPr>
              <a:t>-   shorter </a:t>
            </a:r>
            <a:r>
              <a:rPr lang="en-US" sz="2800" dirty="0">
                <a:solidFill>
                  <a:srgbClr val="0000CC"/>
                </a:solidFill>
              </a:rPr>
              <a:t>leads (lower </a:t>
            </a:r>
            <a:r>
              <a:rPr lang="en-US" sz="2800" dirty="0" err="1" smtClean="0">
                <a:solidFill>
                  <a:srgbClr val="0000CC"/>
                </a:solidFill>
              </a:rPr>
              <a:t>RF</a:t>
            </a:r>
            <a:r>
              <a:rPr lang="en-US" sz="2800" dirty="0" smtClean="0">
                <a:solidFill>
                  <a:srgbClr val="0000CC"/>
                </a:solidFill>
              </a:rPr>
              <a:t> </a:t>
            </a:r>
            <a:r>
              <a:rPr lang="en-US" sz="2800" dirty="0">
                <a:solidFill>
                  <a:srgbClr val="0000CC"/>
                </a:solidFill>
              </a:rPr>
              <a:t>and microwave loss)</a:t>
            </a:r>
          </a:p>
          <a:p>
            <a:r>
              <a:rPr lang="en-US" sz="2800" dirty="0" smtClean="0">
                <a:solidFill>
                  <a:srgbClr val="000000"/>
                </a:solidFill>
              </a:rPr>
              <a:t>-   separate loading zone</a:t>
            </a:r>
          </a:p>
          <a:p>
            <a:r>
              <a:rPr lang="en-US" sz="2800" dirty="0" smtClean="0">
                <a:solidFill>
                  <a:srgbClr val="0000CC"/>
                </a:solidFill>
              </a:rPr>
              <a:t>-   </a:t>
            </a:r>
            <a:r>
              <a:rPr lang="en-US" sz="2800" dirty="0" err="1" smtClean="0">
                <a:solidFill>
                  <a:srgbClr val="0000CC"/>
                </a:solidFill>
              </a:rPr>
              <a:t>Ar</a:t>
            </a:r>
            <a:r>
              <a:rPr lang="en-US" sz="2800" dirty="0" smtClean="0">
                <a:solidFill>
                  <a:srgbClr val="0000CC"/>
                </a:solidFill>
              </a:rPr>
              <a:t>+ cleaning</a:t>
            </a:r>
          </a:p>
          <a:p>
            <a:r>
              <a:rPr lang="en-US" sz="2800" dirty="0" smtClean="0">
                <a:solidFill>
                  <a:srgbClr val="0000CC"/>
                </a:solidFill>
              </a:rPr>
              <a:t>-   ability to cool (LN</a:t>
            </a:r>
            <a:r>
              <a:rPr lang="en-US" sz="2800" baseline="-25000" dirty="0" smtClean="0">
                <a:solidFill>
                  <a:srgbClr val="0000CC"/>
                </a:solidFill>
              </a:rPr>
              <a:t>2</a:t>
            </a:r>
            <a:r>
              <a:rPr lang="en-US" sz="2800" dirty="0" smtClean="0">
                <a:solidFill>
                  <a:srgbClr val="0000CC"/>
                </a:solidFill>
              </a:rPr>
              <a:t>)</a:t>
            </a:r>
          </a:p>
          <a:p>
            <a:r>
              <a:rPr lang="en-US" sz="2800" dirty="0" smtClean="0">
                <a:solidFill>
                  <a:srgbClr val="0000CC"/>
                </a:solidFill>
              </a:rPr>
              <a:t>-   </a:t>
            </a:r>
            <a:r>
              <a:rPr lang="en-US" sz="2800" dirty="0">
                <a:solidFill>
                  <a:srgbClr val="0000CC"/>
                </a:solidFill>
              </a:rPr>
              <a:t>b</a:t>
            </a:r>
            <a:r>
              <a:rPr lang="en-US" sz="2800" dirty="0" smtClean="0">
                <a:solidFill>
                  <a:srgbClr val="0000CC"/>
                </a:solidFill>
              </a:rPr>
              <a:t>etter </a:t>
            </a:r>
            <a:r>
              <a:rPr lang="en-US" sz="2800" dirty="0">
                <a:solidFill>
                  <a:srgbClr val="0000CC"/>
                </a:solidFill>
              </a:rPr>
              <a:t>thermal &amp; electrical conductivity at 80K</a:t>
            </a:r>
          </a:p>
          <a:p>
            <a:r>
              <a:rPr lang="en-US" sz="2800" dirty="0" smtClean="0">
                <a:solidFill>
                  <a:srgbClr val="000000"/>
                </a:solidFill>
              </a:rPr>
              <a:t>-   new </a:t>
            </a:r>
            <a:r>
              <a:rPr lang="en-US" sz="2800" dirty="0">
                <a:solidFill>
                  <a:srgbClr val="000000"/>
                </a:solidFill>
              </a:rPr>
              <a:t>power </a:t>
            </a:r>
            <a:r>
              <a:rPr lang="en-US" sz="2800" dirty="0" smtClean="0">
                <a:solidFill>
                  <a:srgbClr val="000000"/>
                </a:solidFill>
              </a:rPr>
              <a:t>amps </a:t>
            </a:r>
          </a:p>
        </p:txBody>
      </p:sp>
    </p:spTree>
    <p:extLst>
      <p:ext uri="{BB962C8B-B14F-4D97-AF65-F5344CB8AC3E}">
        <p14:creationId xmlns:p14="http://schemas.microsoft.com/office/powerpoint/2010/main" val="296065784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4465"/>
            <a:ext cx="7086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sz="2400" dirty="0" smtClean="0">
                <a:solidFill>
                  <a:srgbClr val="000000"/>
                </a:solidFill>
              </a:rPr>
              <a:t>Al</a:t>
            </a:r>
            <a:r>
              <a:rPr lang="en-US" sz="2400" baseline="30000" dirty="0" smtClean="0">
                <a:solidFill>
                  <a:srgbClr val="000000"/>
                </a:solidFill>
              </a:rPr>
              <a:t>+</a:t>
            </a:r>
            <a:r>
              <a:rPr lang="en-US" sz="2400" dirty="0" smtClean="0">
                <a:solidFill>
                  <a:srgbClr val="000000"/>
                </a:solidFill>
              </a:rPr>
              <a:t> “quantum-logic clock” </a:t>
            </a:r>
            <a:r>
              <a:rPr lang="en-US" sz="1800" dirty="0" smtClean="0">
                <a:solidFill>
                  <a:srgbClr val="000000"/>
                </a:solidFill>
              </a:rPr>
              <a:t>(T. </a:t>
            </a:r>
            <a:r>
              <a:rPr lang="en-US" sz="1800" dirty="0" err="1" smtClean="0">
                <a:solidFill>
                  <a:srgbClr val="000000"/>
                </a:solidFill>
              </a:rPr>
              <a:t>Rosenband</a:t>
            </a:r>
            <a:r>
              <a:rPr lang="en-US" sz="1800" dirty="0" smtClean="0">
                <a:solidFill>
                  <a:srgbClr val="000000"/>
                </a:solidFill>
              </a:rPr>
              <a:t>, D. </a:t>
            </a:r>
            <a:r>
              <a:rPr lang="en-US" sz="1800" dirty="0" err="1" smtClean="0">
                <a:solidFill>
                  <a:srgbClr val="000000"/>
                </a:solidFill>
              </a:rPr>
              <a:t>Lebrandt</a:t>
            </a:r>
            <a:r>
              <a:rPr lang="en-US" sz="1800" dirty="0" smtClean="0">
                <a:solidFill>
                  <a:srgbClr val="000000"/>
                </a:solidFill>
              </a:rPr>
              <a:t> et al.)</a:t>
            </a:r>
            <a:endParaRPr lang="en-US" sz="1800" dirty="0" smtClean="0">
              <a:solidFill>
                <a:srgbClr val="3333CC"/>
              </a:solidFill>
            </a:endParaRPr>
          </a:p>
        </p:txBody>
      </p:sp>
      <p:grpSp>
        <p:nvGrpSpPr>
          <p:cNvPr id="2" name="Group 4"/>
          <p:cNvGrpSpPr>
            <a:grpSpLocks/>
          </p:cNvGrpSpPr>
          <p:nvPr/>
        </p:nvGrpSpPr>
        <p:grpSpPr bwMode="auto">
          <a:xfrm>
            <a:off x="2127050" y="447786"/>
            <a:ext cx="1730375" cy="1096952"/>
            <a:chOff x="3984" y="528"/>
            <a:chExt cx="1440" cy="877"/>
          </a:xfrm>
        </p:grpSpPr>
        <p:grpSp>
          <p:nvGrpSpPr>
            <p:cNvPr id="28770" name="Group 5"/>
            <p:cNvGrpSpPr>
              <a:grpSpLocks/>
            </p:cNvGrpSpPr>
            <p:nvPr/>
          </p:nvGrpSpPr>
          <p:grpSpPr bwMode="auto">
            <a:xfrm>
              <a:off x="3984" y="672"/>
              <a:ext cx="1440" cy="733"/>
              <a:chOff x="3004" y="1440"/>
              <a:chExt cx="2054" cy="1004"/>
            </a:xfrm>
          </p:grpSpPr>
          <p:sp>
            <p:nvSpPr>
              <p:cNvPr id="28779" name="Freeform 6"/>
              <p:cNvSpPr>
                <a:spLocks/>
              </p:cNvSpPr>
              <p:nvPr/>
            </p:nvSpPr>
            <p:spPr bwMode="auto">
              <a:xfrm flipH="1">
                <a:off x="3004" y="1440"/>
                <a:ext cx="1026" cy="1004"/>
              </a:xfrm>
              <a:custGeom>
                <a:avLst/>
                <a:gdLst>
                  <a:gd name="T0" fmla="*/ 1026 w 1026"/>
                  <a:gd name="T1" fmla="*/ 0 h 1004"/>
                  <a:gd name="T2" fmla="*/ 870 w 1026"/>
                  <a:gd name="T3" fmla="*/ 294 h 1004"/>
                  <a:gd name="T4" fmla="*/ 695 w 1026"/>
                  <a:gd name="T5" fmla="*/ 553 h 1004"/>
                  <a:gd name="T6" fmla="*/ 536 w 1026"/>
                  <a:gd name="T7" fmla="*/ 732 h 1004"/>
                  <a:gd name="T8" fmla="*/ 344 w 1026"/>
                  <a:gd name="T9" fmla="*/ 890 h 1004"/>
                  <a:gd name="T10" fmla="*/ 152 w 1026"/>
                  <a:gd name="T11" fmla="*/ 976 h 1004"/>
                  <a:gd name="T12" fmla="*/ 52 w 1026"/>
                  <a:gd name="T13" fmla="*/ 1000 h 1004"/>
                  <a:gd name="T14" fmla="*/ 0 w 1026"/>
                  <a:gd name="T15" fmla="*/ 1000 h 1004"/>
                  <a:gd name="T16" fmla="*/ 0 60000 65536"/>
                  <a:gd name="T17" fmla="*/ 0 60000 65536"/>
                  <a:gd name="T18" fmla="*/ 0 60000 65536"/>
                  <a:gd name="T19" fmla="*/ 0 60000 65536"/>
                  <a:gd name="T20" fmla="*/ 0 60000 65536"/>
                  <a:gd name="T21" fmla="*/ 0 60000 65536"/>
                  <a:gd name="T22" fmla="*/ 0 60000 65536"/>
                  <a:gd name="T23" fmla="*/ 0 60000 65536"/>
                  <a:gd name="T24" fmla="*/ 0 w 1026"/>
                  <a:gd name="T25" fmla="*/ 0 h 1004"/>
                  <a:gd name="T26" fmla="*/ 1026 w 1026"/>
                  <a:gd name="T27" fmla="*/ 1004 h 10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6" h="1004">
                    <a:moveTo>
                      <a:pt x="1026" y="0"/>
                    </a:moveTo>
                    <a:cubicBezTo>
                      <a:pt x="1000" y="49"/>
                      <a:pt x="925" y="202"/>
                      <a:pt x="870" y="294"/>
                    </a:cubicBezTo>
                    <a:cubicBezTo>
                      <a:pt x="815" y="386"/>
                      <a:pt x="751" y="480"/>
                      <a:pt x="695" y="553"/>
                    </a:cubicBezTo>
                    <a:cubicBezTo>
                      <a:pt x="639" y="626"/>
                      <a:pt x="595" y="676"/>
                      <a:pt x="536" y="732"/>
                    </a:cubicBezTo>
                    <a:cubicBezTo>
                      <a:pt x="477" y="788"/>
                      <a:pt x="408" y="849"/>
                      <a:pt x="344" y="890"/>
                    </a:cubicBezTo>
                    <a:cubicBezTo>
                      <a:pt x="280" y="931"/>
                      <a:pt x="201" y="958"/>
                      <a:pt x="152" y="976"/>
                    </a:cubicBezTo>
                    <a:cubicBezTo>
                      <a:pt x="103" y="994"/>
                      <a:pt x="77" y="996"/>
                      <a:pt x="52" y="1000"/>
                    </a:cubicBezTo>
                    <a:cubicBezTo>
                      <a:pt x="27" y="1004"/>
                      <a:pt x="11" y="1000"/>
                      <a:pt x="0" y="1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80" name="Freeform 7"/>
              <p:cNvSpPr>
                <a:spLocks/>
              </p:cNvSpPr>
              <p:nvPr/>
            </p:nvSpPr>
            <p:spPr bwMode="auto">
              <a:xfrm>
                <a:off x="4032" y="1440"/>
                <a:ext cx="1026" cy="1004"/>
              </a:xfrm>
              <a:custGeom>
                <a:avLst/>
                <a:gdLst>
                  <a:gd name="T0" fmla="*/ 1026 w 1026"/>
                  <a:gd name="T1" fmla="*/ 0 h 1004"/>
                  <a:gd name="T2" fmla="*/ 870 w 1026"/>
                  <a:gd name="T3" fmla="*/ 294 h 1004"/>
                  <a:gd name="T4" fmla="*/ 695 w 1026"/>
                  <a:gd name="T5" fmla="*/ 553 h 1004"/>
                  <a:gd name="T6" fmla="*/ 536 w 1026"/>
                  <a:gd name="T7" fmla="*/ 732 h 1004"/>
                  <a:gd name="T8" fmla="*/ 344 w 1026"/>
                  <a:gd name="T9" fmla="*/ 890 h 1004"/>
                  <a:gd name="T10" fmla="*/ 152 w 1026"/>
                  <a:gd name="T11" fmla="*/ 976 h 1004"/>
                  <a:gd name="T12" fmla="*/ 52 w 1026"/>
                  <a:gd name="T13" fmla="*/ 1000 h 1004"/>
                  <a:gd name="T14" fmla="*/ 0 w 1026"/>
                  <a:gd name="T15" fmla="*/ 1000 h 1004"/>
                  <a:gd name="T16" fmla="*/ 0 60000 65536"/>
                  <a:gd name="T17" fmla="*/ 0 60000 65536"/>
                  <a:gd name="T18" fmla="*/ 0 60000 65536"/>
                  <a:gd name="T19" fmla="*/ 0 60000 65536"/>
                  <a:gd name="T20" fmla="*/ 0 60000 65536"/>
                  <a:gd name="T21" fmla="*/ 0 60000 65536"/>
                  <a:gd name="T22" fmla="*/ 0 60000 65536"/>
                  <a:gd name="T23" fmla="*/ 0 60000 65536"/>
                  <a:gd name="T24" fmla="*/ 0 w 1026"/>
                  <a:gd name="T25" fmla="*/ 0 h 1004"/>
                  <a:gd name="T26" fmla="*/ 1026 w 1026"/>
                  <a:gd name="T27" fmla="*/ 1004 h 10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6" h="1004">
                    <a:moveTo>
                      <a:pt x="1026" y="0"/>
                    </a:moveTo>
                    <a:cubicBezTo>
                      <a:pt x="1000" y="49"/>
                      <a:pt x="925" y="202"/>
                      <a:pt x="870" y="294"/>
                    </a:cubicBezTo>
                    <a:cubicBezTo>
                      <a:pt x="815" y="386"/>
                      <a:pt x="751" y="480"/>
                      <a:pt x="695" y="553"/>
                    </a:cubicBezTo>
                    <a:cubicBezTo>
                      <a:pt x="639" y="626"/>
                      <a:pt x="595" y="676"/>
                      <a:pt x="536" y="732"/>
                    </a:cubicBezTo>
                    <a:cubicBezTo>
                      <a:pt x="477" y="788"/>
                      <a:pt x="408" y="849"/>
                      <a:pt x="344" y="890"/>
                    </a:cubicBezTo>
                    <a:cubicBezTo>
                      <a:pt x="280" y="931"/>
                      <a:pt x="201" y="958"/>
                      <a:pt x="152" y="976"/>
                    </a:cubicBezTo>
                    <a:cubicBezTo>
                      <a:pt x="103" y="994"/>
                      <a:pt x="77" y="996"/>
                      <a:pt x="52" y="1000"/>
                    </a:cubicBezTo>
                    <a:cubicBezTo>
                      <a:pt x="27" y="1004"/>
                      <a:pt x="11" y="1000"/>
                      <a:pt x="0" y="100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sp>
          <p:nvSpPr>
            <p:cNvPr id="28771" name="Oval 8"/>
            <p:cNvSpPr>
              <a:spLocks noChangeArrowheads="1"/>
            </p:cNvSpPr>
            <p:nvPr/>
          </p:nvSpPr>
          <p:spPr bwMode="auto">
            <a:xfrm>
              <a:off x="4464" y="1200"/>
              <a:ext cx="144" cy="144"/>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72" name="Oval 9"/>
            <p:cNvSpPr>
              <a:spLocks noChangeArrowheads="1"/>
            </p:cNvSpPr>
            <p:nvPr/>
          </p:nvSpPr>
          <p:spPr bwMode="auto">
            <a:xfrm>
              <a:off x="4800" y="1200"/>
              <a:ext cx="144" cy="144"/>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73" name="Freeform 10"/>
            <p:cNvSpPr>
              <a:spLocks/>
            </p:cNvSpPr>
            <p:nvPr/>
          </p:nvSpPr>
          <p:spPr bwMode="auto">
            <a:xfrm>
              <a:off x="4608" y="1152"/>
              <a:ext cx="192" cy="48"/>
            </a:xfrm>
            <a:custGeom>
              <a:avLst/>
              <a:gdLst>
                <a:gd name="T0" fmla="*/ 0 w 288"/>
                <a:gd name="T1" fmla="*/ 48 h 48"/>
                <a:gd name="T2" fmla="*/ 19 w 288"/>
                <a:gd name="T3" fmla="*/ 0 h 48"/>
                <a:gd name="T4" fmla="*/ 38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40" y="24"/>
                    <a:pt x="288"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74" name="Freeform 11"/>
            <p:cNvSpPr>
              <a:spLocks/>
            </p:cNvSpPr>
            <p:nvPr/>
          </p:nvSpPr>
          <p:spPr bwMode="auto">
            <a:xfrm flipV="1">
              <a:off x="4608" y="1335"/>
              <a:ext cx="192" cy="48"/>
            </a:xfrm>
            <a:custGeom>
              <a:avLst/>
              <a:gdLst>
                <a:gd name="T0" fmla="*/ 0 w 288"/>
                <a:gd name="T1" fmla="*/ 48 h 48"/>
                <a:gd name="T2" fmla="*/ 19 w 288"/>
                <a:gd name="T3" fmla="*/ 0 h 48"/>
                <a:gd name="T4" fmla="*/ 38 w 288"/>
                <a:gd name="T5" fmla="*/ 48 h 48"/>
                <a:gd name="T6" fmla="*/ 0 60000 65536"/>
                <a:gd name="T7" fmla="*/ 0 60000 65536"/>
                <a:gd name="T8" fmla="*/ 0 60000 65536"/>
                <a:gd name="T9" fmla="*/ 0 w 288"/>
                <a:gd name="T10" fmla="*/ 0 h 48"/>
                <a:gd name="T11" fmla="*/ 288 w 288"/>
                <a:gd name="T12" fmla="*/ 48 h 48"/>
              </a:gdLst>
              <a:ahLst/>
              <a:cxnLst>
                <a:cxn ang="T6">
                  <a:pos x="T0" y="T1"/>
                </a:cxn>
                <a:cxn ang="T7">
                  <a:pos x="T2" y="T3"/>
                </a:cxn>
                <a:cxn ang="T8">
                  <a:pos x="T4" y="T5"/>
                </a:cxn>
              </a:cxnLst>
              <a:rect l="T9" t="T10" r="T11" b="T12"/>
              <a:pathLst>
                <a:path w="288" h="48">
                  <a:moveTo>
                    <a:pt x="0" y="48"/>
                  </a:moveTo>
                  <a:cubicBezTo>
                    <a:pt x="48" y="24"/>
                    <a:pt x="96" y="0"/>
                    <a:pt x="144" y="0"/>
                  </a:cubicBezTo>
                  <a:cubicBezTo>
                    <a:pt x="192" y="0"/>
                    <a:pt x="240" y="24"/>
                    <a:pt x="288"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75" name="Freeform 12"/>
            <p:cNvSpPr>
              <a:spLocks/>
            </p:cNvSpPr>
            <p:nvPr/>
          </p:nvSpPr>
          <p:spPr bwMode="auto">
            <a:xfrm rot="-956723">
              <a:off x="4629" y="1279"/>
              <a:ext cx="149" cy="56"/>
            </a:xfrm>
            <a:custGeom>
              <a:avLst/>
              <a:gdLst>
                <a:gd name="T0" fmla="*/ 0 w 192"/>
                <a:gd name="T1" fmla="*/ 0 h 56"/>
                <a:gd name="T2" fmla="*/ 27 w 192"/>
                <a:gd name="T3" fmla="*/ 48 h 56"/>
                <a:gd name="T4" fmla="*/ 54 w 192"/>
                <a:gd name="T5" fmla="*/ 48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0"/>
                  </a:moveTo>
                  <a:cubicBezTo>
                    <a:pt x="32" y="20"/>
                    <a:pt x="64" y="40"/>
                    <a:pt x="96" y="48"/>
                  </a:cubicBezTo>
                  <a:cubicBezTo>
                    <a:pt x="128" y="56"/>
                    <a:pt x="176" y="48"/>
                    <a:pt x="192"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76" name="Freeform 13"/>
            <p:cNvSpPr>
              <a:spLocks/>
            </p:cNvSpPr>
            <p:nvPr/>
          </p:nvSpPr>
          <p:spPr bwMode="auto">
            <a:xfrm rot="9711818">
              <a:off x="4626" y="1208"/>
              <a:ext cx="149" cy="56"/>
            </a:xfrm>
            <a:custGeom>
              <a:avLst/>
              <a:gdLst>
                <a:gd name="T0" fmla="*/ 0 w 192"/>
                <a:gd name="T1" fmla="*/ 0 h 56"/>
                <a:gd name="T2" fmla="*/ 27 w 192"/>
                <a:gd name="T3" fmla="*/ 48 h 56"/>
                <a:gd name="T4" fmla="*/ 54 w 192"/>
                <a:gd name="T5" fmla="*/ 48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0"/>
                  </a:moveTo>
                  <a:cubicBezTo>
                    <a:pt x="32" y="20"/>
                    <a:pt x="64" y="40"/>
                    <a:pt x="96" y="48"/>
                  </a:cubicBezTo>
                  <a:cubicBezTo>
                    <a:pt x="128" y="56"/>
                    <a:pt x="176" y="48"/>
                    <a:pt x="192" y="4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77" name="Text Box 14"/>
            <p:cNvSpPr txBox="1">
              <a:spLocks noChangeArrowheads="1"/>
            </p:cNvSpPr>
            <p:nvPr/>
          </p:nvSpPr>
          <p:spPr bwMode="auto">
            <a:xfrm>
              <a:off x="4368" y="528"/>
              <a:ext cx="70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n-US" sz="1600" smtClean="0">
                  <a:solidFill>
                    <a:srgbClr val="000000"/>
                  </a:solidFill>
                </a:rPr>
                <a:t>Coulomb</a:t>
              </a:r>
            </a:p>
            <a:p>
              <a:pPr algn="ctr" eaLnBrk="1" hangingPunct="1"/>
              <a:r>
                <a:rPr lang="en-US" sz="1600" smtClean="0">
                  <a:solidFill>
                    <a:srgbClr val="000000"/>
                  </a:solidFill>
                </a:rPr>
                <a:t>interaction</a:t>
              </a:r>
            </a:p>
          </p:txBody>
        </p:sp>
        <p:sp>
          <p:nvSpPr>
            <p:cNvPr id="28778" name="Line 15"/>
            <p:cNvSpPr>
              <a:spLocks noChangeShapeType="1"/>
            </p:cNvSpPr>
            <p:nvPr/>
          </p:nvSpPr>
          <p:spPr bwMode="auto">
            <a:xfrm flipH="1">
              <a:off x="4752" y="864"/>
              <a:ext cx="9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5" name="Group 4"/>
          <p:cNvGrpSpPr/>
          <p:nvPr/>
        </p:nvGrpSpPr>
        <p:grpSpPr>
          <a:xfrm>
            <a:off x="4259758" y="1239031"/>
            <a:ext cx="1451274" cy="3010693"/>
            <a:chOff x="4103389" y="1648619"/>
            <a:chExt cx="1451274" cy="3010693"/>
          </a:xfrm>
        </p:grpSpPr>
        <p:sp>
          <p:nvSpPr>
            <p:cNvPr id="28740" name="Line 17"/>
            <p:cNvSpPr>
              <a:spLocks noChangeShapeType="1"/>
            </p:cNvSpPr>
            <p:nvPr/>
          </p:nvSpPr>
          <p:spPr bwMode="auto">
            <a:xfrm>
              <a:off x="4267200" y="1905000"/>
              <a:ext cx="609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41" name="Line 18"/>
            <p:cNvSpPr>
              <a:spLocks noChangeShapeType="1"/>
            </p:cNvSpPr>
            <p:nvPr/>
          </p:nvSpPr>
          <p:spPr bwMode="auto">
            <a:xfrm flipH="1" flipV="1">
              <a:off x="4572000" y="1905000"/>
              <a:ext cx="838200" cy="266382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28742" name="Group 19"/>
            <p:cNvGrpSpPr>
              <a:grpSpLocks/>
            </p:cNvGrpSpPr>
            <p:nvPr/>
          </p:nvGrpSpPr>
          <p:grpSpPr bwMode="auto">
            <a:xfrm rot="4292644">
              <a:off x="3333750" y="3165475"/>
              <a:ext cx="2822575" cy="165100"/>
              <a:chOff x="960" y="1344"/>
              <a:chExt cx="2496" cy="144"/>
            </a:xfrm>
          </p:grpSpPr>
          <p:sp>
            <p:nvSpPr>
              <p:cNvPr id="28745" name="AutoShape 20"/>
              <p:cNvSpPr>
                <a:spLocks noChangeArrowheads="1"/>
              </p:cNvSpPr>
              <p:nvPr/>
            </p:nvSpPr>
            <p:spPr bwMode="auto">
              <a:xfrm rot="5400000">
                <a:off x="3288" y="1320"/>
                <a:ext cx="144" cy="192"/>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solidFill>
                    <a:srgbClr val="000000"/>
                  </a:solidFill>
                </a:endParaRPr>
              </a:p>
            </p:txBody>
          </p:sp>
          <p:grpSp>
            <p:nvGrpSpPr>
              <p:cNvPr id="28746" name="Group 21"/>
              <p:cNvGrpSpPr>
                <a:grpSpLocks/>
              </p:cNvGrpSpPr>
              <p:nvPr/>
            </p:nvGrpSpPr>
            <p:grpSpPr bwMode="auto">
              <a:xfrm>
                <a:off x="2112" y="1344"/>
                <a:ext cx="288" cy="144"/>
                <a:chOff x="1200" y="1848"/>
                <a:chExt cx="288" cy="144"/>
              </a:xfrm>
            </p:grpSpPr>
            <p:sp>
              <p:nvSpPr>
                <p:cNvPr id="28768" name="Freeform 22"/>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69" name="Freeform 23"/>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47" name="Group 24"/>
              <p:cNvGrpSpPr>
                <a:grpSpLocks/>
              </p:cNvGrpSpPr>
              <p:nvPr/>
            </p:nvGrpSpPr>
            <p:grpSpPr bwMode="auto">
              <a:xfrm>
                <a:off x="2400" y="1344"/>
                <a:ext cx="288" cy="144"/>
                <a:chOff x="1488" y="1848"/>
                <a:chExt cx="288" cy="144"/>
              </a:xfrm>
            </p:grpSpPr>
            <p:sp>
              <p:nvSpPr>
                <p:cNvPr id="28766" name="Freeform 25"/>
                <p:cNvSpPr>
                  <a:spLocks/>
                </p:cNvSpPr>
                <p:nvPr/>
              </p:nvSpPr>
              <p:spPr bwMode="auto">
                <a:xfrm>
                  <a:off x="1488"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67" name="Freeform 26"/>
                <p:cNvSpPr>
                  <a:spLocks/>
                </p:cNvSpPr>
                <p:nvPr/>
              </p:nvSpPr>
              <p:spPr bwMode="auto">
                <a:xfrm rot="10800000">
                  <a:off x="1632"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48" name="Group 27"/>
              <p:cNvGrpSpPr>
                <a:grpSpLocks/>
              </p:cNvGrpSpPr>
              <p:nvPr/>
            </p:nvGrpSpPr>
            <p:grpSpPr bwMode="auto">
              <a:xfrm>
                <a:off x="2688" y="1344"/>
                <a:ext cx="288" cy="144"/>
                <a:chOff x="1776" y="1848"/>
                <a:chExt cx="288" cy="144"/>
              </a:xfrm>
            </p:grpSpPr>
            <p:sp>
              <p:nvSpPr>
                <p:cNvPr id="28764" name="Freeform 28"/>
                <p:cNvSpPr>
                  <a:spLocks/>
                </p:cNvSpPr>
                <p:nvPr/>
              </p:nvSpPr>
              <p:spPr bwMode="auto">
                <a:xfrm>
                  <a:off x="1776"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65" name="Freeform 29"/>
                <p:cNvSpPr>
                  <a:spLocks/>
                </p:cNvSpPr>
                <p:nvPr/>
              </p:nvSpPr>
              <p:spPr bwMode="auto">
                <a:xfrm rot="10800000">
                  <a:off x="1920"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49" name="Group 30"/>
              <p:cNvGrpSpPr>
                <a:grpSpLocks/>
              </p:cNvGrpSpPr>
              <p:nvPr/>
            </p:nvGrpSpPr>
            <p:grpSpPr bwMode="auto">
              <a:xfrm>
                <a:off x="2976" y="1344"/>
                <a:ext cx="288" cy="144"/>
                <a:chOff x="2064" y="1848"/>
                <a:chExt cx="288" cy="144"/>
              </a:xfrm>
            </p:grpSpPr>
            <p:sp>
              <p:nvSpPr>
                <p:cNvPr id="28762" name="Freeform 31"/>
                <p:cNvSpPr>
                  <a:spLocks/>
                </p:cNvSpPr>
                <p:nvPr/>
              </p:nvSpPr>
              <p:spPr bwMode="auto">
                <a:xfrm>
                  <a:off x="2064"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63" name="Freeform 32"/>
                <p:cNvSpPr>
                  <a:spLocks/>
                </p:cNvSpPr>
                <p:nvPr/>
              </p:nvSpPr>
              <p:spPr bwMode="auto">
                <a:xfrm rot="10800000">
                  <a:off x="2208"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50" name="Group 33"/>
              <p:cNvGrpSpPr>
                <a:grpSpLocks/>
              </p:cNvGrpSpPr>
              <p:nvPr/>
            </p:nvGrpSpPr>
            <p:grpSpPr bwMode="auto">
              <a:xfrm>
                <a:off x="1824" y="1344"/>
                <a:ext cx="288" cy="144"/>
                <a:chOff x="1200" y="1848"/>
                <a:chExt cx="288" cy="144"/>
              </a:xfrm>
            </p:grpSpPr>
            <p:sp>
              <p:nvSpPr>
                <p:cNvPr id="28760" name="Freeform 34"/>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61" name="Freeform 35"/>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51" name="Group 36"/>
              <p:cNvGrpSpPr>
                <a:grpSpLocks/>
              </p:cNvGrpSpPr>
              <p:nvPr/>
            </p:nvGrpSpPr>
            <p:grpSpPr bwMode="auto">
              <a:xfrm>
                <a:off x="960" y="1344"/>
                <a:ext cx="288" cy="144"/>
                <a:chOff x="1200" y="1848"/>
                <a:chExt cx="288" cy="144"/>
              </a:xfrm>
            </p:grpSpPr>
            <p:sp>
              <p:nvSpPr>
                <p:cNvPr id="28758" name="Freeform 37"/>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59" name="Freeform 38"/>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52" name="Group 39"/>
              <p:cNvGrpSpPr>
                <a:grpSpLocks/>
              </p:cNvGrpSpPr>
              <p:nvPr/>
            </p:nvGrpSpPr>
            <p:grpSpPr bwMode="auto">
              <a:xfrm>
                <a:off x="1248" y="1344"/>
                <a:ext cx="288" cy="144"/>
                <a:chOff x="1200" y="1848"/>
                <a:chExt cx="288" cy="144"/>
              </a:xfrm>
            </p:grpSpPr>
            <p:sp>
              <p:nvSpPr>
                <p:cNvPr id="28756" name="Freeform 40"/>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57" name="Freeform 41"/>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53" name="Group 42"/>
              <p:cNvGrpSpPr>
                <a:grpSpLocks/>
              </p:cNvGrpSpPr>
              <p:nvPr/>
            </p:nvGrpSpPr>
            <p:grpSpPr bwMode="auto">
              <a:xfrm>
                <a:off x="1536" y="1344"/>
                <a:ext cx="288" cy="144"/>
                <a:chOff x="1200" y="1848"/>
                <a:chExt cx="288" cy="144"/>
              </a:xfrm>
            </p:grpSpPr>
            <p:sp>
              <p:nvSpPr>
                <p:cNvPr id="28754" name="Freeform 43"/>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55" name="Freeform 44"/>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sp>
          <p:nvSpPr>
            <p:cNvPr id="28743" name="Text Box 45"/>
            <p:cNvSpPr txBox="1">
              <a:spLocks noChangeArrowheads="1"/>
            </p:cNvSpPr>
            <p:nvPr/>
          </p:nvSpPr>
          <p:spPr bwMode="auto">
            <a:xfrm>
              <a:off x="4922838" y="1711325"/>
              <a:ext cx="631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800" baseline="30000" smtClean="0">
                  <a:solidFill>
                    <a:srgbClr val="000000"/>
                  </a:solidFill>
                </a:rPr>
                <a:t>2</a:t>
              </a:r>
              <a:r>
                <a:rPr lang="en-US" sz="1800" smtClean="0">
                  <a:solidFill>
                    <a:srgbClr val="000000"/>
                  </a:solidFill>
                </a:rPr>
                <a:t>P</a:t>
              </a:r>
              <a:r>
                <a:rPr lang="en-US" sz="1800" baseline="-25000" smtClean="0">
                  <a:solidFill>
                    <a:srgbClr val="000000"/>
                  </a:solidFill>
                </a:rPr>
                <a:t>3/2</a:t>
              </a:r>
              <a:endParaRPr lang="en-US" sz="1800" baseline="30000" smtClean="0">
                <a:solidFill>
                  <a:srgbClr val="000000"/>
                </a:solidFill>
              </a:endParaRPr>
            </a:p>
          </p:txBody>
        </p:sp>
        <p:pic>
          <p:nvPicPr>
            <p:cNvPr id="3" name="Picture 2" descr="TP_tmp"/>
            <p:cNvPicPr>
              <a:picLocks noChangeAspect="1"/>
            </p:cNvPicPr>
            <p:nvPr>
              <p:custDataLst>
                <p:tags r:id="rId6"/>
              </p:custDataLst>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103389" y="1648619"/>
              <a:ext cx="840240" cy="171926"/>
            </a:xfrm>
            <a:prstGeom prst="rect">
              <a:avLst/>
            </a:prstGeom>
            <a:noFill/>
            <a:ln w="9525" cap="flat" cmpd="sng" algn="in">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in">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grpSp>
      <p:sp>
        <p:nvSpPr>
          <p:cNvPr id="28678" name="Line 47"/>
          <p:cNvSpPr>
            <a:spLocks noChangeShapeType="1"/>
          </p:cNvSpPr>
          <p:nvPr/>
        </p:nvSpPr>
        <p:spPr bwMode="auto">
          <a:xfrm>
            <a:off x="2323307" y="1495412"/>
            <a:ext cx="60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grpSp>
        <p:nvGrpSpPr>
          <p:cNvPr id="11" name="Group 10"/>
          <p:cNvGrpSpPr/>
          <p:nvPr/>
        </p:nvGrpSpPr>
        <p:grpSpPr bwMode="auto">
          <a:xfrm>
            <a:off x="4293394" y="2867012"/>
            <a:ext cx="4287838" cy="1447800"/>
            <a:chOff x="4137025" y="3276600"/>
            <a:chExt cx="4287838" cy="1447800"/>
          </a:xfrm>
        </p:grpSpPr>
        <p:sp>
          <p:nvSpPr>
            <p:cNvPr id="28729" name="Line 53"/>
            <p:cNvSpPr>
              <a:spLocks noChangeShapeType="1"/>
            </p:cNvSpPr>
            <p:nvPr/>
          </p:nvSpPr>
          <p:spPr bwMode="auto">
            <a:xfrm>
              <a:off x="5105400" y="3505200"/>
              <a:ext cx="609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30" name="Line 54"/>
            <p:cNvSpPr>
              <a:spLocks noChangeShapeType="1"/>
            </p:cNvSpPr>
            <p:nvPr/>
          </p:nvSpPr>
          <p:spPr bwMode="auto">
            <a:xfrm>
              <a:off x="5105400" y="4572000"/>
              <a:ext cx="609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31" name="Text Box 55"/>
            <p:cNvSpPr txBox="1">
              <a:spLocks noChangeArrowheads="1"/>
            </p:cNvSpPr>
            <p:nvPr/>
          </p:nvSpPr>
          <p:spPr bwMode="auto">
            <a:xfrm>
              <a:off x="7793038" y="3810000"/>
              <a:ext cx="631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800" baseline="30000" dirty="0" smtClean="0">
                  <a:solidFill>
                    <a:srgbClr val="000000"/>
                  </a:solidFill>
                </a:rPr>
                <a:t>2</a:t>
              </a:r>
              <a:r>
                <a:rPr lang="en-US" sz="1800" dirty="0" smtClean="0">
                  <a:solidFill>
                    <a:srgbClr val="000000"/>
                  </a:solidFill>
                </a:rPr>
                <a:t>S</a:t>
              </a:r>
              <a:r>
                <a:rPr lang="en-US" sz="1800" baseline="-25000" dirty="0" smtClean="0">
                  <a:solidFill>
                    <a:srgbClr val="000000"/>
                  </a:solidFill>
                </a:rPr>
                <a:t>1/2</a:t>
              </a:r>
              <a:endParaRPr lang="en-US" sz="1800" baseline="30000" dirty="0" smtClean="0">
                <a:solidFill>
                  <a:srgbClr val="000000"/>
                </a:solidFill>
              </a:endParaRPr>
            </a:p>
          </p:txBody>
        </p:sp>
        <p:sp>
          <p:nvSpPr>
            <p:cNvPr id="28732" name="AutoShape 56"/>
            <p:cNvSpPr>
              <a:spLocks/>
            </p:cNvSpPr>
            <p:nvPr/>
          </p:nvSpPr>
          <p:spPr bwMode="auto">
            <a:xfrm>
              <a:off x="7543800" y="3276600"/>
              <a:ext cx="304800" cy="1447800"/>
            </a:xfrm>
            <a:prstGeom prst="rightBrace">
              <a:avLst>
                <a:gd name="adj1" fmla="val 3958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733" name="Text Box 57"/>
            <p:cNvSpPr txBox="1">
              <a:spLocks noChangeArrowheads="1"/>
            </p:cNvSpPr>
            <p:nvPr/>
          </p:nvSpPr>
          <p:spPr bwMode="auto">
            <a:xfrm>
              <a:off x="6465888" y="3352800"/>
              <a:ext cx="1284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400" dirty="0" smtClean="0">
                  <a:solidFill>
                    <a:srgbClr val="000000"/>
                  </a:solidFill>
                </a:rPr>
                <a:t>(F=2, m</a:t>
              </a:r>
              <a:r>
                <a:rPr lang="en-US" sz="1400" baseline="-25000" dirty="0" smtClean="0">
                  <a:solidFill>
                    <a:srgbClr val="000000"/>
                  </a:solidFill>
                </a:rPr>
                <a:t>F </a:t>
              </a:r>
              <a:r>
                <a:rPr lang="en-US" sz="1400" dirty="0" smtClean="0">
                  <a:solidFill>
                    <a:srgbClr val="000000"/>
                  </a:solidFill>
                </a:rPr>
                <a:t>= -2)</a:t>
              </a:r>
            </a:p>
          </p:txBody>
        </p:sp>
        <p:sp>
          <p:nvSpPr>
            <p:cNvPr id="28734" name="Text Box 58"/>
            <p:cNvSpPr txBox="1">
              <a:spLocks noChangeArrowheads="1"/>
            </p:cNvSpPr>
            <p:nvPr/>
          </p:nvSpPr>
          <p:spPr bwMode="auto">
            <a:xfrm>
              <a:off x="6400800" y="4343400"/>
              <a:ext cx="1284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400" dirty="0" smtClean="0">
                  <a:solidFill>
                    <a:srgbClr val="000000"/>
                  </a:solidFill>
                </a:rPr>
                <a:t>(F=3, m</a:t>
              </a:r>
              <a:r>
                <a:rPr lang="en-US" sz="1400" baseline="-25000" dirty="0" smtClean="0">
                  <a:solidFill>
                    <a:srgbClr val="000000"/>
                  </a:solidFill>
                </a:rPr>
                <a:t>F </a:t>
              </a:r>
              <a:r>
                <a:rPr lang="en-US" sz="1400" dirty="0" smtClean="0">
                  <a:solidFill>
                    <a:srgbClr val="000000"/>
                  </a:solidFill>
                </a:rPr>
                <a:t>= -3)</a:t>
              </a:r>
            </a:p>
          </p:txBody>
        </p:sp>
        <p:pic>
          <p:nvPicPr>
            <p:cNvPr id="6" name="Picture 5" descr="TP_tmp"/>
            <p:cNvPicPr>
              <a:picLocks noChangeAspect="1"/>
            </p:cNvPicPr>
            <p:nvPr>
              <p:custDataLst>
                <p:tags r:id="rId4"/>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724089" y="3351213"/>
              <a:ext cx="761284" cy="3217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descr="TP_tmp"/>
            <p:cNvPicPr>
              <a:picLocks noChangeAspect="1"/>
            </p:cNvPicPr>
            <p:nvPr>
              <p:custDataLst>
                <p:tags r:id="rId5"/>
              </p:custDataLst>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738377" y="4384675"/>
              <a:ext cx="761284" cy="32174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8738" name="Rectangle 62"/>
            <p:cNvSpPr>
              <a:spLocks noChangeArrowheads="1"/>
            </p:cNvSpPr>
            <p:nvPr/>
          </p:nvSpPr>
          <p:spPr bwMode="auto">
            <a:xfrm>
              <a:off x="4137025" y="3886206"/>
              <a:ext cx="71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200" baseline="30000" dirty="0">
                  <a:solidFill>
                    <a:srgbClr val="FF3300"/>
                  </a:solidFill>
                </a:rPr>
                <a:t>25</a:t>
              </a:r>
              <a:r>
                <a:rPr lang="en-US" sz="2200" dirty="0">
                  <a:solidFill>
                    <a:srgbClr val="FF3300"/>
                  </a:solidFill>
                </a:rPr>
                <a:t>Mg</a:t>
              </a:r>
              <a:r>
                <a:rPr lang="en-US" sz="2200" baseline="30000" dirty="0">
                  <a:solidFill>
                    <a:srgbClr val="FF3300"/>
                  </a:solidFill>
                </a:rPr>
                <a:t>+</a:t>
              </a:r>
              <a:endParaRPr lang="en-US" sz="1200" baseline="30000" dirty="0">
                <a:solidFill>
                  <a:srgbClr val="FF3300"/>
                </a:solidFill>
              </a:endParaRPr>
            </a:p>
          </p:txBody>
        </p:sp>
      </p:grpSp>
      <p:grpSp>
        <p:nvGrpSpPr>
          <p:cNvPr id="4" name="Group 3"/>
          <p:cNvGrpSpPr/>
          <p:nvPr/>
        </p:nvGrpSpPr>
        <p:grpSpPr>
          <a:xfrm>
            <a:off x="1832769" y="2105012"/>
            <a:ext cx="1787525" cy="2222501"/>
            <a:chOff x="1832769" y="2105012"/>
            <a:chExt cx="1787525" cy="2222501"/>
          </a:xfrm>
        </p:grpSpPr>
        <p:sp>
          <p:nvSpPr>
            <p:cNvPr id="28720" name="Rectangle 65"/>
            <p:cNvSpPr>
              <a:spLocks noChangeArrowheads="1"/>
            </p:cNvSpPr>
            <p:nvPr/>
          </p:nvSpPr>
          <p:spPr bwMode="auto">
            <a:xfrm>
              <a:off x="2720181" y="2855195"/>
              <a:ext cx="3587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200" dirty="0">
                  <a:solidFill>
                    <a:srgbClr val="0066FF"/>
                  </a:solidFill>
                </a:rPr>
                <a:t>Al</a:t>
              </a:r>
              <a:r>
                <a:rPr lang="en-US" sz="2200" baseline="30000" dirty="0">
                  <a:solidFill>
                    <a:srgbClr val="0066FF"/>
                  </a:solidFill>
                </a:rPr>
                <a:t>+</a:t>
              </a:r>
              <a:endParaRPr lang="en-US" sz="1200" baseline="30000" dirty="0">
                <a:solidFill>
                  <a:srgbClr val="0066FF"/>
                </a:solidFill>
              </a:endParaRPr>
            </a:p>
          </p:txBody>
        </p:sp>
        <p:sp>
          <p:nvSpPr>
            <p:cNvPr id="28721" name="Line 66"/>
            <p:cNvSpPr>
              <a:spLocks noChangeShapeType="1"/>
            </p:cNvSpPr>
            <p:nvPr/>
          </p:nvSpPr>
          <p:spPr bwMode="auto">
            <a:xfrm>
              <a:off x="2289969" y="4162412"/>
              <a:ext cx="609600"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722" name="Line 67"/>
            <p:cNvSpPr>
              <a:spLocks noChangeShapeType="1"/>
            </p:cNvSpPr>
            <p:nvPr/>
          </p:nvSpPr>
          <p:spPr bwMode="auto">
            <a:xfrm>
              <a:off x="2289969" y="2333612"/>
              <a:ext cx="609600"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pic>
          <p:nvPicPr>
            <p:cNvPr id="28723" name="Picture 68" descr="TP_tmp"/>
            <p:cNvPicPr>
              <a:picLocks noChangeAspect="1" noChangeArrowheads="1"/>
            </p:cNvPicPr>
            <p:nvPr>
              <p:custDataLst>
                <p:tags r:id="rId1"/>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5769" y="2105012"/>
              <a:ext cx="6445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24" name="Picture 69" descr="TP_tmp"/>
            <p:cNvPicPr>
              <a:picLocks noChangeAspect="1" noChangeArrowheads="1"/>
            </p:cNvPicPr>
            <p:nvPr>
              <p:custDataLst>
                <p:tags r:id="rId2"/>
              </p:custDataLst>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7832" y="3983025"/>
              <a:ext cx="6445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8725" name="Picture 70" descr="TP_tmp"/>
            <p:cNvPicPr>
              <a:picLocks noChangeAspect="1" noChangeArrowheads="1"/>
            </p:cNvPicPr>
            <p:nvPr>
              <p:custDataLst>
                <p:tags r:id="rId3"/>
              </p:custDataLst>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26469" y="2139937"/>
              <a:ext cx="684213"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8727" name="Text Box 72"/>
            <p:cNvSpPr txBox="1">
              <a:spLocks noChangeArrowheads="1"/>
            </p:cNvSpPr>
            <p:nvPr/>
          </p:nvSpPr>
          <p:spPr bwMode="auto">
            <a:xfrm>
              <a:off x="1859757" y="3960800"/>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800" baseline="30000" smtClean="0">
                  <a:solidFill>
                    <a:srgbClr val="000000"/>
                  </a:solidFill>
                </a:rPr>
                <a:t>1</a:t>
              </a:r>
              <a:r>
                <a:rPr lang="en-US" sz="1800" smtClean="0">
                  <a:solidFill>
                    <a:srgbClr val="000000"/>
                  </a:solidFill>
                </a:rPr>
                <a:t>S</a:t>
              </a:r>
              <a:r>
                <a:rPr lang="en-US" sz="1800" baseline="-25000" smtClean="0">
                  <a:solidFill>
                    <a:srgbClr val="000000"/>
                  </a:solidFill>
                </a:rPr>
                <a:t>0</a:t>
              </a:r>
              <a:endParaRPr lang="en-US" sz="1800" baseline="30000" smtClean="0">
                <a:solidFill>
                  <a:srgbClr val="000000"/>
                </a:solidFill>
              </a:endParaRPr>
            </a:p>
          </p:txBody>
        </p:sp>
        <p:sp>
          <p:nvSpPr>
            <p:cNvPr id="28728" name="Text Box 73"/>
            <p:cNvSpPr txBox="1">
              <a:spLocks noChangeArrowheads="1"/>
            </p:cNvSpPr>
            <p:nvPr/>
          </p:nvSpPr>
          <p:spPr bwMode="auto">
            <a:xfrm>
              <a:off x="1832769" y="2105012"/>
              <a:ext cx="504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800" baseline="30000" smtClean="0">
                  <a:solidFill>
                    <a:srgbClr val="000000"/>
                  </a:solidFill>
                </a:rPr>
                <a:t>3</a:t>
              </a:r>
              <a:r>
                <a:rPr lang="en-US" sz="1800" smtClean="0">
                  <a:solidFill>
                    <a:srgbClr val="000000"/>
                  </a:solidFill>
                </a:rPr>
                <a:t>P</a:t>
              </a:r>
              <a:r>
                <a:rPr lang="en-US" sz="1800" baseline="-25000" smtClean="0">
                  <a:solidFill>
                    <a:srgbClr val="000000"/>
                  </a:solidFill>
                </a:rPr>
                <a:t>0</a:t>
              </a:r>
              <a:endParaRPr lang="en-US" sz="1800" baseline="30000" smtClean="0">
                <a:solidFill>
                  <a:srgbClr val="000000"/>
                </a:solidFill>
              </a:endParaRPr>
            </a:p>
          </p:txBody>
        </p:sp>
      </p:grpSp>
      <p:grpSp>
        <p:nvGrpSpPr>
          <p:cNvPr id="17" name="Group 74"/>
          <p:cNvGrpSpPr>
            <a:grpSpLocks/>
          </p:cNvGrpSpPr>
          <p:nvPr/>
        </p:nvGrpSpPr>
        <p:grpSpPr bwMode="auto">
          <a:xfrm>
            <a:off x="461169" y="885812"/>
            <a:ext cx="1981200" cy="3344863"/>
            <a:chOff x="192" y="816"/>
            <a:chExt cx="1248" cy="2107"/>
          </a:xfrm>
        </p:grpSpPr>
        <p:sp>
          <p:nvSpPr>
            <p:cNvPr id="28691" name="Line 75"/>
            <p:cNvSpPr>
              <a:spLocks noChangeShapeType="1"/>
            </p:cNvSpPr>
            <p:nvPr/>
          </p:nvSpPr>
          <p:spPr bwMode="auto">
            <a:xfrm>
              <a:off x="528" y="960"/>
              <a:ext cx="384"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692" name="Line 76"/>
            <p:cNvSpPr>
              <a:spLocks noChangeShapeType="1"/>
            </p:cNvSpPr>
            <p:nvPr/>
          </p:nvSpPr>
          <p:spPr bwMode="auto">
            <a:xfrm flipH="1" flipV="1">
              <a:off x="835" y="963"/>
              <a:ext cx="605" cy="1915"/>
            </a:xfrm>
            <a:prstGeom prst="line">
              <a:avLst/>
            </a:prstGeom>
            <a:noFill/>
            <a:ln w="952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28693" name="Group 77"/>
            <p:cNvGrpSpPr>
              <a:grpSpLocks/>
            </p:cNvGrpSpPr>
            <p:nvPr/>
          </p:nvGrpSpPr>
          <p:grpSpPr bwMode="auto">
            <a:xfrm rot="4292644">
              <a:off x="37" y="1867"/>
              <a:ext cx="2016" cy="96"/>
              <a:chOff x="960" y="1344"/>
              <a:chExt cx="2496" cy="144"/>
            </a:xfrm>
          </p:grpSpPr>
          <p:sp>
            <p:nvSpPr>
              <p:cNvPr id="28695" name="AutoShape 78"/>
              <p:cNvSpPr>
                <a:spLocks noChangeArrowheads="1"/>
              </p:cNvSpPr>
              <p:nvPr/>
            </p:nvSpPr>
            <p:spPr bwMode="auto">
              <a:xfrm rot="5400000">
                <a:off x="3288" y="1320"/>
                <a:ext cx="144" cy="192"/>
              </a:xfrm>
              <a:prstGeom prst="triangle">
                <a:avLst>
                  <a:gd name="adj" fmla="val 50000"/>
                </a:avLst>
              </a:prstGeom>
              <a:solidFill>
                <a:schemeClr val="tx2"/>
              </a:solidFill>
              <a:ln w="9525">
                <a:solidFill>
                  <a:schemeClr val="tx1"/>
                </a:solidFill>
                <a:miter lim="800000"/>
                <a:headEnd/>
                <a:tailEnd/>
              </a:ln>
            </p:spPr>
            <p:txBody>
              <a:bodyPr wrap="none" anchor="ctr"/>
              <a:lstStyle/>
              <a:p>
                <a:endParaRPr lang="en-US">
                  <a:solidFill>
                    <a:srgbClr val="000000"/>
                  </a:solidFill>
                </a:endParaRPr>
              </a:p>
            </p:txBody>
          </p:sp>
          <p:grpSp>
            <p:nvGrpSpPr>
              <p:cNvPr id="28696" name="Group 79"/>
              <p:cNvGrpSpPr>
                <a:grpSpLocks/>
              </p:cNvGrpSpPr>
              <p:nvPr/>
            </p:nvGrpSpPr>
            <p:grpSpPr bwMode="auto">
              <a:xfrm>
                <a:off x="2112" y="1344"/>
                <a:ext cx="288" cy="144"/>
                <a:chOff x="1200" y="1848"/>
                <a:chExt cx="288" cy="144"/>
              </a:xfrm>
            </p:grpSpPr>
            <p:sp>
              <p:nvSpPr>
                <p:cNvPr id="28718" name="Freeform 80"/>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9" name="Freeform 81"/>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697" name="Group 82"/>
              <p:cNvGrpSpPr>
                <a:grpSpLocks/>
              </p:cNvGrpSpPr>
              <p:nvPr/>
            </p:nvGrpSpPr>
            <p:grpSpPr bwMode="auto">
              <a:xfrm>
                <a:off x="2400" y="1344"/>
                <a:ext cx="288" cy="144"/>
                <a:chOff x="1488" y="1848"/>
                <a:chExt cx="288" cy="144"/>
              </a:xfrm>
            </p:grpSpPr>
            <p:sp>
              <p:nvSpPr>
                <p:cNvPr id="28716" name="Freeform 83"/>
                <p:cNvSpPr>
                  <a:spLocks/>
                </p:cNvSpPr>
                <p:nvPr/>
              </p:nvSpPr>
              <p:spPr bwMode="auto">
                <a:xfrm>
                  <a:off x="1488"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7" name="Freeform 84"/>
                <p:cNvSpPr>
                  <a:spLocks/>
                </p:cNvSpPr>
                <p:nvPr/>
              </p:nvSpPr>
              <p:spPr bwMode="auto">
                <a:xfrm rot="10800000">
                  <a:off x="1632"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698" name="Group 85"/>
              <p:cNvGrpSpPr>
                <a:grpSpLocks/>
              </p:cNvGrpSpPr>
              <p:nvPr/>
            </p:nvGrpSpPr>
            <p:grpSpPr bwMode="auto">
              <a:xfrm>
                <a:off x="2688" y="1344"/>
                <a:ext cx="288" cy="144"/>
                <a:chOff x="1776" y="1848"/>
                <a:chExt cx="288" cy="144"/>
              </a:xfrm>
            </p:grpSpPr>
            <p:sp>
              <p:nvSpPr>
                <p:cNvPr id="28714" name="Freeform 86"/>
                <p:cNvSpPr>
                  <a:spLocks/>
                </p:cNvSpPr>
                <p:nvPr/>
              </p:nvSpPr>
              <p:spPr bwMode="auto">
                <a:xfrm>
                  <a:off x="1776"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5" name="Freeform 87"/>
                <p:cNvSpPr>
                  <a:spLocks/>
                </p:cNvSpPr>
                <p:nvPr/>
              </p:nvSpPr>
              <p:spPr bwMode="auto">
                <a:xfrm rot="10800000">
                  <a:off x="1920"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699" name="Group 88"/>
              <p:cNvGrpSpPr>
                <a:grpSpLocks/>
              </p:cNvGrpSpPr>
              <p:nvPr/>
            </p:nvGrpSpPr>
            <p:grpSpPr bwMode="auto">
              <a:xfrm>
                <a:off x="2976" y="1344"/>
                <a:ext cx="288" cy="144"/>
                <a:chOff x="2064" y="1848"/>
                <a:chExt cx="288" cy="144"/>
              </a:xfrm>
            </p:grpSpPr>
            <p:sp>
              <p:nvSpPr>
                <p:cNvPr id="28712" name="Freeform 89"/>
                <p:cNvSpPr>
                  <a:spLocks/>
                </p:cNvSpPr>
                <p:nvPr/>
              </p:nvSpPr>
              <p:spPr bwMode="auto">
                <a:xfrm>
                  <a:off x="2064"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3" name="Freeform 90"/>
                <p:cNvSpPr>
                  <a:spLocks/>
                </p:cNvSpPr>
                <p:nvPr/>
              </p:nvSpPr>
              <p:spPr bwMode="auto">
                <a:xfrm rot="10800000">
                  <a:off x="2208"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00" name="Group 91"/>
              <p:cNvGrpSpPr>
                <a:grpSpLocks/>
              </p:cNvGrpSpPr>
              <p:nvPr/>
            </p:nvGrpSpPr>
            <p:grpSpPr bwMode="auto">
              <a:xfrm>
                <a:off x="1824" y="1344"/>
                <a:ext cx="288" cy="144"/>
                <a:chOff x="1200" y="1848"/>
                <a:chExt cx="288" cy="144"/>
              </a:xfrm>
            </p:grpSpPr>
            <p:sp>
              <p:nvSpPr>
                <p:cNvPr id="28710" name="Freeform 92"/>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11" name="Freeform 93"/>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01" name="Group 94"/>
              <p:cNvGrpSpPr>
                <a:grpSpLocks/>
              </p:cNvGrpSpPr>
              <p:nvPr/>
            </p:nvGrpSpPr>
            <p:grpSpPr bwMode="auto">
              <a:xfrm>
                <a:off x="960" y="1344"/>
                <a:ext cx="288" cy="144"/>
                <a:chOff x="1200" y="1848"/>
                <a:chExt cx="288" cy="144"/>
              </a:xfrm>
            </p:grpSpPr>
            <p:sp>
              <p:nvSpPr>
                <p:cNvPr id="28708" name="Freeform 95"/>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9" name="Freeform 96"/>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02" name="Group 97"/>
              <p:cNvGrpSpPr>
                <a:grpSpLocks/>
              </p:cNvGrpSpPr>
              <p:nvPr/>
            </p:nvGrpSpPr>
            <p:grpSpPr bwMode="auto">
              <a:xfrm>
                <a:off x="1248" y="1344"/>
                <a:ext cx="288" cy="144"/>
                <a:chOff x="1200" y="1848"/>
                <a:chExt cx="288" cy="144"/>
              </a:xfrm>
            </p:grpSpPr>
            <p:sp>
              <p:nvSpPr>
                <p:cNvPr id="28706" name="Freeform 98"/>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7" name="Freeform 99"/>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nvGrpSpPr>
              <p:cNvPr id="28703" name="Group 100"/>
              <p:cNvGrpSpPr>
                <a:grpSpLocks/>
              </p:cNvGrpSpPr>
              <p:nvPr/>
            </p:nvGrpSpPr>
            <p:grpSpPr bwMode="auto">
              <a:xfrm>
                <a:off x="1536" y="1344"/>
                <a:ext cx="288" cy="144"/>
                <a:chOff x="1200" y="1848"/>
                <a:chExt cx="288" cy="144"/>
              </a:xfrm>
            </p:grpSpPr>
            <p:sp>
              <p:nvSpPr>
                <p:cNvPr id="28704" name="Freeform 101"/>
                <p:cNvSpPr>
                  <a:spLocks/>
                </p:cNvSpPr>
                <p:nvPr/>
              </p:nvSpPr>
              <p:spPr bwMode="auto">
                <a:xfrm>
                  <a:off x="1200" y="1848"/>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8705" name="Freeform 102"/>
                <p:cNvSpPr>
                  <a:spLocks/>
                </p:cNvSpPr>
                <p:nvPr/>
              </p:nvSpPr>
              <p:spPr bwMode="auto">
                <a:xfrm rot="10800000">
                  <a:off x="1344" y="1920"/>
                  <a:ext cx="144" cy="72"/>
                </a:xfrm>
                <a:custGeom>
                  <a:avLst/>
                  <a:gdLst>
                    <a:gd name="T0" fmla="*/ 0 w 672"/>
                    <a:gd name="T1" fmla="*/ 0 h 336"/>
                    <a:gd name="T2" fmla="*/ 0 w 672"/>
                    <a:gd name="T3" fmla="*/ 0 h 336"/>
                    <a:gd name="T4" fmla="*/ 0 w 672"/>
                    <a:gd name="T5" fmla="*/ 0 h 336"/>
                    <a:gd name="T6" fmla="*/ 0 60000 65536"/>
                    <a:gd name="T7" fmla="*/ 0 60000 65536"/>
                    <a:gd name="T8" fmla="*/ 0 60000 65536"/>
                    <a:gd name="T9" fmla="*/ 0 w 672"/>
                    <a:gd name="T10" fmla="*/ 0 h 336"/>
                    <a:gd name="T11" fmla="*/ 672 w 672"/>
                    <a:gd name="T12" fmla="*/ 336 h 336"/>
                  </a:gdLst>
                  <a:ahLst/>
                  <a:cxnLst>
                    <a:cxn ang="T6">
                      <a:pos x="T0" y="T1"/>
                    </a:cxn>
                    <a:cxn ang="T7">
                      <a:pos x="T2" y="T3"/>
                    </a:cxn>
                    <a:cxn ang="T8">
                      <a:pos x="T4" y="T5"/>
                    </a:cxn>
                  </a:cxnLst>
                  <a:rect l="T9" t="T10" r="T11" b="T12"/>
                  <a:pathLst>
                    <a:path w="672" h="336">
                      <a:moveTo>
                        <a:pt x="0" y="336"/>
                      </a:moveTo>
                      <a:cubicBezTo>
                        <a:pt x="112" y="168"/>
                        <a:pt x="224" y="0"/>
                        <a:pt x="336" y="0"/>
                      </a:cubicBezTo>
                      <a:cubicBezTo>
                        <a:pt x="448" y="0"/>
                        <a:pt x="560" y="168"/>
                        <a:pt x="672" y="336"/>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grpSp>
        </p:grpSp>
        <p:sp>
          <p:nvSpPr>
            <p:cNvPr id="28694" name="Text Box 103"/>
            <p:cNvSpPr txBox="1">
              <a:spLocks noChangeArrowheads="1"/>
            </p:cNvSpPr>
            <p:nvPr/>
          </p:nvSpPr>
          <p:spPr bwMode="auto">
            <a:xfrm>
              <a:off x="192" y="816"/>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800" baseline="30000" smtClean="0">
                  <a:solidFill>
                    <a:srgbClr val="000000"/>
                  </a:solidFill>
                </a:rPr>
                <a:t>1</a:t>
              </a:r>
              <a:r>
                <a:rPr lang="en-US" sz="1800" smtClean="0">
                  <a:solidFill>
                    <a:srgbClr val="000000"/>
                  </a:solidFill>
                </a:rPr>
                <a:t>P</a:t>
              </a:r>
              <a:r>
                <a:rPr lang="en-US" sz="1800" baseline="-25000" smtClean="0">
                  <a:solidFill>
                    <a:srgbClr val="000000"/>
                  </a:solidFill>
                </a:rPr>
                <a:t>1</a:t>
              </a:r>
              <a:endParaRPr lang="en-US" sz="1800" baseline="30000" smtClean="0">
                <a:solidFill>
                  <a:srgbClr val="000000"/>
                </a:solidFill>
              </a:endParaRPr>
            </a:p>
          </p:txBody>
        </p:sp>
      </p:grpSp>
      <p:grpSp>
        <p:nvGrpSpPr>
          <p:cNvPr id="27" name="Group 104"/>
          <p:cNvGrpSpPr>
            <a:grpSpLocks/>
          </p:cNvGrpSpPr>
          <p:nvPr/>
        </p:nvGrpSpPr>
        <p:grpSpPr bwMode="auto">
          <a:xfrm>
            <a:off x="613569" y="2562212"/>
            <a:ext cx="1600200" cy="946150"/>
            <a:chOff x="288" y="1872"/>
            <a:chExt cx="1008" cy="596"/>
          </a:xfrm>
        </p:grpSpPr>
        <p:grpSp>
          <p:nvGrpSpPr>
            <p:cNvPr id="28687" name="Group 105"/>
            <p:cNvGrpSpPr>
              <a:grpSpLocks/>
            </p:cNvGrpSpPr>
            <p:nvPr/>
          </p:nvGrpSpPr>
          <p:grpSpPr bwMode="auto">
            <a:xfrm>
              <a:off x="960" y="1872"/>
              <a:ext cx="336" cy="336"/>
              <a:chOff x="3744" y="3360"/>
              <a:chExt cx="336" cy="336"/>
            </a:xfrm>
          </p:grpSpPr>
          <p:sp>
            <p:nvSpPr>
              <p:cNvPr id="28689" name="Oval 106"/>
              <p:cNvSpPr>
                <a:spLocks noChangeArrowheads="1"/>
              </p:cNvSpPr>
              <p:nvPr/>
            </p:nvSpPr>
            <p:spPr bwMode="auto">
              <a:xfrm>
                <a:off x="3744" y="3360"/>
                <a:ext cx="336" cy="336"/>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28690" name="Line 107"/>
              <p:cNvSpPr>
                <a:spLocks noChangeShapeType="1"/>
              </p:cNvSpPr>
              <p:nvPr/>
            </p:nvSpPr>
            <p:spPr bwMode="auto">
              <a:xfrm flipH="1">
                <a:off x="3822" y="3402"/>
                <a:ext cx="192" cy="264"/>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8688" name="Text Box 108"/>
            <p:cNvSpPr txBox="1">
              <a:spLocks noChangeArrowheads="1"/>
            </p:cNvSpPr>
            <p:nvPr/>
          </p:nvSpPr>
          <p:spPr bwMode="auto">
            <a:xfrm>
              <a:off x="288" y="2256"/>
              <a:ext cx="76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600" dirty="0" smtClean="0">
                  <a:solidFill>
                    <a:srgbClr val="000000"/>
                  </a:solidFill>
                  <a:sym typeface="Symbol" pitchFamily="18" charset="2"/>
                </a:rPr>
                <a:t></a:t>
              </a:r>
              <a:r>
                <a:rPr lang="en-US" sz="1600" dirty="0" smtClean="0">
                  <a:solidFill>
                    <a:srgbClr val="000000"/>
                  </a:solidFill>
                </a:rPr>
                <a:t> = 167 nm</a:t>
              </a:r>
            </a:p>
          </p:txBody>
        </p:sp>
      </p:grpSp>
      <p:sp>
        <p:nvSpPr>
          <p:cNvPr id="110" name="Freeform 105"/>
          <p:cNvSpPr>
            <a:spLocks/>
          </p:cNvSpPr>
          <p:nvPr/>
        </p:nvSpPr>
        <p:spPr bwMode="auto">
          <a:xfrm>
            <a:off x="3432969" y="4391012"/>
            <a:ext cx="1905000" cy="393700"/>
          </a:xfrm>
          <a:custGeom>
            <a:avLst/>
            <a:gdLst>
              <a:gd name="T0" fmla="*/ 0 w 1200"/>
              <a:gd name="T1" fmla="*/ 2147483647 h 248"/>
              <a:gd name="T2" fmla="*/ 2147483647 w 1200"/>
              <a:gd name="T3" fmla="*/ 2147483647 h 248"/>
              <a:gd name="T4" fmla="*/ 2147483647 w 1200"/>
              <a:gd name="T5" fmla="*/ 0 h 248"/>
              <a:gd name="T6" fmla="*/ 0 60000 65536"/>
              <a:gd name="T7" fmla="*/ 0 60000 65536"/>
              <a:gd name="T8" fmla="*/ 0 60000 65536"/>
              <a:gd name="T9" fmla="*/ 0 w 1200"/>
              <a:gd name="T10" fmla="*/ 0 h 248"/>
              <a:gd name="T11" fmla="*/ 1200 w 1200"/>
              <a:gd name="T12" fmla="*/ 248 h 248"/>
            </a:gdLst>
            <a:ahLst/>
            <a:cxnLst>
              <a:cxn ang="T6">
                <a:pos x="T0" y="T1"/>
              </a:cxn>
              <a:cxn ang="T7">
                <a:pos x="T2" y="T3"/>
              </a:cxn>
              <a:cxn ang="T8">
                <a:pos x="T4" y="T5"/>
              </a:cxn>
            </a:cxnLst>
            <a:rect l="T9" t="T10" r="T11" b="T12"/>
            <a:pathLst>
              <a:path w="1200" h="248">
                <a:moveTo>
                  <a:pt x="0" y="48"/>
                </a:moveTo>
                <a:cubicBezTo>
                  <a:pt x="140" y="148"/>
                  <a:pt x="280" y="248"/>
                  <a:pt x="480" y="240"/>
                </a:cubicBezTo>
                <a:cubicBezTo>
                  <a:pt x="680" y="232"/>
                  <a:pt x="940" y="116"/>
                  <a:pt x="1200" y="0"/>
                </a:cubicBezTo>
              </a:path>
            </a:pathLst>
          </a:custGeom>
          <a:noFill/>
          <a:ln w="28575">
            <a:solidFill>
              <a:schemeClr val="tx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15" name="TextBox 14"/>
          <p:cNvSpPr txBox="1"/>
          <p:nvPr/>
        </p:nvSpPr>
        <p:spPr>
          <a:xfrm>
            <a:off x="1706932" y="5415066"/>
            <a:ext cx="6170279" cy="461665"/>
          </a:xfrm>
          <a:prstGeom prst="rect">
            <a:avLst/>
          </a:prstGeom>
          <a:noFill/>
        </p:spPr>
        <p:txBody>
          <a:bodyPr wrap="none" rtlCol="0">
            <a:spAutoFit/>
          </a:bodyPr>
          <a:lstStyle/>
          <a:p>
            <a:r>
              <a:rPr lang="en-US" sz="2400" dirty="0" smtClean="0">
                <a:solidFill>
                  <a:srgbClr val="000000"/>
                </a:solidFill>
                <a:latin typeface="Arial" charset="0"/>
              </a:rPr>
              <a:t>uncertainty = 8.0 x 10</a:t>
            </a:r>
            <a:r>
              <a:rPr lang="en-US" sz="2400" baseline="30000" dirty="0" smtClean="0">
                <a:solidFill>
                  <a:srgbClr val="000000"/>
                </a:solidFill>
                <a:latin typeface="Arial" charset="0"/>
              </a:rPr>
              <a:t>-18</a:t>
            </a:r>
            <a:r>
              <a:rPr lang="en-US" sz="2400" dirty="0" smtClean="0">
                <a:solidFill>
                  <a:srgbClr val="000000"/>
                </a:solidFill>
                <a:latin typeface="Arial" charset="0"/>
              </a:rPr>
              <a:t> (time dilation shift)</a:t>
            </a:r>
            <a:endParaRPr lang="en-US" sz="2400" dirty="0">
              <a:solidFill>
                <a:srgbClr val="000000"/>
              </a:solidFill>
              <a:latin typeface="Arial" charset="0"/>
            </a:endParaRPr>
          </a:p>
        </p:txBody>
      </p:sp>
      <p:cxnSp>
        <p:nvCxnSpPr>
          <p:cNvPr id="12" name="Straight Connector 11"/>
          <p:cNvCxnSpPr/>
          <p:nvPr/>
        </p:nvCxnSpPr>
        <p:spPr>
          <a:xfrm>
            <a:off x="293244" y="5364784"/>
            <a:ext cx="847546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14" cstate="print">
            <a:extLst>
              <a:ext uri="{28A0092B-C50C-407E-A947-70E740481C1C}">
                <a14:useLocalDpi xmlns:a14="http://schemas.microsoft.com/office/drawing/2010/main" val="0"/>
              </a:ext>
            </a:extLst>
          </a:blip>
          <a:srcRect l="8540" t="5270" b="21119"/>
          <a:stretch/>
        </p:blipFill>
        <p:spPr>
          <a:xfrm>
            <a:off x="6015590" y="410663"/>
            <a:ext cx="1489317" cy="1875337"/>
          </a:xfrm>
          <a:prstGeom prst="rect">
            <a:avLst/>
          </a:prstGeom>
          <a:ln w="28575">
            <a:solidFill>
              <a:srgbClr val="0000CC"/>
            </a:solidFill>
          </a:ln>
        </p:spPr>
      </p:pic>
      <p:sp>
        <p:nvSpPr>
          <p:cNvPr id="8" name="TextBox 7"/>
          <p:cNvSpPr txBox="1"/>
          <p:nvPr/>
        </p:nvSpPr>
        <p:spPr>
          <a:xfrm>
            <a:off x="6015590" y="2283385"/>
            <a:ext cx="1541191" cy="338554"/>
          </a:xfrm>
          <a:prstGeom prst="rect">
            <a:avLst/>
          </a:prstGeom>
          <a:noFill/>
        </p:spPr>
        <p:txBody>
          <a:bodyPr wrap="none" rtlCol="0">
            <a:spAutoFit/>
          </a:bodyPr>
          <a:lstStyle/>
          <a:p>
            <a:r>
              <a:rPr lang="en-US" sz="1600" dirty="0" smtClean="0">
                <a:solidFill>
                  <a:srgbClr val="000000"/>
                </a:solidFill>
              </a:rPr>
              <a:t>Till </a:t>
            </a:r>
            <a:r>
              <a:rPr lang="en-US" sz="1600" dirty="0" err="1" smtClean="0">
                <a:solidFill>
                  <a:srgbClr val="000000"/>
                </a:solidFill>
              </a:rPr>
              <a:t>Rosenband</a:t>
            </a:r>
            <a:endParaRPr lang="en-US" sz="1600" dirty="0">
              <a:solidFill>
                <a:srgbClr val="000000"/>
              </a:solidFill>
            </a:endParaRPr>
          </a:p>
        </p:txBody>
      </p:sp>
      <p:sp>
        <p:nvSpPr>
          <p:cNvPr id="7" name="TextBox 6"/>
          <p:cNvSpPr txBox="1"/>
          <p:nvPr/>
        </p:nvSpPr>
        <p:spPr>
          <a:xfrm>
            <a:off x="1143000" y="4876800"/>
            <a:ext cx="6974986" cy="400110"/>
          </a:xfrm>
          <a:prstGeom prst="rect">
            <a:avLst/>
          </a:prstGeom>
          <a:noFill/>
        </p:spPr>
        <p:txBody>
          <a:bodyPr wrap="none" rtlCol="0">
            <a:spAutoFit/>
          </a:bodyPr>
          <a:lstStyle/>
          <a:p>
            <a:r>
              <a:rPr lang="en-US" dirty="0">
                <a:solidFill>
                  <a:srgbClr val="3333CC"/>
                </a:solidFill>
                <a:latin typeface="Bookman Old Style" pitchFamily="18" charset="0"/>
                <a:sym typeface="Symbol"/>
              </a:rPr>
              <a:t></a:t>
            </a:r>
            <a:r>
              <a:rPr lang="en-US" dirty="0">
                <a:solidFill>
                  <a:srgbClr val="3333CC"/>
                </a:solidFill>
                <a:latin typeface="Bookman Old Style" pitchFamily="18" charset="0"/>
              </a:rPr>
              <a:t>|</a:t>
            </a:r>
            <a:r>
              <a:rPr lang="en-US" dirty="0">
                <a:solidFill>
                  <a:srgbClr val="3333CC"/>
                </a:solidFill>
                <a:latin typeface="Bookman Old Style" pitchFamily="18" charset="0"/>
                <a:sym typeface="Symbol"/>
              </a:rPr>
              <a:t></a:t>
            </a:r>
            <a:r>
              <a:rPr lang="en-US" i="1" baseline="-25000" dirty="0">
                <a:solidFill>
                  <a:srgbClr val="3333CC"/>
                </a:solidFill>
                <a:latin typeface="Bookman Old Style" pitchFamily="18" charset="0"/>
              </a:rPr>
              <a:t>Al</a:t>
            </a:r>
            <a:r>
              <a:rPr lang="en-US" dirty="0">
                <a:solidFill>
                  <a:srgbClr val="3333CC"/>
                </a:solidFill>
                <a:latin typeface="Bookman Old Style" pitchFamily="18" charset="0"/>
              </a:rPr>
              <a:t> + </a:t>
            </a:r>
            <a:r>
              <a:rPr lang="en-US" dirty="0">
                <a:solidFill>
                  <a:srgbClr val="3333CC"/>
                </a:solidFill>
                <a:latin typeface="Bookman Old Style" pitchFamily="18" charset="0"/>
                <a:sym typeface="Symbol"/>
              </a:rPr>
              <a:t></a:t>
            </a:r>
            <a:r>
              <a:rPr lang="en-US" dirty="0">
                <a:solidFill>
                  <a:srgbClr val="3333CC"/>
                </a:solidFill>
                <a:latin typeface="Bookman Old Style" pitchFamily="18" charset="0"/>
              </a:rPr>
              <a:t>|</a:t>
            </a:r>
            <a:r>
              <a:rPr lang="en-US" dirty="0">
                <a:solidFill>
                  <a:srgbClr val="3333CC"/>
                </a:solidFill>
                <a:latin typeface="Bookman Old Style" pitchFamily="18" charset="0"/>
                <a:sym typeface="Symbol"/>
              </a:rPr>
              <a:t></a:t>
            </a:r>
            <a:r>
              <a:rPr lang="en-US" i="1" baseline="-25000" dirty="0">
                <a:solidFill>
                  <a:srgbClr val="3333CC"/>
                </a:solidFill>
                <a:latin typeface="Bookman Old Style" pitchFamily="18" charset="0"/>
              </a:rPr>
              <a:t>Al</a:t>
            </a:r>
            <a:r>
              <a:rPr lang="en-US" dirty="0">
                <a:solidFill>
                  <a:srgbClr val="3333CC"/>
                </a:solidFill>
              </a:rPr>
              <a:t> </a:t>
            </a:r>
            <a:r>
              <a:rPr lang="en-US" dirty="0">
                <a:solidFill>
                  <a:srgbClr val="000000"/>
                </a:solidFill>
                <a:sym typeface="Symbol"/>
              </a:rPr>
              <a:t></a:t>
            </a:r>
            <a:r>
              <a:rPr lang="en-US" dirty="0">
                <a:solidFill>
                  <a:srgbClr val="000000"/>
                </a:solidFill>
              </a:rPr>
              <a:t> motion superposition </a:t>
            </a:r>
            <a:r>
              <a:rPr lang="en-US" dirty="0">
                <a:solidFill>
                  <a:srgbClr val="000000"/>
                </a:solidFill>
                <a:sym typeface="Symbol"/>
              </a:rPr>
              <a:t></a:t>
            </a:r>
            <a:r>
              <a:rPr lang="en-US" dirty="0">
                <a:solidFill>
                  <a:srgbClr val="000000"/>
                </a:solidFill>
              </a:rPr>
              <a:t> </a:t>
            </a:r>
            <a:r>
              <a:rPr lang="en-US" dirty="0">
                <a:solidFill>
                  <a:srgbClr val="FF0000"/>
                </a:solidFill>
                <a:latin typeface="Bookman Old Style" pitchFamily="18" charset="0"/>
                <a:sym typeface="Symbol"/>
              </a:rPr>
              <a:t></a:t>
            </a:r>
            <a:r>
              <a:rPr lang="en-US" dirty="0">
                <a:solidFill>
                  <a:srgbClr val="FF0000"/>
                </a:solidFill>
                <a:latin typeface="Bookman Old Style" pitchFamily="18" charset="0"/>
              </a:rPr>
              <a:t>|</a:t>
            </a:r>
            <a:r>
              <a:rPr lang="en-US" dirty="0">
                <a:solidFill>
                  <a:srgbClr val="FF0000"/>
                </a:solidFill>
                <a:latin typeface="Bookman Old Style" pitchFamily="18" charset="0"/>
                <a:sym typeface="Symbol"/>
              </a:rPr>
              <a:t></a:t>
            </a:r>
            <a:r>
              <a:rPr lang="en-US" i="1" baseline="-25000" dirty="0">
                <a:solidFill>
                  <a:srgbClr val="FF0000"/>
                </a:solidFill>
                <a:latin typeface="Bookman Old Style" pitchFamily="18" charset="0"/>
              </a:rPr>
              <a:t>Mg</a:t>
            </a:r>
            <a:r>
              <a:rPr lang="en-US" dirty="0">
                <a:solidFill>
                  <a:srgbClr val="FF0000"/>
                </a:solidFill>
                <a:latin typeface="Bookman Old Style" pitchFamily="18" charset="0"/>
              </a:rPr>
              <a:t> + </a:t>
            </a:r>
            <a:r>
              <a:rPr lang="en-US" dirty="0">
                <a:solidFill>
                  <a:srgbClr val="FF0000"/>
                </a:solidFill>
                <a:latin typeface="Bookman Old Style" pitchFamily="18" charset="0"/>
                <a:sym typeface="Symbol"/>
              </a:rPr>
              <a:t></a:t>
            </a:r>
            <a:r>
              <a:rPr lang="en-US" dirty="0">
                <a:solidFill>
                  <a:srgbClr val="FF0000"/>
                </a:solidFill>
                <a:latin typeface="Bookman Old Style" pitchFamily="18" charset="0"/>
              </a:rPr>
              <a:t>|</a:t>
            </a:r>
            <a:r>
              <a:rPr lang="en-US" dirty="0">
                <a:solidFill>
                  <a:srgbClr val="FF0000"/>
                </a:solidFill>
                <a:latin typeface="Bookman Old Style" pitchFamily="18" charset="0"/>
                <a:sym typeface="Symbol"/>
              </a:rPr>
              <a:t></a:t>
            </a:r>
            <a:r>
              <a:rPr lang="en-US" i="1" baseline="-25000" dirty="0" smtClean="0">
                <a:solidFill>
                  <a:srgbClr val="FF0000"/>
                </a:solidFill>
                <a:latin typeface="Bookman Old Style" pitchFamily="18" charset="0"/>
              </a:rPr>
              <a:t>Mg</a:t>
            </a:r>
            <a:endParaRPr lang="en-US" dirty="0">
              <a:solidFill>
                <a:srgbClr val="FF0000"/>
              </a:solidFill>
              <a:latin typeface="Bookman Old Style" pitchFamily="18" charset="0"/>
            </a:endParaRPr>
          </a:p>
        </p:txBody>
      </p:sp>
      <p:pic>
        <p:nvPicPr>
          <p:cNvPr id="14" name="Picture 13"/>
          <p:cNvPicPr>
            <a:picLocks noChangeAspect="1"/>
          </p:cNvPicPr>
          <p:nvPr/>
        </p:nvPicPr>
        <p:blipFill rotWithShape="1">
          <a:blip r:embed="rId15" cstate="print">
            <a:extLst>
              <a:ext uri="{28A0092B-C50C-407E-A947-70E740481C1C}">
                <a14:useLocalDpi xmlns:a14="http://schemas.microsoft.com/office/drawing/2010/main" val="0"/>
              </a:ext>
            </a:extLst>
          </a:blip>
          <a:srcRect t="864" b="6568"/>
          <a:stretch/>
        </p:blipFill>
        <p:spPr>
          <a:xfrm>
            <a:off x="7658253" y="410662"/>
            <a:ext cx="1324065" cy="1875337"/>
          </a:xfrm>
          <a:prstGeom prst="rect">
            <a:avLst/>
          </a:prstGeom>
          <a:ln w="28575">
            <a:solidFill>
              <a:srgbClr val="0000CC"/>
            </a:solidFill>
          </a:ln>
        </p:spPr>
      </p:pic>
      <p:sp>
        <p:nvSpPr>
          <p:cNvPr id="111" name="TextBox 110"/>
          <p:cNvSpPr txBox="1"/>
          <p:nvPr/>
        </p:nvSpPr>
        <p:spPr>
          <a:xfrm>
            <a:off x="7530355" y="2283385"/>
            <a:ext cx="1619354" cy="338554"/>
          </a:xfrm>
          <a:prstGeom prst="rect">
            <a:avLst/>
          </a:prstGeom>
          <a:noFill/>
        </p:spPr>
        <p:txBody>
          <a:bodyPr wrap="none" rtlCol="0">
            <a:spAutoFit/>
          </a:bodyPr>
          <a:lstStyle/>
          <a:p>
            <a:r>
              <a:rPr lang="en-US" sz="1600" dirty="0" smtClean="0">
                <a:solidFill>
                  <a:srgbClr val="000000"/>
                </a:solidFill>
              </a:rPr>
              <a:t>David </a:t>
            </a:r>
            <a:r>
              <a:rPr lang="en-US" sz="1600" dirty="0" err="1" smtClean="0">
                <a:solidFill>
                  <a:srgbClr val="000000"/>
                </a:solidFill>
              </a:rPr>
              <a:t>Leibrandt</a:t>
            </a:r>
            <a:endParaRPr lang="en-US" sz="1600" dirty="0">
              <a:solidFill>
                <a:srgbClr val="000000"/>
              </a:solidFill>
            </a:endParaRPr>
          </a:p>
        </p:txBody>
      </p:sp>
      <p:sp>
        <p:nvSpPr>
          <p:cNvPr id="10" name="TextBox 9"/>
          <p:cNvSpPr txBox="1"/>
          <p:nvPr/>
        </p:nvSpPr>
        <p:spPr>
          <a:xfrm>
            <a:off x="3750992" y="452556"/>
            <a:ext cx="898002" cy="584775"/>
          </a:xfrm>
          <a:prstGeom prst="rect">
            <a:avLst/>
          </a:prstGeom>
          <a:noFill/>
        </p:spPr>
        <p:txBody>
          <a:bodyPr wrap="none" rtlCol="0">
            <a:spAutoFit/>
          </a:bodyPr>
          <a:lstStyle/>
          <a:p>
            <a:pPr algn="r"/>
            <a:r>
              <a:rPr lang="en-US" sz="1600" dirty="0" smtClean="0">
                <a:solidFill>
                  <a:srgbClr val="000000"/>
                </a:solidFill>
                <a:cs typeface="Arial" panose="020B0604020202020204" pitchFamily="34" charset="0"/>
              </a:rPr>
              <a:t>trap at</a:t>
            </a:r>
          </a:p>
          <a:p>
            <a:pPr algn="r"/>
            <a:r>
              <a:rPr lang="en-US" sz="1600" dirty="0" smtClean="0">
                <a:solidFill>
                  <a:srgbClr val="000000"/>
                </a:solidFill>
                <a:cs typeface="Arial" panose="020B0604020202020204" pitchFamily="34" charset="0"/>
              </a:rPr>
              <a:t>~ 300 K</a:t>
            </a:r>
            <a:endParaRPr lang="en-US" sz="1600" dirty="0">
              <a:solidFill>
                <a:srgbClr val="000000"/>
              </a:solidFill>
              <a:cs typeface="Arial" panose="020B0604020202020204" pitchFamily="34" charset="0"/>
            </a:endParaRPr>
          </a:p>
        </p:txBody>
      </p:sp>
      <p:sp>
        <p:nvSpPr>
          <p:cNvPr id="112" name="Text Box 108"/>
          <p:cNvSpPr txBox="1">
            <a:spLocks noChangeArrowheads="1"/>
          </p:cNvSpPr>
          <p:nvPr/>
        </p:nvSpPr>
        <p:spPr bwMode="auto">
          <a:xfrm>
            <a:off x="5085808" y="2497832"/>
            <a:ext cx="121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US" sz="1600" dirty="0" smtClean="0">
                <a:solidFill>
                  <a:srgbClr val="000000"/>
                </a:solidFill>
                <a:sym typeface="Symbol" pitchFamily="18" charset="2"/>
              </a:rPr>
              <a:t></a:t>
            </a:r>
            <a:r>
              <a:rPr lang="en-US" sz="1600" dirty="0" smtClean="0">
                <a:solidFill>
                  <a:srgbClr val="000000"/>
                </a:solidFill>
              </a:rPr>
              <a:t> = 280 nm</a:t>
            </a:r>
          </a:p>
        </p:txBody>
      </p:sp>
      <p:sp>
        <p:nvSpPr>
          <p:cNvPr id="16" name="TextBox 15"/>
          <p:cNvSpPr txBox="1"/>
          <p:nvPr/>
        </p:nvSpPr>
        <p:spPr>
          <a:xfrm>
            <a:off x="4293394" y="6340642"/>
            <a:ext cx="5058180" cy="400110"/>
          </a:xfrm>
          <a:prstGeom prst="rect">
            <a:avLst/>
          </a:prstGeom>
          <a:noFill/>
        </p:spPr>
        <p:txBody>
          <a:bodyPr wrap="none" rtlCol="0">
            <a:spAutoFit/>
          </a:bodyPr>
          <a:lstStyle/>
          <a:p>
            <a:r>
              <a:rPr lang="en-US" dirty="0" smtClean="0"/>
              <a:t>C. W. Chou et al., </a:t>
            </a:r>
            <a:r>
              <a:rPr lang="en-US" dirty="0"/>
              <a:t>PRL </a:t>
            </a:r>
            <a:r>
              <a:rPr lang="en-US" b="1" dirty="0"/>
              <a:t>104</a:t>
            </a:r>
            <a:r>
              <a:rPr lang="en-US" dirty="0"/>
              <a:t>, 070802 (2010)</a:t>
            </a:r>
          </a:p>
        </p:txBody>
      </p:sp>
    </p:spTree>
    <p:extLst>
      <p:ext uri="{BB962C8B-B14F-4D97-AF65-F5344CB8AC3E}">
        <p14:creationId xmlns:p14="http://schemas.microsoft.com/office/powerpoint/2010/main" val="3258947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wipe(left)">
                                      <p:cBhvr>
                                        <p:cTn id="27" dur="2000"/>
                                        <p:tgtEl>
                                          <p:spTgt spid="1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5" grpId="0"/>
      <p:bldP spid="7" grpId="0"/>
      <p:bldP spid="10" grpId="0"/>
      <p:bldP spid="11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05686" y="1162050"/>
            <a:ext cx="6579045" cy="5016758"/>
          </a:xfrm>
          <a:prstGeom prst="rect">
            <a:avLst/>
          </a:prstGeom>
          <a:noFill/>
        </p:spPr>
        <p:txBody>
          <a:bodyPr wrap="none" rtlCol="0">
            <a:spAutoFit/>
          </a:bodyPr>
          <a:lstStyle/>
          <a:p>
            <a:endParaRPr lang="en-US" dirty="0">
              <a:solidFill>
                <a:srgbClr val="000000"/>
              </a:solidFill>
            </a:endParaRPr>
          </a:p>
          <a:p>
            <a:r>
              <a:rPr lang="en-US" u="sng" dirty="0">
                <a:solidFill>
                  <a:srgbClr val="000000"/>
                </a:solidFill>
              </a:rPr>
              <a:t>Jun </a:t>
            </a:r>
            <a:r>
              <a:rPr lang="en-US" u="sng" dirty="0" err="1">
                <a:solidFill>
                  <a:srgbClr val="000000"/>
                </a:solidFill>
              </a:rPr>
              <a:t>Ye’s</a:t>
            </a:r>
            <a:r>
              <a:rPr lang="en-US" u="sng" dirty="0">
                <a:solidFill>
                  <a:srgbClr val="000000"/>
                </a:solidFill>
              </a:rPr>
              <a:t> </a:t>
            </a:r>
            <a:r>
              <a:rPr lang="en-US" u="sng" dirty="0" smtClean="0">
                <a:solidFill>
                  <a:srgbClr val="000000"/>
                </a:solidFill>
              </a:rPr>
              <a:t>group (</a:t>
            </a:r>
            <a:r>
              <a:rPr lang="en-US" u="sng" dirty="0" err="1" smtClean="0">
                <a:solidFill>
                  <a:srgbClr val="000000"/>
                </a:solidFill>
              </a:rPr>
              <a:t>JILA</a:t>
            </a:r>
            <a:r>
              <a:rPr lang="en-US" u="sng" dirty="0" smtClean="0">
                <a:solidFill>
                  <a:srgbClr val="000000"/>
                </a:solidFill>
              </a:rPr>
              <a:t>), </a:t>
            </a:r>
            <a:r>
              <a:rPr lang="en-US" u="sng" dirty="0" err="1" smtClean="0">
                <a:solidFill>
                  <a:srgbClr val="000000"/>
                </a:solidFill>
              </a:rPr>
              <a:t>Sr</a:t>
            </a:r>
            <a:r>
              <a:rPr lang="en-US" u="sng" dirty="0" smtClean="0">
                <a:solidFill>
                  <a:srgbClr val="000000"/>
                </a:solidFill>
              </a:rPr>
              <a:t> neutral atoms in optical lattice</a:t>
            </a:r>
            <a:r>
              <a:rPr lang="en-US" dirty="0" smtClean="0">
                <a:solidFill>
                  <a:srgbClr val="000000"/>
                </a:solidFill>
              </a:rPr>
              <a:t>:</a:t>
            </a:r>
          </a:p>
          <a:p>
            <a:r>
              <a:rPr lang="en-US" dirty="0">
                <a:solidFill>
                  <a:srgbClr val="000000"/>
                </a:solidFill>
              </a:rPr>
              <a:t> </a:t>
            </a:r>
          </a:p>
          <a:p>
            <a:r>
              <a:rPr lang="en-US" dirty="0" smtClean="0">
                <a:solidFill>
                  <a:srgbClr val="000000"/>
                </a:solidFill>
                <a:sym typeface="Symbol"/>
              </a:rPr>
              <a:t></a:t>
            </a:r>
            <a:r>
              <a:rPr lang="en-US" dirty="0">
                <a:solidFill>
                  <a:srgbClr val="000000"/>
                </a:solidFill>
              </a:rPr>
              <a:t>f/f</a:t>
            </a:r>
            <a:r>
              <a:rPr lang="en-US" baseline="-25000" dirty="0">
                <a:solidFill>
                  <a:srgbClr val="000000"/>
                </a:solidFill>
              </a:rPr>
              <a:t>0</a:t>
            </a:r>
            <a:r>
              <a:rPr lang="en-US" dirty="0">
                <a:solidFill>
                  <a:srgbClr val="000000"/>
                </a:solidFill>
              </a:rPr>
              <a:t>(systematic) = </a:t>
            </a:r>
            <a:r>
              <a:rPr lang="en-US" dirty="0">
                <a:solidFill>
                  <a:srgbClr val="262699"/>
                </a:solidFill>
              </a:rPr>
              <a:t>6.4 x 10</a:t>
            </a:r>
            <a:r>
              <a:rPr lang="en-US" baseline="30000" dirty="0">
                <a:solidFill>
                  <a:srgbClr val="262699"/>
                </a:solidFill>
              </a:rPr>
              <a:t>-18</a:t>
            </a:r>
            <a:r>
              <a:rPr lang="en-US" dirty="0">
                <a:solidFill>
                  <a:srgbClr val="000000"/>
                </a:solidFill>
              </a:rPr>
              <a:t> </a:t>
            </a:r>
            <a:endParaRPr lang="en-US" dirty="0" smtClean="0">
              <a:solidFill>
                <a:srgbClr val="000000"/>
              </a:solidFill>
            </a:endParaRPr>
          </a:p>
          <a:p>
            <a:r>
              <a:rPr lang="en-US" dirty="0">
                <a:solidFill>
                  <a:srgbClr val="000000"/>
                </a:solidFill>
              </a:rPr>
              <a:t>	</a:t>
            </a:r>
            <a:r>
              <a:rPr lang="en-US" dirty="0" smtClean="0">
                <a:solidFill>
                  <a:srgbClr val="000000"/>
                </a:solidFill>
              </a:rPr>
              <a:t>(B. J. Bloom et al., </a:t>
            </a:r>
            <a:r>
              <a:rPr lang="en-US" i="1" dirty="0" smtClean="0">
                <a:solidFill>
                  <a:srgbClr val="000000"/>
                </a:solidFill>
              </a:rPr>
              <a:t>Nature</a:t>
            </a:r>
            <a:r>
              <a:rPr lang="en-US" dirty="0">
                <a:solidFill>
                  <a:srgbClr val="000000"/>
                </a:solidFill>
              </a:rPr>
              <a:t> </a:t>
            </a:r>
            <a:r>
              <a:rPr lang="en-US" b="1" dirty="0">
                <a:solidFill>
                  <a:srgbClr val="000000"/>
                </a:solidFill>
              </a:rPr>
              <a:t>5</a:t>
            </a:r>
            <a:r>
              <a:rPr lang="en-US" b="1" dirty="0" smtClean="0">
                <a:solidFill>
                  <a:srgbClr val="000000"/>
                </a:solidFill>
              </a:rPr>
              <a:t>06</a:t>
            </a:r>
            <a:r>
              <a:rPr lang="en-US" dirty="0" smtClean="0">
                <a:solidFill>
                  <a:srgbClr val="000000"/>
                </a:solidFill>
              </a:rPr>
              <a:t>, 71 (2014))</a:t>
            </a:r>
          </a:p>
          <a:p>
            <a:r>
              <a:rPr lang="en-US" dirty="0">
                <a:solidFill>
                  <a:srgbClr val="000000"/>
                </a:solidFill>
              </a:rPr>
              <a:t>	</a:t>
            </a:r>
            <a:r>
              <a:rPr lang="en-US" dirty="0" smtClean="0">
                <a:solidFill>
                  <a:srgbClr val="000000"/>
                </a:solidFill>
                <a:sym typeface="Symbol"/>
              </a:rPr>
              <a:t>T  30 </a:t>
            </a:r>
            <a:r>
              <a:rPr lang="en-US" dirty="0" err="1" smtClean="0">
                <a:solidFill>
                  <a:srgbClr val="000000"/>
                </a:solidFill>
                <a:sym typeface="Symbol"/>
              </a:rPr>
              <a:t>mK</a:t>
            </a:r>
            <a:endParaRPr lang="en-US" dirty="0">
              <a:solidFill>
                <a:srgbClr val="000000"/>
              </a:solidFill>
            </a:endParaRPr>
          </a:p>
          <a:p>
            <a:r>
              <a:rPr lang="en-US" dirty="0">
                <a:solidFill>
                  <a:srgbClr val="000000"/>
                </a:solidFill>
              </a:rPr>
              <a:t> </a:t>
            </a:r>
          </a:p>
          <a:p>
            <a:r>
              <a:rPr lang="en-US" u="sng" dirty="0" err="1" smtClean="0">
                <a:solidFill>
                  <a:srgbClr val="000000"/>
                </a:solidFill>
              </a:rPr>
              <a:t>PTB</a:t>
            </a:r>
            <a:r>
              <a:rPr lang="en-US" u="sng" dirty="0" smtClean="0">
                <a:solidFill>
                  <a:srgbClr val="000000"/>
                </a:solidFill>
              </a:rPr>
              <a:t>, </a:t>
            </a:r>
            <a:r>
              <a:rPr lang="en-US" u="sng" dirty="0" err="1" smtClean="0">
                <a:solidFill>
                  <a:srgbClr val="000000"/>
                </a:solidFill>
              </a:rPr>
              <a:t>Braunschweig</a:t>
            </a:r>
            <a:r>
              <a:rPr lang="en-US" u="sng" dirty="0" smtClean="0">
                <a:solidFill>
                  <a:srgbClr val="000000"/>
                </a:solidFill>
              </a:rPr>
              <a:t>, Germany</a:t>
            </a:r>
            <a:endParaRPr lang="en-US" u="sng" dirty="0">
              <a:solidFill>
                <a:srgbClr val="000000"/>
              </a:solidFill>
            </a:endParaRPr>
          </a:p>
          <a:p>
            <a:endParaRPr lang="en-US" u="sng" dirty="0" smtClean="0">
              <a:solidFill>
                <a:srgbClr val="000000"/>
              </a:solidFill>
            </a:endParaRPr>
          </a:p>
          <a:p>
            <a:r>
              <a:rPr lang="en-US" dirty="0" smtClean="0">
                <a:solidFill>
                  <a:srgbClr val="000000"/>
                </a:solidFill>
                <a:sym typeface="Symbol"/>
              </a:rPr>
              <a:t></a:t>
            </a:r>
            <a:r>
              <a:rPr lang="en-US" dirty="0">
                <a:solidFill>
                  <a:srgbClr val="000000"/>
                </a:solidFill>
              </a:rPr>
              <a:t>f/f</a:t>
            </a:r>
            <a:r>
              <a:rPr lang="en-US" baseline="-25000" dirty="0">
                <a:solidFill>
                  <a:srgbClr val="000000"/>
                </a:solidFill>
              </a:rPr>
              <a:t>0</a:t>
            </a:r>
            <a:r>
              <a:rPr lang="en-US" dirty="0">
                <a:solidFill>
                  <a:srgbClr val="000000"/>
                </a:solidFill>
              </a:rPr>
              <a:t>(systematic) = </a:t>
            </a:r>
            <a:r>
              <a:rPr lang="en-US" dirty="0" smtClean="0">
                <a:solidFill>
                  <a:srgbClr val="262699"/>
                </a:solidFill>
              </a:rPr>
              <a:t>3.3 x 10</a:t>
            </a:r>
            <a:r>
              <a:rPr lang="en-US" baseline="30000" dirty="0" smtClean="0">
                <a:solidFill>
                  <a:srgbClr val="262699"/>
                </a:solidFill>
              </a:rPr>
              <a:t>-18</a:t>
            </a:r>
            <a:endParaRPr lang="en-US" dirty="0" smtClean="0">
              <a:solidFill>
                <a:srgbClr val="262699"/>
              </a:solidFill>
            </a:endParaRPr>
          </a:p>
          <a:p>
            <a:r>
              <a:rPr lang="en-US" dirty="0">
                <a:solidFill>
                  <a:srgbClr val="000000"/>
                </a:solidFill>
              </a:rPr>
              <a:t>	</a:t>
            </a:r>
            <a:r>
              <a:rPr lang="en-US" dirty="0" smtClean="0">
                <a:solidFill>
                  <a:srgbClr val="000000"/>
                </a:solidFill>
              </a:rPr>
              <a:t>(unpublished)</a:t>
            </a:r>
          </a:p>
          <a:p>
            <a:r>
              <a:rPr lang="en-US" dirty="0">
                <a:solidFill>
                  <a:srgbClr val="000000"/>
                </a:solidFill>
              </a:rPr>
              <a:t>	</a:t>
            </a:r>
            <a:r>
              <a:rPr lang="en-US" dirty="0" smtClean="0">
                <a:solidFill>
                  <a:srgbClr val="000000"/>
                </a:solidFill>
              </a:rPr>
              <a:t>weak (</a:t>
            </a:r>
            <a:r>
              <a:rPr lang="en-US" dirty="0" err="1" smtClean="0">
                <a:solidFill>
                  <a:srgbClr val="000000"/>
                </a:solidFill>
              </a:rPr>
              <a:t>octupole</a:t>
            </a:r>
            <a:r>
              <a:rPr lang="en-US" dirty="0" smtClean="0">
                <a:solidFill>
                  <a:srgbClr val="000000"/>
                </a:solidFill>
              </a:rPr>
              <a:t>) transition, laser Stark shifts, …</a:t>
            </a:r>
          </a:p>
          <a:p>
            <a:endParaRPr lang="en-US" dirty="0">
              <a:solidFill>
                <a:srgbClr val="000000"/>
              </a:solidFill>
            </a:endParaRPr>
          </a:p>
          <a:p>
            <a:r>
              <a:rPr lang="en-US" u="sng" dirty="0" smtClean="0">
                <a:solidFill>
                  <a:srgbClr val="000000"/>
                </a:solidFill>
              </a:rPr>
              <a:t>H. </a:t>
            </a:r>
            <a:r>
              <a:rPr lang="en-US" u="sng" dirty="0" err="1" smtClean="0">
                <a:solidFill>
                  <a:srgbClr val="000000"/>
                </a:solidFill>
              </a:rPr>
              <a:t>Katori</a:t>
            </a:r>
            <a:r>
              <a:rPr lang="en-US" u="sng" dirty="0" smtClean="0">
                <a:solidFill>
                  <a:srgbClr val="000000"/>
                </a:solidFill>
              </a:rPr>
              <a:t> group (Riken) </a:t>
            </a:r>
            <a:r>
              <a:rPr lang="en-US" u="sng" dirty="0" err="1" smtClean="0">
                <a:solidFill>
                  <a:srgbClr val="000000"/>
                </a:solidFill>
              </a:rPr>
              <a:t>Sr</a:t>
            </a:r>
            <a:r>
              <a:rPr lang="en-US" u="sng" dirty="0" smtClean="0">
                <a:solidFill>
                  <a:srgbClr val="000000"/>
                </a:solidFill>
              </a:rPr>
              <a:t> </a:t>
            </a:r>
            <a:r>
              <a:rPr lang="en-US" u="sng" dirty="0">
                <a:solidFill>
                  <a:srgbClr val="000000"/>
                </a:solidFill>
              </a:rPr>
              <a:t>neutral atoms in optical </a:t>
            </a:r>
            <a:r>
              <a:rPr lang="en-US" u="sng" dirty="0" smtClean="0">
                <a:solidFill>
                  <a:srgbClr val="000000"/>
                </a:solidFill>
              </a:rPr>
              <a:t>lattice</a:t>
            </a:r>
            <a:endParaRPr lang="en-US" dirty="0" smtClean="0">
              <a:solidFill>
                <a:srgbClr val="000000"/>
              </a:solidFill>
            </a:endParaRPr>
          </a:p>
          <a:p>
            <a:endParaRPr lang="en-US" dirty="0" smtClean="0">
              <a:solidFill>
                <a:srgbClr val="000000"/>
              </a:solidFill>
              <a:sym typeface="Symbol"/>
            </a:endParaRPr>
          </a:p>
          <a:p>
            <a:r>
              <a:rPr lang="en-US" dirty="0" smtClean="0">
                <a:solidFill>
                  <a:srgbClr val="000000"/>
                </a:solidFill>
                <a:sym typeface="Symbol"/>
              </a:rPr>
              <a:t></a:t>
            </a:r>
            <a:r>
              <a:rPr lang="en-US" dirty="0">
                <a:solidFill>
                  <a:srgbClr val="000000"/>
                </a:solidFill>
              </a:rPr>
              <a:t>f/f</a:t>
            </a:r>
            <a:r>
              <a:rPr lang="en-US" baseline="-25000" dirty="0">
                <a:solidFill>
                  <a:srgbClr val="000000"/>
                </a:solidFill>
              </a:rPr>
              <a:t>0</a:t>
            </a:r>
            <a:r>
              <a:rPr lang="en-US" dirty="0">
                <a:solidFill>
                  <a:srgbClr val="000000"/>
                </a:solidFill>
              </a:rPr>
              <a:t>(systematic) = </a:t>
            </a:r>
            <a:r>
              <a:rPr lang="en-US" dirty="0" smtClean="0">
                <a:solidFill>
                  <a:srgbClr val="262699"/>
                </a:solidFill>
              </a:rPr>
              <a:t>7.2 </a:t>
            </a:r>
            <a:r>
              <a:rPr lang="en-US" dirty="0">
                <a:solidFill>
                  <a:srgbClr val="262699"/>
                </a:solidFill>
              </a:rPr>
              <a:t>x 10</a:t>
            </a:r>
            <a:r>
              <a:rPr lang="en-US" baseline="30000" dirty="0">
                <a:solidFill>
                  <a:srgbClr val="262699"/>
                </a:solidFill>
              </a:rPr>
              <a:t>-18</a:t>
            </a:r>
            <a:r>
              <a:rPr lang="en-US" dirty="0">
                <a:solidFill>
                  <a:srgbClr val="000000"/>
                </a:solidFill>
              </a:rPr>
              <a:t> </a:t>
            </a:r>
            <a:r>
              <a:rPr lang="en-US" dirty="0" smtClean="0">
                <a:solidFill>
                  <a:srgbClr val="000000"/>
                </a:solidFill>
              </a:rPr>
              <a:t>(arXiv:1405.4071)</a:t>
            </a:r>
            <a:endParaRPr lang="en-US" u="sng" dirty="0">
              <a:solidFill>
                <a:srgbClr val="000000"/>
              </a:solidFill>
            </a:endParaRPr>
          </a:p>
        </p:txBody>
      </p:sp>
      <p:sp>
        <p:nvSpPr>
          <p:cNvPr id="3" name="TextBox 2"/>
          <p:cNvSpPr txBox="1"/>
          <p:nvPr/>
        </p:nvSpPr>
        <p:spPr>
          <a:xfrm>
            <a:off x="3427447" y="479424"/>
            <a:ext cx="2135521" cy="461665"/>
          </a:xfrm>
          <a:prstGeom prst="rect">
            <a:avLst/>
          </a:prstGeom>
          <a:solidFill>
            <a:srgbClr val="FFFFCC"/>
          </a:solidFill>
          <a:ln w="28575">
            <a:solidFill>
              <a:srgbClr val="0000CC"/>
            </a:solidFill>
          </a:ln>
        </p:spPr>
        <p:txBody>
          <a:bodyPr wrap="none" rtlCol="0">
            <a:spAutoFit/>
          </a:bodyPr>
          <a:lstStyle/>
          <a:p>
            <a:r>
              <a:rPr lang="en-US" sz="2400" dirty="0" smtClean="0"/>
              <a:t>Moving target!</a:t>
            </a:r>
            <a:endParaRPr lang="en-US" sz="2400" dirty="0"/>
          </a:p>
        </p:txBody>
      </p:sp>
      <p:cxnSp>
        <p:nvCxnSpPr>
          <p:cNvPr id="5" name="Straight Connector 4"/>
          <p:cNvCxnSpPr/>
          <p:nvPr/>
        </p:nvCxnSpPr>
        <p:spPr>
          <a:xfrm>
            <a:off x="3327400" y="2120900"/>
            <a:ext cx="444500" cy="3060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7447" y="1810365"/>
            <a:ext cx="611065" cy="400110"/>
          </a:xfrm>
          <a:prstGeom prst="rect">
            <a:avLst/>
          </a:prstGeom>
          <a:noFill/>
        </p:spPr>
        <p:txBody>
          <a:bodyPr wrap="none" rtlCol="0">
            <a:spAutoFit/>
          </a:bodyPr>
          <a:lstStyle/>
          <a:p>
            <a:r>
              <a:rPr lang="en-US" dirty="0" smtClean="0">
                <a:solidFill>
                  <a:srgbClr val="FF0000"/>
                </a:solidFill>
              </a:rPr>
              <a:t>2.1 </a:t>
            </a:r>
            <a:endParaRPr lang="en-US" dirty="0">
              <a:solidFill>
                <a:srgbClr val="FF0000"/>
              </a:solidFill>
            </a:endParaRPr>
          </a:p>
        </p:txBody>
      </p:sp>
    </p:spTree>
    <p:extLst>
      <p:ext uri="{BB962C8B-B14F-4D97-AF65-F5344CB8AC3E}">
        <p14:creationId xmlns:p14="http://schemas.microsoft.com/office/powerpoint/2010/main" val="454629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72928" y="133087"/>
            <a:ext cx="4800112" cy="6507480"/>
            <a:chOff x="1981200" y="0"/>
            <a:chExt cx="4356562" cy="638556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 r="8921" b="4989"/>
            <a:stretch/>
          </p:blipFill>
          <p:spPr>
            <a:xfrm>
              <a:off x="1981200" y="0"/>
              <a:ext cx="4356562" cy="6385560"/>
            </a:xfrm>
            <a:prstGeom prst="rect">
              <a:avLst/>
            </a:prstGeom>
          </p:spPr>
        </p:pic>
        <p:sp>
          <p:nvSpPr>
            <p:cNvPr id="3" name="Rectangle 2"/>
            <p:cNvSpPr/>
            <p:nvPr/>
          </p:nvSpPr>
          <p:spPr>
            <a:xfrm>
              <a:off x="2133600" y="5257800"/>
              <a:ext cx="1794934" cy="905933"/>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33600" y="5181600"/>
              <a:ext cx="19050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H="1">
              <a:off x="2133600" y="6172200"/>
              <a:ext cx="1905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5273040" y="1533411"/>
            <a:ext cx="3953518" cy="3231654"/>
          </a:xfrm>
          <a:prstGeom prst="rect">
            <a:avLst/>
          </a:prstGeom>
          <a:noFill/>
        </p:spPr>
        <p:txBody>
          <a:bodyPr wrap="none" rtlCol="0">
            <a:spAutoFit/>
          </a:bodyPr>
          <a:lstStyle/>
          <a:p>
            <a:endParaRPr lang="en-US" b="1" dirty="0" smtClean="0">
              <a:solidFill>
                <a:srgbClr val="000000"/>
              </a:solidFill>
            </a:endParaRPr>
          </a:p>
          <a:p>
            <a:endParaRPr lang="en-US" dirty="0" smtClean="0">
              <a:solidFill>
                <a:srgbClr val="000000"/>
              </a:solidFill>
            </a:endParaRPr>
          </a:p>
          <a:p>
            <a:r>
              <a:rPr lang="en-US" dirty="0" smtClean="0">
                <a:solidFill>
                  <a:srgbClr val="000000"/>
                </a:solidFill>
              </a:rPr>
              <a:t>WE DO KNOW HOW IT WORKS</a:t>
            </a:r>
          </a:p>
          <a:p>
            <a:r>
              <a:rPr lang="en-US" dirty="0" smtClean="0">
                <a:solidFill>
                  <a:srgbClr val="000000"/>
                </a:solidFill>
              </a:rPr>
              <a:t>…and why it doesn’t work</a:t>
            </a:r>
          </a:p>
          <a:p>
            <a:endParaRPr lang="en-US" dirty="0">
              <a:solidFill>
                <a:srgbClr val="000000"/>
              </a:solidFill>
            </a:endParaRPr>
          </a:p>
          <a:p>
            <a:r>
              <a:rPr lang="en-US" dirty="0" smtClean="0">
                <a:solidFill>
                  <a:srgbClr val="000000"/>
                </a:solidFill>
              </a:rPr>
              <a:t>FACTORING MACHINE</a:t>
            </a:r>
          </a:p>
          <a:p>
            <a:r>
              <a:rPr lang="en-US" dirty="0">
                <a:solidFill>
                  <a:srgbClr val="000000"/>
                </a:solidFill>
              </a:rPr>
              <a:t>p</a:t>
            </a:r>
            <a:r>
              <a:rPr lang="en-US" dirty="0" smtClean="0">
                <a:solidFill>
                  <a:srgbClr val="000000"/>
                </a:solidFill>
              </a:rPr>
              <a:t>robably decades away</a:t>
            </a:r>
          </a:p>
          <a:p>
            <a:endParaRPr lang="en-US" dirty="0">
              <a:solidFill>
                <a:srgbClr val="000000"/>
              </a:solidFill>
            </a:endParaRPr>
          </a:p>
          <a:p>
            <a:r>
              <a:rPr lang="en-US" dirty="0" smtClean="0">
                <a:solidFill>
                  <a:srgbClr val="000000"/>
                </a:solidFill>
              </a:rPr>
              <a:t>QUANTUM SIMULATION</a:t>
            </a:r>
          </a:p>
          <a:p>
            <a:r>
              <a:rPr lang="en-US" dirty="0" smtClean="0">
                <a:solidFill>
                  <a:srgbClr val="000000"/>
                </a:solidFill>
              </a:rPr>
              <a:t>maybe within next decade?</a:t>
            </a:r>
          </a:p>
        </p:txBody>
      </p:sp>
      <p:cxnSp>
        <p:nvCxnSpPr>
          <p:cNvPr id="8" name="Straight Connector 7"/>
          <p:cNvCxnSpPr/>
          <p:nvPr/>
        </p:nvCxnSpPr>
        <p:spPr>
          <a:xfrm>
            <a:off x="1951004" y="3781425"/>
            <a:ext cx="177327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72984" y="3476625"/>
            <a:ext cx="15370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3386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7834" b="2458"/>
          <a:stretch/>
        </p:blipFill>
        <p:spPr>
          <a:xfrm>
            <a:off x="76200" y="89356"/>
            <a:ext cx="9001195" cy="5375273"/>
          </a:xfrm>
          <a:prstGeom prst="rect">
            <a:avLst/>
          </a:prstGeom>
          <a:ln w="28575">
            <a:solidFill>
              <a:srgbClr val="3333CC"/>
            </a:solidFill>
          </a:ln>
        </p:spPr>
      </p:pic>
      <p:sp>
        <p:nvSpPr>
          <p:cNvPr id="5" name="TextBox 4"/>
          <p:cNvSpPr txBox="1"/>
          <p:nvPr/>
        </p:nvSpPr>
        <p:spPr>
          <a:xfrm>
            <a:off x="-33628" y="6109156"/>
            <a:ext cx="8736687" cy="215444"/>
          </a:xfrm>
          <a:prstGeom prst="rect">
            <a:avLst/>
          </a:prstGeom>
          <a:noFill/>
        </p:spPr>
        <p:txBody>
          <a:bodyPr wrap="none" rtlCol="0">
            <a:spAutoFit/>
          </a:bodyPr>
          <a:lstStyle/>
          <a:p>
            <a:r>
              <a:rPr lang="en-US" sz="800" dirty="0" err="1" smtClean="0">
                <a:solidFill>
                  <a:srgbClr val="000000"/>
                </a:solidFill>
              </a:rPr>
              <a:t>Shlomi</a:t>
            </a:r>
            <a:r>
              <a:rPr lang="en-US" sz="800" dirty="0" smtClean="0">
                <a:solidFill>
                  <a:srgbClr val="000000"/>
                </a:solidFill>
              </a:rPr>
              <a:t> Kotler, Dustin Hite, Katie McCormick ,Susanna </a:t>
            </a:r>
            <a:r>
              <a:rPr lang="en-US" sz="800" dirty="0" err="1" smtClean="0">
                <a:solidFill>
                  <a:srgbClr val="000000"/>
                </a:solidFill>
              </a:rPr>
              <a:t>Todaro</a:t>
            </a:r>
            <a:r>
              <a:rPr lang="en-US" sz="800" dirty="0" smtClean="0">
                <a:solidFill>
                  <a:srgbClr val="000000"/>
                </a:solidFill>
              </a:rPr>
              <a:t>, Leif </a:t>
            </a:r>
            <a:r>
              <a:rPr lang="en-US" sz="800" dirty="0" err="1" smtClean="0">
                <a:solidFill>
                  <a:srgbClr val="000000"/>
                </a:solidFill>
              </a:rPr>
              <a:t>Waldner</a:t>
            </a:r>
            <a:r>
              <a:rPr lang="en-US" sz="800" dirty="0" smtClean="0">
                <a:solidFill>
                  <a:srgbClr val="000000"/>
                </a:solidFill>
              </a:rPr>
              <a:t>, </a:t>
            </a:r>
            <a:r>
              <a:rPr lang="en-US" sz="800" dirty="0" err="1" smtClean="0">
                <a:solidFill>
                  <a:srgbClr val="000000"/>
                </a:solidFill>
              </a:rPr>
              <a:t>Yiheng</a:t>
            </a:r>
            <a:r>
              <a:rPr lang="en-US" sz="800" dirty="0" smtClean="0">
                <a:solidFill>
                  <a:srgbClr val="000000"/>
                </a:solidFill>
              </a:rPr>
              <a:t> Lin, Daniel </a:t>
            </a:r>
            <a:r>
              <a:rPr lang="en-US" sz="800" dirty="0" err="1" smtClean="0">
                <a:solidFill>
                  <a:srgbClr val="000000"/>
                </a:solidFill>
              </a:rPr>
              <a:t>Slichter</a:t>
            </a:r>
            <a:r>
              <a:rPr lang="en-US" sz="800" dirty="0" smtClean="0">
                <a:solidFill>
                  <a:srgbClr val="000000"/>
                </a:solidFill>
              </a:rPr>
              <a:t>, James Chou, David </a:t>
            </a:r>
            <a:r>
              <a:rPr lang="en-US" sz="800" dirty="0" err="1" smtClean="0">
                <a:solidFill>
                  <a:srgbClr val="000000"/>
                </a:solidFill>
              </a:rPr>
              <a:t>Allcock</a:t>
            </a:r>
            <a:r>
              <a:rPr lang="en-US" sz="800" dirty="0" smtClean="0">
                <a:solidFill>
                  <a:srgbClr val="000000"/>
                </a:solidFill>
              </a:rPr>
              <a:t>, </a:t>
            </a:r>
            <a:r>
              <a:rPr lang="en-US" sz="800" dirty="0" err="1" smtClean="0">
                <a:solidFill>
                  <a:srgbClr val="000000"/>
                </a:solidFill>
              </a:rPr>
              <a:t>Didi</a:t>
            </a:r>
            <a:r>
              <a:rPr lang="en-US" sz="800" dirty="0" smtClean="0">
                <a:solidFill>
                  <a:srgbClr val="000000"/>
                </a:solidFill>
              </a:rPr>
              <a:t> </a:t>
            </a:r>
            <a:r>
              <a:rPr lang="en-US" sz="800" dirty="0" err="1" smtClean="0">
                <a:solidFill>
                  <a:srgbClr val="000000"/>
                </a:solidFill>
              </a:rPr>
              <a:t>Leibfried</a:t>
            </a:r>
            <a:r>
              <a:rPr lang="en-US" sz="800" dirty="0" smtClean="0">
                <a:solidFill>
                  <a:srgbClr val="000000"/>
                </a:solidFill>
              </a:rPr>
              <a:t>, </a:t>
            </a:r>
            <a:r>
              <a:rPr lang="en-US" sz="800" dirty="0" err="1" smtClean="0">
                <a:solidFill>
                  <a:srgbClr val="000000"/>
                </a:solidFill>
              </a:rPr>
              <a:t>Jwo-Sy</a:t>
            </a:r>
            <a:r>
              <a:rPr lang="en-US" sz="800" dirty="0" smtClean="0">
                <a:solidFill>
                  <a:srgbClr val="000000"/>
                </a:solidFill>
              </a:rPr>
              <a:t> Chen, Sam Brewer, Kyle McKay</a:t>
            </a:r>
            <a:endParaRPr lang="en-US" sz="800" dirty="0">
              <a:solidFill>
                <a:srgbClr val="000000"/>
              </a:solidFill>
            </a:endParaRPr>
          </a:p>
        </p:txBody>
      </p:sp>
      <p:sp>
        <p:nvSpPr>
          <p:cNvPr id="6" name="TextBox 5"/>
          <p:cNvSpPr txBox="1"/>
          <p:nvPr/>
        </p:nvSpPr>
        <p:spPr>
          <a:xfrm>
            <a:off x="7277113" y="5867400"/>
            <a:ext cx="1600118" cy="215444"/>
          </a:xfrm>
          <a:prstGeom prst="rect">
            <a:avLst/>
          </a:prstGeom>
          <a:noFill/>
        </p:spPr>
        <p:txBody>
          <a:bodyPr wrap="none" rtlCol="0">
            <a:spAutoFit/>
          </a:bodyPr>
          <a:lstStyle/>
          <a:p>
            <a:r>
              <a:rPr lang="en-US" sz="800" dirty="0" smtClean="0">
                <a:solidFill>
                  <a:srgbClr val="000000"/>
                </a:solidFill>
              </a:rPr>
              <a:t>David Hume       Ting </a:t>
            </a:r>
            <a:r>
              <a:rPr lang="en-US" sz="800" dirty="0" err="1" smtClean="0">
                <a:solidFill>
                  <a:srgbClr val="000000"/>
                </a:solidFill>
              </a:rPr>
              <a:t>Rei</a:t>
            </a:r>
            <a:r>
              <a:rPr lang="en-US" sz="800" dirty="0" smtClean="0">
                <a:solidFill>
                  <a:srgbClr val="000000"/>
                </a:solidFill>
              </a:rPr>
              <a:t> Tan  </a:t>
            </a:r>
            <a:endParaRPr lang="en-US" sz="800" dirty="0">
              <a:solidFill>
                <a:srgbClr val="000000"/>
              </a:solidFill>
            </a:endParaRPr>
          </a:p>
        </p:txBody>
      </p:sp>
      <p:sp>
        <p:nvSpPr>
          <p:cNvPr id="7" name="TextBox 6"/>
          <p:cNvSpPr txBox="1"/>
          <p:nvPr/>
        </p:nvSpPr>
        <p:spPr>
          <a:xfrm>
            <a:off x="118772" y="5651956"/>
            <a:ext cx="9025228" cy="215444"/>
          </a:xfrm>
          <a:prstGeom prst="rect">
            <a:avLst/>
          </a:prstGeom>
          <a:noFill/>
        </p:spPr>
        <p:txBody>
          <a:bodyPr wrap="none" rtlCol="0">
            <a:spAutoFit/>
          </a:bodyPr>
          <a:lstStyle/>
          <a:p>
            <a:r>
              <a:rPr lang="en-US" sz="800" dirty="0" smtClean="0">
                <a:solidFill>
                  <a:srgbClr val="000000"/>
                </a:solidFill>
              </a:rPr>
              <a:t>Jim </a:t>
            </a:r>
            <a:r>
              <a:rPr lang="en-US" sz="800" dirty="0" err="1" smtClean="0">
                <a:solidFill>
                  <a:srgbClr val="000000"/>
                </a:solidFill>
              </a:rPr>
              <a:t>Bergquist</a:t>
            </a:r>
            <a:r>
              <a:rPr lang="en-US" sz="800" dirty="0" smtClean="0">
                <a:solidFill>
                  <a:srgbClr val="000000"/>
                </a:solidFill>
              </a:rPr>
              <a:t>, John Bollinger, Joe Britton, Justin </a:t>
            </a:r>
            <a:r>
              <a:rPr lang="en-US" sz="800" dirty="0" err="1" smtClean="0">
                <a:solidFill>
                  <a:srgbClr val="000000"/>
                </a:solidFill>
              </a:rPr>
              <a:t>Bonet</a:t>
            </a:r>
            <a:r>
              <a:rPr lang="en-US" sz="800" dirty="0" smtClean="0">
                <a:solidFill>
                  <a:srgbClr val="000000"/>
                </a:solidFill>
              </a:rPr>
              <a:t>, Ryan Bowler, John </a:t>
            </a:r>
            <a:r>
              <a:rPr lang="en-US" sz="800" dirty="0" err="1" smtClean="0">
                <a:solidFill>
                  <a:srgbClr val="000000"/>
                </a:solidFill>
              </a:rPr>
              <a:t>Gaebler</a:t>
            </a:r>
            <a:r>
              <a:rPr lang="en-US" sz="800" dirty="0" smtClean="0">
                <a:solidFill>
                  <a:srgbClr val="000000"/>
                </a:solidFill>
              </a:rPr>
              <a:t>, Andrew Wilson, Dave Wineland, David </a:t>
            </a:r>
            <a:r>
              <a:rPr lang="en-US" sz="800" dirty="0" err="1" smtClean="0">
                <a:solidFill>
                  <a:srgbClr val="000000"/>
                </a:solidFill>
              </a:rPr>
              <a:t>Leibrandt</a:t>
            </a:r>
            <a:r>
              <a:rPr lang="en-US" sz="800" dirty="0" smtClean="0">
                <a:solidFill>
                  <a:srgbClr val="000000"/>
                </a:solidFill>
              </a:rPr>
              <a:t>, Peter Burns, Raghu </a:t>
            </a:r>
            <a:r>
              <a:rPr lang="en-US" sz="800" dirty="0" err="1" smtClean="0">
                <a:solidFill>
                  <a:srgbClr val="000000"/>
                </a:solidFill>
              </a:rPr>
              <a:t>Srinivas</a:t>
            </a:r>
            <a:r>
              <a:rPr lang="en-US" sz="800" dirty="0" smtClean="0">
                <a:solidFill>
                  <a:srgbClr val="000000"/>
                </a:solidFill>
              </a:rPr>
              <a:t>, Shon Cook, Robert </a:t>
            </a:r>
            <a:r>
              <a:rPr lang="en-US" sz="800" dirty="0" err="1" smtClean="0">
                <a:solidFill>
                  <a:srgbClr val="000000"/>
                </a:solidFill>
              </a:rPr>
              <a:t>Jordens</a:t>
            </a:r>
            <a:r>
              <a:rPr lang="en-US" sz="800" dirty="0" smtClean="0">
                <a:solidFill>
                  <a:srgbClr val="000000"/>
                </a:solidFill>
              </a:rPr>
              <a:t> </a:t>
            </a:r>
            <a:endParaRPr lang="en-US" sz="800" dirty="0">
              <a:solidFill>
                <a:srgbClr val="000000"/>
              </a:solidFill>
            </a:endParaRPr>
          </a:p>
        </p:txBody>
      </p:sp>
      <p:sp>
        <p:nvSpPr>
          <p:cNvPr id="8" name="TextBox 7"/>
          <p:cNvSpPr txBox="1"/>
          <p:nvPr/>
        </p:nvSpPr>
        <p:spPr>
          <a:xfrm>
            <a:off x="194972" y="6566356"/>
            <a:ext cx="4148893" cy="215444"/>
          </a:xfrm>
          <a:prstGeom prst="rect">
            <a:avLst/>
          </a:prstGeom>
          <a:noFill/>
        </p:spPr>
        <p:txBody>
          <a:bodyPr wrap="none" rtlCol="0">
            <a:spAutoFit/>
          </a:bodyPr>
          <a:lstStyle/>
          <a:p>
            <a:r>
              <a:rPr lang="en-US" sz="800" dirty="0" smtClean="0">
                <a:solidFill>
                  <a:srgbClr val="000000"/>
                </a:solidFill>
              </a:rPr>
              <a:t>Not pictured: Brian Sawyer, Till </a:t>
            </a:r>
            <a:r>
              <a:rPr lang="en-US" sz="800" dirty="0" err="1" smtClean="0">
                <a:solidFill>
                  <a:srgbClr val="000000"/>
                </a:solidFill>
              </a:rPr>
              <a:t>Rosenband</a:t>
            </a:r>
            <a:r>
              <a:rPr lang="en-US" sz="800" dirty="0" smtClean="0">
                <a:solidFill>
                  <a:srgbClr val="000000"/>
                </a:solidFill>
              </a:rPr>
              <a:t>, Wayne </a:t>
            </a:r>
            <a:r>
              <a:rPr lang="en-US" sz="800" dirty="0" err="1" smtClean="0">
                <a:solidFill>
                  <a:srgbClr val="000000"/>
                </a:solidFill>
              </a:rPr>
              <a:t>Itano</a:t>
            </a:r>
            <a:r>
              <a:rPr lang="en-US" sz="800" dirty="0" smtClean="0">
                <a:solidFill>
                  <a:srgbClr val="000000"/>
                </a:solidFill>
              </a:rPr>
              <a:t>, Dave Pappas, Bob </a:t>
            </a:r>
            <a:r>
              <a:rPr lang="en-US" sz="800" dirty="0" err="1" smtClean="0">
                <a:solidFill>
                  <a:srgbClr val="000000"/>
                </a:solidFill>
              </a:rPr>
              <a:t>Drullinger</a:t>
            </a:r>
            <a:endParaRPr lang="en-US" sz="800" dirty="0">
              <a:solidFill>
                <a:srgbClr val="000000"/>
              </a:solidFill>
            </a:endParaRPr>
          </a:p>
        </p:txBody>
      </p:sp>
      <p:sp>
        <p:nvSpPr>
          <p:cNvPr id="9" name="TextBox 8"/>
          <p:cNvSpPr txBox="1"/>
          <p:nvPr/>
        </p:nvSpPr>
        <p:spPr>
          <a:xfrm>
            <a:off x="6006990" y="251824"/>
            <a:ext cx="2977290" cy="400110"/>
          </a:xfrm>
          <a:prstGeom prst="rect">
            <a:avLst/>
          </a:prstGeom>
          <a:noFill/>
        </p:spPr>
        <p:txBody>
          <a:bodyPr wrap="none" rtlCol="0">
            <a:spAutoFit/>
          </a:bodyPr>
          <a:lstStyle/>
          <a:p>
            <a:r>
              <a:rPr lang="en-US" dirty="0" smtClean="0">
                <a:solidFill>
                  <a:srgbClr val="000000"/>
                </a:solidFill>
              </a:rPr>
              <a:t>NIST “IONS” June 2014</a:t>
            </a:r>
            <a:endParaRPr lang="en-US" dirty="0">
              <a:solidFill>
                <a:srgbClr val="000000"/>
              </a:solidFill>
            </a:endParaRPr>
          </a:p>
        </p:txBody>
      </p:sp>
      <p:grpSp>
        <p:nvGrpSpPr>
          <p:cNvPr id="10" name="Group 9"/>
          <p:cNvGrpSpPr/>
          <p:nvPr/>
        </p:nvGrpSpPr>
        <p:grpSpPr>
          <a:xfrm>
            <a:off x="1413375" y="4869062"/>
            <a:ext cx="5997715" cy="749490"/>
            <a:chOff x="1423361" y="5599723"/>
            <a:chExt cx="5997715" cy="749490"/>
          </a:xfrm>
        </p:grpSpPr>
        <p:sp>
          <p:nvSpPr>
            <p:cNvPr id="11" name="Rectangle 10"/>
            <p:cNvSpPr/>
            <p:nvPr/>
          </p:nvSpPr>
          <p:spPr>
            <a:xfrm>
              <a:off x="1423361" y="5599723"/>
              <a:ext cx="5997715" cy="74949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srgbClr val="FFFFFF"/>
                </a:solidFill>
              </a:endParaRPr>
            </a:p>
          </p:txBody>
        </p:sp>
        <p:pic>
          <p:nvPicPr>
            <p:cNvPr id="12" name="Picture 3" descr="NISTBLUE"/>
            <p:cNvPicPr>
              <a:picLocks noChangeAspect="1" noChangeArrowheads="1"/>
            </p:cNvPicPr>
            <p:nvPr/>
          </p:nvPicPr>
          <p:blipFill>
            <a:blip r:embed="rId3" cstate="print"/>
            <a:srcRect/>
            <a:stretch>
              <a:fillRect/>
            </a:stretch>
          </p:blipFill>
          <p:spPr bwMode="auto">
            <a:xfrm>
              <a:off x="6241683" y="5828323"/>
              <a:ext cx="1129784" cy="324947"/>
            </a:xfrm>
            <a:prstGeom prst="rect">
              <a:avLst/>
            </a:prstGeom>
            <a:noFill/>
          </p:spPr>
        </p:pic>
        <p:pic>
          <p:nvPicPr>
            <p:cNvPr id="13" name="Picture 12" descr="darpa.JPG"/>
            <p:cNvPicPr>
              <a:picLocks noChangeAspect="1"/>
            </p:cNvPicPr>
            <p:nvPr/>
          </p:nvPicPr>
          <p:blipFill>
            <a:blip r:embed="rId4" cstate="print"/>
            <a:stretch>
              <a:fillRect/>
            </a:stretch>
          </p:blipFill>
          <p:spPr>
            <a:xfrm>
              <a:off x="4512196" y="5709811"/>
              <a:ext cx="956442" cy="540087"/>
            </a:xfrm>
            <a:prstGeom prst="rect">
              <a:avLst/>
            </a:prstGeom>
          </p:spPr>
        </p:pic>
        <p:pic>
          <p:nvPicPr>
            <p:cNvPr id="14" name="Picture 13" descr="ONR09.JPG"/>
            <p:cNvPicPr>
              <a:picLocks noChangeAspect="1"/>
            </p:cNvPicPr>
            <p:nvPr/>
          </p:nvPicPr>
          <p:blipFill>
            <a:blip r:embed="rId5" cstate="print"/>
            <a:stretch>
              <a:fillRect/>
            </a:stretch>
          </p:blipFill>
          <p:spPr>
            <a:xfrm>
              <a:off x="3465776" y="5792478"/>
              <a:ext cx="956442" cy="408803"/>
            </a:xfrm>
            <a:prstGeom prst="rect">
              <a:avLst/>
            </a:prstGeom>
          </p:spPr>
        </p:pic>
        <p:pic>
          <p:nvPicPr>
            <p:cNvPr id="15" name="Picture 49" descr="IARPA_RGB_NoTag"/>
            <p:cNvPicPr>
              <a:picLocks noChangeAspect="1" noChangeArrowheads="1"/>
            </p:cNvPicPr>
            <p:nvPr/>
          </p:nvPicPr>
          <p:blipFill>
            <a:blip r:embed="rId6" cstate="print"/>
            <a:srcRect/>
            <a:stretch>
              <a:fillRect/>
            </a:stretch>
          </p:blipFill>
          <p:spPr bwMode="auto">
            <a:xfrm>
              <a:off x="1595254" y="5652725"/>
              <a:ext cx="614855" cy="604444"/>
            </a:xfrm>
            <a:prstGeom prst="rect">
              <a:avLst/>
            </a:prstGeom>
            <a:noFill/>
            <a:ln w="9525">
              <a:noFill/>
              <a:miter lim="800000"/>
              <a:headEnd/>
              <a:tailEnd/>
            </a:ln>
          </p:spPr>
        </p:pic>
        <p:pic>
          <p:nvPicPr>
            <p:cNvPr id="16" name="Picture 11" descr="afrtitle"/>
            <p:cNvPicPr>
              <a:picLocks noChangeAspect="1" noChangeArrowheads="1"/>
            </p:cNvPicPr>
            <p:nvPr/>
          </p:nvPicPr>
          <p:blipFill>
            <a:blip r:embed="rId7" cstate="print"/>
            <a:srcRect l="79999" r="4001"/>
            <a:stretch>
              <a:fillRect/>
            </a:stretch>
          </p:blipFill>
          <p:spPr bwMode="auto">
            <a:xfrm>
              <a:off x="5617074" y="5685996"/>
              <a:ext cx="575034" cy="609600"/>
            </a:xfrm>
            <a:prstGeom prst="rect">
              <a:avLst/>
            </a:prstGeom>
            <a:noFill/>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04344" y="5649154"/>
              <a:ext cx="580953" cy="580953"/>
            </a:xfrm>
            <a:prstGeom prst="rect">
              <a:avLst/>
            </a:prstGeom>
          </p:spPr>
        </p:pic>
      </p:grpSp>
    </p:spTree>
    <p:extLst>
      <p:ext uri="{BB962C8B-B14F-4D97-AF65-F5344CB8AC3E}">
        <p14:creationId xmlns:p14="http://schemas.microsoft.com/office/powerpoint/2010/main" val="26435584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921311" y="4387167"/>
            <a:ext cx="2270196" cy="2152007"/>
            <a:chOff x="1219200" y="3486793"/>
            <a:chExt cx="2270196" cy="2152007"/>
          </a:xfrm>
        </p:grpSpPr>
        <p:sp>
          <p:nvSpPr>
            <p:cNvPr id="53252" name="Freeform 1028"/>
            <p:cNvSpPr>
              <a:spLocks/>
            </p:cNvSpPr>
            <p:nvPr/>
          </p:nvSpPr>
          <p:spPr bwMode="auto">
            <a:xfrm rot="2675695">
              <a:off x="1219200" y="3534721"/>
              <a:ext cx="1553546" cy="2104079"/>
            </a:xfrm>
            <a:custGeom>
              <a:avLst/>
              <a:gdLst/>
              <a:ahLst/>
              <a:cxnLst>
                <a:cxn ang="0">
                  <a:pos x="2" y="0"/>
                </a:cxn>
                <a:cxn ang="0">
                  <a:pos x="2" y="755"/>
                </a:cxn>
                <a:cxn ang="0">
                  <a:pos x="0" y="755"/>
                </a:cxn>
                <a:cxn ang="0">
                  <a:pos x="0" y="763"/>
                </a:cxn>
                <a:cxn ang="0">
                  <a:pos x="2" y="772"/>
                </a:cxn>
                <a:cxn ang="0">
                  <a:pos x="4" y="780"/>
                </a:cxn>
                <a:cxn ang="0">
                  <a:pos x="12" y="795"/>
                </a:cxn>
                <a:cxn ang="0">
                  <a:pos x="19" y="811"/>
                </a:cxn>
                <a:cxn ang="0">
                  <a:pos x="25" y="818"/>
                </a:cxn>
                <a:cxn ang="0">
                  <a:pos x="33" y="824"/>
                </a:cxn>
                <a:cxn ang="0">
                  <a:pos x="38" y="832"/>
                </a:cxn>
                <a:cxn ang="0">
                  <a:pos x="46" y="840"/>
                </a:cxn>
                <a:cxn ang="0">
                  <a:pos x="56" y="845"/>
                </a:cxn>
                <a:cxn ang="0">
                  <a:pos x="63" y="851"/>
                </a:cxn>
                <a:cxn ang="0">
                  <a:pos x="73" y="859"/>
                </a:cxn>
                <a:cxn ang="0">
                  <a:pos x="85" y="865"/>
                </a:cxn>
                <a:cxn ang="0">
                  <a:pos x="94" y="870"/>
                </a:cxn>
                <a:cxn ang="0">
                  <a:pos x="106" y="874"/>
                </a:cxn>
                <a:cxn ang="0">
                  <a:pos x="129" y="886"/>
                </a:cxn>
                <a:cxn ang="0">
                  <a:pos x="142" y="890"/>
                </a:cxn>
                <a:cxn ang="0">
                  <a:pos x="154" y="893"/>
                </a:cxn>
                <a:cxn ang="0">
                  <a:pos x="181" y="901"/>
                </a:cxn>
                <a:cxn ang="0">
                  <a:pos x="196" y="905"/>
                </a:cxn>
                <a:cxn ang="0">
                  <a:pos x="209" y="909"/>
                </a:cxn>
                <a:cxn ang="0">
                  <a:pos x="240" y="913"/>
                </a:cxn>
                <a:cxn ang="0">
                  <a:pos x="271" y="916"/>
                </a:cxn>
                <a:cxn ang="0">
                  <a:pos x="286" y="918"/>
                </a:cxn>
                <a:cxn ang="0">
                  <a:pos x="303" y="920"/>
                </a:cxn>
                <a:cxn ang="0">
                  <a:pos x="369" y="920"/>
                </a:cxn>
                <a:cxn ang="0">
                  <a:pos x="386" y="918"/>
                </a:cxn>
                <a:cxn ang="0">
                  <a:pos x="417" y="914"/>
                </a:cxn>
                <a:cxn ang="0">
                  <a:pos x="447" y="911"/>
                </a:cxn>
                <a:cxn ang="0">
                  <a:pos x="463" y="909"/>
                </a:cxn>
                <a:cxn ang="0">
                  <a:pos x="476" y="905"/>
                </a:cxn>
                <a:cxn ang="0">
                  <a:pos x="492" y="901"/>
                </a:cxn>
                <a:cxn ang="0">
                  <a:pos x="518" y="893"/>
                </a:cxn>
                <a:cxn ang="0">
                  <a:pos x="530" y="890"/>
                </a:cxn>
                <a:cxn ang="0">
                  <a:pos x="543" y="886"/>
                </a:cxn>
                <a:cxn ang="0">
                  <a:pos x="566" y="874"/>
                </a:cxn>
                <a:cxn ang="0">
                  <a:pos x="578" y="870"/>
                </a:cxn>
                <a:cxn ang="0">
                  <a:pos x="588" y="865"/>
                </a:cxn>
                <a:cxn ang="0">
                  <a:pos x="599" y="859"/>
                </a:cxn>
                <a:cxn ang="0">
                  <a:pos x="609" y="851"/>
                </a:cxn>
                <a:cxn ang="0">
                  <a:pos x="616" y="845"/>
                </a:cxn>
                <a:cxn ang="0">
                  <a:pos x="626" y="840"/>
                </a:cxn>
                <a:cxn ang="0">
                  <a:pos x="634" y="832"/>
                </a:cxn>
                <a:cxn ang="0">
                  <a:pos x="639" y="824"/>
                </a:cxn>
                <a:cxn ang="0">
                  <a:pos x="647" y="818"/>
                </a:cxn>
                <a:cxn ang="0">
                  <a:pos x="653" y="811"/>
                </a:cxn>
                <a:cxn ang="0">
                  <a:pos x="661" y="795"/>
                </a:cxn>
                <a:cxn ang="0">
                  <a:pos x="668" y="780"/>
                </a:cxn>
                <a:cxn ang="0">
                  <a:pos x="670" y="772"/>
                </a:cxn>
                <a:cxn ang="0">
                  <a:pos x="672" y="763"/>
                </a:cxn>
                <a:cxn ang="0">
                  <a:pos x="672" y="755"/>
                </a:cxn>
                <a:cxn ang="0">
                  <a:pos x="672" y="0"/>
                </a:cxn>
                <a:cxn ang="0">
                  <a:pos x="2" y="0"/>
                </a:cxn>
              </a:cxnLst>
              <a:rect l="0" t="0" r="r" b="b"/>
              <a:pathLst>
                <a:path w="672" h="920">
                  <a:moveTo>
                    <a:pt x="2" y="0"/>
                  </a:moveTo>
                  <a:lnTo>
                    <a:pt x="2" y="755"/>
                  </a:lnTo>
                  <a:lnTo>
                    <a:pt x="0" y="755"/>
                  </a:lnTo>
                  <a:lnTo>
                    <a:pt x="0" y="763"/>
                  </a:lnTo>
                  <a:lnTo>
                    <a:pt x="2" y="772"/>
                  </a:lnTo>
                  <a:lnTo>
                    <a:pt x="4" y="780"/>
                  </a:lnTo>
                  <a:lnTo>
                    <a:pt x="12" y="795"/>
                  </a:lnTo>
                  <a:lnTo>
                    <a:pt x="19" y="811"/>
                  </a:lnTo>
                  <a:lnTo>
                    <a:pt x="25" y="818"/>
                  </a:lnTo>
                  <a:lnTo>
                    <a:pt x="33" y="824"/>
                  </a:lnTo>
                  <a:lnTo>
                    <a:pt x="38" y="832"/>
                  </a:lnTo>
                  <a:lnTo>
                    <a:pt x="46" y="840"/>
                  </a:lnTo>
                  <a:lnTo>
                    <a:pt x="56" y="845"/>
                  </a:lnTo>
                  <a:lnTo>
                    <a:pt x="63" y="851"/>
                  </a:lnTo>
                  <a:lnTo>
                    <a:pt x="73" y="859"/>
                  </a:lnTo>
                  <a:lnTo>
                    <a:pt x="85" y="865"/>
                  </a:lnTo>
                  <a:lnTo>
                    <a:pt x="94" y="870"/>
                  </a:lnTo>
                  <a:lnTo>
                    <a:pt x="106" y="874"/>
                  </a:lnTo>
                  <a:lnTo>
                    <a:pt x="129" y="886"/>
                  </a:lnTo>
                  <a:lnTo>
                    <a:pt x="142" y="890"/>
                  </a:lnTo>
                  <a:lnTo>
                    <a:pt x="154" y="893"/>
                  </a:lnTo>
                  <a:lnTo>
                    <a:pt x="181" y="901"/>
                  </a:lnTo>
                  <a:lnTo>
                    <a:pt x="196" y="905"/>
                  </a:lnTo>
                  <a:lnTo>
                    <a:pt x="209" y="909"/>
                  </a:lnTo>
                  <a:lnTo>
                    <a:pt x="240" y="913"/>
                  </a:lnTo>
                  <a:lnTo>
                    <a:pt x="271" y="916"/>
                  </a:lnTo>
                  <a:lnTo>
                    <a:pt x="286" y="918"/>
                  </a:lnTo>
                  <a:lnTo>
                    <a:pt x="303" y="920"/>
                  </a:lnTo>
                  <a:lnTo>
                    <a:pt x="369" y="920"/>
                  </a:lnTo>
                  <a:lnTo>
                    <a:pt x="386" y="918"/>
                  </a:lnTo>
                  <a:lnTo>
                    <a:pt x="417" y="914"/>
                  </a:lnTo>
                  <a:lnTo>
                    <a:pt x="447" y="911"/>
                  </a:lnTo>
                  <a:lnTo>
                    <a:pt x="463" y="909"/>
                  </a:lnTo>
                  <a:lnTo>
                    <a:pt x="476" y="905"/>
                  </a:lnTo>
                  <a:lnTo>
                    <a:pt x="492" y="901"/>
                  </a:lnTo>
                  <a:lnTo>
                    <a:pt x="518" y="893"/>
                  </a:lnTo>
                  <a:lnTo>
                    <a:pt x="530" y="890"/>
                  </a:lnTo>
                  <a:lnTo>
                    <a:pt x="543" y="886"/>
                  </a:lnTo>
                  <a:lnTo>
                    <a:pt x="566" y="874"/>
                  </a:lnTo>
                  <a:lnTo>
                    <a:pt x="578" y="870"/>
                  </a:lnTo>
                  <a:lnTo>
                    <a:pt x="588" y="865"/>
                  </a:lnTo>
                  <a:lnTo>
                    <a:pt x="599" y="859"/>
                  </a:lnTo>
                  <a:lnTo>
                    <a:pt x="609" y="851"/>
                  </a:lnTo>
                  <a:lnTo>
                    <a:pt x="616" y="845"/>
                  </a:lnTo>
                  <a:lnTo>
                    <a:pt x="626" y="840"/>
                  </a:lnTo>
                  <a:lnTo>
                    <a:pt x="634" y="832"/>
                  </a:lnTo>
                  <a:lnTo>
                    <a:pt x="639" y="824"/>
                  </a:lnTo>
                  <a:lnTo>
                    <a:pt x="647" y="818"/>
                  </a:lnTo>
                  <a:lnTo>
                    <a:pt x="653" y="811"/>
                  </a:lnTo>
                  <a:lnTo>
                    <a:pt x="661" y="795"/>
                  </a:lnTo>
                  <a:lnTo>
                    <a:pt x="668" y="780"/>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sz="2400">
                <a:solidFill>
                  <a:srgbClr val="000000"/>
                </a:solidFill>
                <a:latin typeface="Times New Roman" pitchFamily="18" charset="0"/>
              </a:endParaRPr>
            </a:p>
          </p:txBody>
        </p:sp>
        <p:sp>
          <p:nvSpPr>
            <p:cNvPr id="53253" name="Oval 1029"/>
            <p:cNvSpPr>
              <a:spLocks noChangeArrowheads="1"/>
            </p:cNvSpPr>
            <p:nvPr/>
          </p:nvSpPr>
          <p:spPr bwMode="auto">
            <a:xfrm rot="2675695">
              <a:off x="1931041" y="3486793"/>
              <a:ext cx="1558355" cy="766862"/>
            </a:xfrm>
            <a:prstGeom prst="ellipse">
              <a:avLst/>
            </a:prstGeom>
            <a:solidFill>
              <a:srgbClr val="777777"/>
            </a:solidFill>
            <a:ln w="12700">
              <a:solidFill>
                <a:schemeClr val="tx1"/>
              </a:solidFill>
              <a:round/>
              <a:headEnd/>
              <a:tailEnd/>
            </a:ln>
          </p:spPr>
          <p:txBody>
            <a:bodyPr/>
            <a:lstStyle/>
            <a:p>
              <a:endParaRPr lang="en-US" sz="2400">
                <a:solidFill>
                  <a:srgbClr val="000000"/>
                </a:solidFill>
                <a:latin typeface="Times New Roman" pitchFamily="18" charset="0"/>
              </a:endParaRPr>
            </a:p>
          </p:txBody>
        </p:sp>
      </p:grpSp>
      <p:sp>
        <p:nvSpPr>
          <p:cNvPr id="15" name="Rectangle 14"/>
          <p:cNvSpPr/>
          <p:nvPr/>
        </p:nvSpPr>
        <p:spPr>
          <a:xfrm>
            <a:off x="745654" y="4046345"/>
            <a:ext cx="3429000" cy="152400"/>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256" name="Freeform 1032"/>
          <p:cNvSpPr>
            <a:spLocks/>
          </p:cNvSpPr>
          <p:nvPr/>
        </p:nvSpPr>
        <p:spPr bwMode="auto">
          <a:xfrm rot="2675695">
            <a:off x="2232413" y="3707717"/>
            <a:ext cx="3097472" cy="1433074"/>
          </a:xfrm>
          <a:custGeom>
            <a:avLst/>
            <a:gdLst/>
            <a:ahLst/>
            <a:cxnLst>
              <a:cxn ang="0">
                <a:pos x="0" y="269"/>
              </a:cxn>
              <a:cxn ang="0">
                <a:pos x="8" y="305"/>
              </a:cxn>
              <a:cxn ang="0">
                <a:pos x="29" y="359"/>
              </a:cxn>
              <a:cxn ang="0">
                <a:pos x="61" y="409"/>
              </a:cxn>
              <a:cxn ang="0">
                <a:pos x="108" y="455"/>
              </a:cxn>
              <a:cxn ang="0">
                <a:pos x="144" y="482"/>
              </a:cxn>
              <a:cxn ang="0">
                <a:pos x="184" y="509"/>
              </a:cxn>
              <a:cxn ang="0">
                <a:pos x="253" y="545"/>
              </a:cxn>
              <a:cxn ang="0">
                <a:pos x="332" y="574"/>
              </a:cxn>
              <a:cxn ang="0">
                <a:pos x="388" y="591"/>
              </a:cxn>
              <a:cxn ang="0">
                <a:pos x="445" y="605"/>
              </a:cxn>
              <a:cxn ang="0">
                <a:pos x="507" y="614"/>
              </a:cxn>
              <a:cxn ang="0">
                <a:pos x="570" y="622"/>
              </a:cxn>
              <a:cxn ang="0">
                <a:pos x="637" y="626"/>
              </a:cxn>
              <a:cxn ang="0">
                <a:pos x="737" y="624"/>
              </a:cxn>
              <a:cxn ang="0">
                <a:pos x="801" y="618"/>
              </a:cxn>
              <a:cxn ang="0">
                <a:pos x="864" y="611"/>
              </a:cxn>
              <a:cxn ang="0">
                <a:pos x="924" y="597"/>
              </a:cxn>
              <a:cxn ang="0">
                <a:pos x="981" y="584"/>
              </a:cxn>
              <a:cxn ang="0">
                <a:pos x="1062" y="555"/>
              </a:cxn>
              <a:cxn ang="0">
                <a:pos x="1133" y="522"/>
              </a:cxn>
              <a:cxn ang="0">
                <a:pos x="1175" y="495"/>
              </a:cxn>
              <a:cxn ang="0">
                <a:pos x="1215" y="468"/>
              </a:cxn>
              <a:cxn ang="0">
                <a:pos x="1263" y="424"/>
              </a:cxn>
              <a:cxn ang="0">
                <a:pos x="1302" y="374"/>
              </a:cxn>
              <a:cxn ang="0">
                <a:pos x="1321" y="340"/>
              </a:cxn>
              <a:cxn ang="0">
                <a:pos x="1336" y="286"/>
              </a:cxn>
              <a:cxn ang="0">
                <a:pos x="1340" y="249"/>
              </a:cxn>
              <a:cxn ang="0">
                <a:pos x="1338" y="19"/>
              </a:cxn>
              <a:cxn ang="0">
                <a:pos x="1332" y="55"/>
              </a:cxn>
              <a:cxn ang="0">
                <a:pos x="1311" y="107"/>
              </a:cxn>
              <a:cxn ang="0">
                <a:pos x="1290" y="142"/>
              </a:cxn>
              <a:cxn ang="0">
                <a:pos x="1263" y="175"/>
              </a:cxn>
              <a:cxn ang="0">
                <a:pos x="1231" y="203"/>
              </a:cxn>
              <a:cxn ang="0">
                <a:pos x="1175" y="246"/>
              </a:cxn>
              <a:cxn ang="0">
                <a:pos x="1133" y="271"/>
              </a:cxn>
              <a:cxn ang="0">
                <a:pos x="1060" y="305"/>
              </a:cxn>
              <a:cxn ang="0">
                <a:pos x="1008" y="322"/>
              </a:cxn>
              <a:cxn ang="0">
                <a:pos x="924" y="347"/>
              </a:cxn>
              <a:cxn ang="0">
                <a:pos x="864" y="359"/>
              </a:cxn>
              <a:cxn ang="0">
                <a:pos x="801" y="367"/>
              </a:cxn>
              <a:cxn ang="0">
                <a:pos x="737" y="372"/>
              </a:cxn>
              <a:cxn ang="0">
                <a:pos x="637" y="374"/>
              </a:cxn>
              <a:cxn ang="0">
                <a:pos x="570" y="370"/>
              </a:cxn>
              <a:cxn ang="0">
                <a:pos x="507" y="363"/>
              </a:cxn>
              <a:cxn ang="0">
                <a:pos x="445" y="353"/>
              </a:cxn>
              <a:cxn ang="0">
                <a:pos x="359" y="332"/>
              </a:cxn>
              <a:cxn ang="0">
                <a:pos x="305" y="315"/>
              </a:cxn>
              <a:cxn ang="0">
                <a:pos x="230" y="282"/>
              </a:cxn>
              <a:cxn ang="0">
                <a:pos x="186" y="259"/>
              </a:cxn>
              <a:cxn ang="0">
                <a:pos x="127" y="219"/>
              </a:cxn>
              <a:cxn ang="0">
                <a:pos x="92" y="190"/>
              </a:cxn>
              <a:cxn ang="0">
                <a:pos x="63" y="157"/>
              </a:cxn>
              <a:cxn ang="0">
                <a:pos x="38" y="125"/>
              </a:cxn>
              <a:cxn ang="0">
                <a:pos x="13" y="73"/>
              </a:cxn>
              <a:cxn ang="0">
                <a:pos x="4" y="36"/>
              </a:cxn>
              <a:cxn ang="0">
                <a:pos x="0" y="0"/>
              </a:cxn>
            </a:cxnLst>
            <a:rect l="0" t="0" r="r" b="b"/>
            <a:pathLst>
              <a:path w="1340" h="626">
                <a:moveTo>
                  <a:pt x="0" y="40"/>
                </a:moveTo>
                <a:lnTo>
                  <a:pt x="0" y="269"/>
                </a:lnTo>
                <a:lnTo>
                  <a:pt x="4" y="286"/>
                </a:lnTo>
                <a:lnTo>
                  <a:pt x="8" y="305"/>
                </a:lnTo>
                <a:lnTo>
                  <a:pt x="19" y="340"/>
                </a:lnTo>
                <a:lnTo>
                  <a:pt x="29" y="359"/>
                </a:lnTo>
                <a:lnTo>
                  <a:pt x="38" y="374"/>
                </a:lnTo>
                <a:lnTo>
                  <a:pt x="61" y="409"/>
                </a:lnTo>
                <a:lnTo>
                  <a:pt x="92" y="440"/>
                </a:lnTo>
                <a:lnTo>
                  <a:pt x="108" y="455"/>
                </a:lnTo>
                <a:lnTo>
                  <a:pt x="125" y="468"/>
                </a:lnTo>
                <a:lnTo>
                  <a:pt x="144" y="482"/>
                </a:lnTo>
                <a:lnTo>
                  <a:pt x="165" y="495"/>
                </a:lnTo>
                <a:lnTo>
                  <a:pt x="184" y="509"/>
                </a:lnTo>
                <a:lnTo>
                  <a:pt x="207" y="522"/>
                </a:lnTo>
                <a:lnTo>
                  <a:pt x="253" y="545"/>
                </a:lnTo>
                <a:lnTo>
                  <a:pt x="278" y="555"/>
                </a:lnTo>
                <a:lnTo>
                  <a:pt x="332" y="574"/>
                </a:lnTo>
                <a:lnTo>
                  <a:pt x="359" y="584"/>
                </a:lnTo>
                <a:lnTo>
                  <a:pt x="388" y="591"/>
                </a:lnTo>
                <a:lnTo>
                  <a:pt x="417" y="597"/>
                </a:lnTo>
                <a:lnTo>
                  <a:pt x="445" y="605"/>
                </a:lnTo>
                <a:lnTo>
                  <a:pt x="476" y="611"/>
                </a:lnTo>
                <a:lnTo>
                  <a:pt x="507" y="614"/>
                </a:lnTo>
                <a:lnTo>
                  <a:pt x="540" y="618"/>
                </a:lnTo>
                <a:lnTo>
                  <a:pt x="570" y="622"/>
                </a:lnTo>
                <a:lnTo>
                  <a:pt x="603" y="624"/>
                </a:lnTo>
                <a:lnTo>
                  <a:pt x="637" y="626"/>
                </a:lnTo>
                <a:lnTo>
                  <a:pt x="703" y="626"/>
                </a:lnTo>
                <a:lnTo>
                  <a:pt x="737" y="624"/>
                </a:lnTo>
                <a:lnTo>
                  <a:pt x="770" y="622"/>
                </a:lnTo>
                <a:lnTo>
                  <a:pt x="801" y="618"/>
                </a:lnTo>
                <a:lnTo>
                  <a:pt x="833" y="614"/>
                </a:lnTo>
                <a:lnTo>
                  <a:pt x="864" y="611"/>
                </a:lnTo>
                <a:lnTo>
                  <a:pt x="895" y="605"/>
                </a:lnTo>
                <a:lnTo>
                  <a:pt x="924" y="597"/>
                </a:lnTo>
                <a:lnTo>
                  <a:pt x="952" y="591"/>
                </a:lnTo>
                <a:lnTo>
                  <a:pt x="981" y="584"/>
                </a:lnTo>
                <a:lnTo>
                  <a:pt x="1035" y="564"/>
                </a:lnTo>
                <a:lnTo>
                  <a:pt x="1062" y="555"/>
                </a:lnTo>
                <a:lnTo>
                  <a:pt x="1087" y="545"/>
                </a:lnTo>
                <a:lnTo>
                  <a:pt x="1133" y="522"/>
                </a:lnTo>
                <a:lnTo>
                  <a:pt x="1156" y="509"/>
                </a:lnTo>
                <a:lnTo>
                  <a:pt x="1175" y="495"/>
                </a:lnTo>
                <a:lnTo>
                  <a:pt x="1196" y="482"/>
                </a:lnTo>
                <a:lnTo>
                  <a:pt x="1215" y="468"/>
                </a:lnTo>
                <a:lnTo>
                  <a:pt x="1233" y="455"/>
                </a:lnTo>
                <a:lnTo>
                  <a:pt x="1263" y="424"/>
                </a:lnTo>
                <a:lnTo>
                  <a:pt x="1279" y="409"/>
                </a:lnTo>
                <a:lnTo>
                  <a:pt x="1302" y="374"/>
                </a:lnTo>
                <a:lnTo>
                  <a:pt x="1311" y="359"/>
                </a:lnTo>
                <a:lnTo>
                  <a:pt x="1321" y="340"/>
                </a:lnTo>
                <a:lnTo>
                  <a:pt x="1332" y="305"/>
                </a:lnTo>
                <a:lnTo>
                  <a:pt x="1336" y="286"/>
                </a:lnTo>
                <a:lnTo>
                  <a:pt x="1340" y="269"/>
                </a:lnTo>
                <a:lnTo>
                  <a:pt x="1340" y="249"/>
                </a:lnTo>
                <a:lnTo>
                  <a:pt x="1340" y="0"/>
                </a:lnTo>
                <a:lnTo>
                  <a:pt x="1338" y="19"/>
                </a:lnTo>
                <a:lnTo>
                  <a:pt x="1336" y="36"/>
                </a:lnTo>
                <a:lnTo>
                  <a:pt x="1332" y="55"/>
                </a:lnTo>
                <a:lnTo>
                  <a:pt x="1327" y="73"/>
                </a:lnTo>
                <a:lnTo>
                  <a:pt x="1311" y="107"/>
                </a:lnTo>
                <a:lnTo>
                  <a:pt x="1302" y="125"/>
                </a:lnTo>
                <a:lnTo>
                  <a:pt x="1290" y="142"/>
                </a:lnTo>
                <a:lnTo>
                  <a:pt x="1277" y="157"/>
                </a:lnTo>
                <a:lnTo>
                  <a:pt x="1263" y="175"/>
                </a:lnTo>
                <a:lnTo>
                  <a:pt x="1248" y="190"/>
                </a:lnTo>
                <a:lnTo>
                  <a:pt x="1231" y="203"/>
                </a:lnTo>
                <a:lnTo>
                  <a:pt x="1213" y="219"/>
                </a:lnTo>
                <a:lnTo>
                  <a:pt x="1175" y="246"/>
                </a:lnTo>
                <a:lnTo>
                  <a:pt x="1154" y="259"/>
                </a:lnTo>
                <a:lnTo>
                  <a:pt x="1133" y="271"/>
                </a:lnTo>
                <a:lnTo>
                  <a:pt x="1110" y="282"/>
                </a:lnTo>
                <a:lnTo>
                  <a:pt x="1060" y="305"/>
                </a:lnTo>
                <a:lnTo>
                  <a:pt x="1035" y="315"/>
                </a:lnTo>
                <a:lnTo>
                  <a:pt x="1008" y="322"/>
                </a:lnTo>
                <a:lnTo>
                  <a:pt x="981" y="332"/>
                </a:lnTo>
                <a:lnTo>
                  <a:pt x="924" y="347"/>
                </a:lnTo>
                <a:lnTo>
                  <a:pt x="895" y="353"/>
                </a:lnTo>
                <a:lnTo>
                  <a:pt x="864" y="359"/>
                </a:lnTo>
                <a:lnTo>
                  <a:pt x="833" y="363"/>
                </a:lnTo>
                <a:lnTo>
                  <a:pt x="801" y="367"/>
                </a:lnTo>
                <a:lnTo>
                  <a:pt x="770" y="370"/>
                </a:lnTo>
                <a:lnTo>
                  <a:pt x="737" y="372"/>
                </a:lnTo>
                <a:lnTo>
                  <a:pt x="703" y="374"/>
                </a:lnTo>
                <a:lnTo>
                  <a:pt x="637" y="374"/>
                </a:lnTo>
                <a:lnTo>
                  <a:pt x="603" y="372"/>
                </a:lnTo>
                <a:lnTo>
                  <a:pt x="570" y="370"/>
                </a:lnTo>
                <a:lnTo>
                  <a:pt x="540" y="367"/>
                </a:lnTo>
                <a:lnTo>
                  <a:pt x="507" y="363"/>
                </a:lnTo>
                <a:lnTo>
                  <a:pt x="476" y="359"/>
                </a:lnTo>
                <a:lnTo>
                  <a:pt x="445" y="353"/>
                </a:lnTo>
                <a:lnTo>
                  <a:pt x="417" y="347"/>
                </a:lnTo>
                <a:lnTo>
                  <a:pt x="359" y="332"/>
                </a:lnTo>
                <a:lnTo>
                  <a:pt x="332" y="322"/>
                </a:lnTo>
                <a:lnTo>
                  <a:pt x="305" y="315"/>
                </a:lnTo>
                <a:lnTo>
                  <a:pt x="280" y="305"/>
                </a:lnTo>
                <a:lnTo>
                  <a:pt x="230" y="282"/>
                </a:lnTo>
                <a:lnTo>
                  <a:pt x="207" y="271"/>
                </a:lnTo>
                <a:lnTo>
                  <a:pt x="186" y="259"/>
                </a:lnTo>
                <a:lnTo>
                  <a:pt x="165" y="246"/>
                </a:lnTo>
                <a:lnTo>
                  <a:pt x="127" y="219"/>
                </a:lnTo>
                <a:lnTo>
                  <a:pt x="109" y="203"/>
                </a:lnTo>
                <a:lnTo>
                  <a:pt x="92" y="190"/>
                </a:lnTo>
                <a:lnTo>
                  <a:pt x="77" y="175"/>
                </a:lnTo>
                <a:lnTo>
                  <a:pt x="63" y="157"/>
                </a:lnTo>
                <a:lnTo>
                  <a:pt x="50" y="142"/>
                </a:lnTo>
                <a:lnTo>
                  <a:pt x="38" y="125"/>
                </a:lnTo>
                <a:lnTo>
                  <a:pt x="29" y="107"/>
                </a:lnTo>
                <a:lnTo>
                  <a:pt x="13" y="73"/>
                </a:lnTo>
                <a:lnTo>
                  <a:pt x="8" y="55"/>
                </a:lnTo>
                <a:lnTo>
                  <a:pt x="4" y="36"/>
                </a:lnTo>
                <a:lnTo>
                  <a:pt x="2" y="19"/>
                </a:lnTo>
                <a:lnTo>
                  <a:pt x="0" y="0"/>
                </a:lnTo>
                <a:lnTo>
                  <a:pt x="0" y="40"/>
                </a:lnTo>
                <a:close/>
              </a:path>
            </a:pathLst>
          </a:custGeom>
          <a:solidFill>
            <a:srgbClr val="DDDDDD"/>
          </a:solidFill>
          <a:ln w="12700" cmpd="sng">
            <a:solidFill>
              <a:schemeClr val="tx1"/>
            </a:solidFill>
            <a:prstDash val="solid"/>
            <a:round/>
            <a:headEnd/>
            <a:tailEnd/>
          </a:ln>
        </p:spPr>
        <p:txBody>
          <a:bodyPr/>
          <a:lstStyle/>
          <a:p>
            <a:endParaRPr lang="en-US" sz="2400">
              <a:solidFill>
                <a:srgbClr val="000000"/>
              </a:solidFill>
              <a:latin typeface="Times New Roman" pitchFamily="18" charset="0"/>
            </a:endParaRPr>
          </a:p>
        </p:txBody>
      </p:sp>
      <p:sp>
        <p:nvSpPr>
          <p:cNvPr id="53254" name="Oval 1030"/>
          <p:cNvSpPr>
            <a:spLocks noChangeArrowheads="1"/>
          </p:cNvSpPr>
          <p:nvPr/>
        </p:nvSpPr>
        <p:spPr bwMode="auto">
          <a:xfrm rot="2675695">
            <a:off x="2747055" y="3041505"/>
            <a:ext cx="3102281" cy="1730233"/>
          </a:xfrm>
          <a:prstGeom prst="ellipse">
            <a:avLst/>
          </a:prstGeom>
          <a:solidFill>
            <a:schemeClr val="accent4">
              <a:lumMod val="50000"/>
              <a:lumOff val="50000"/>
            </a:schemeClr>
          </a:solidFill>
          <a:ln w="12700">
            <a:solidFill>
              <a:schemeClr val="tx1"/>
            </a:solidFill>
            <a:round/>
            <a:headEnd/>
            <a:tailEnd/>
          </a:ln>
        </p:spPr>
        <p:txBody>
          <a:bodyPr/>
          <a:lstStyle/>
          <a:p>
            <a:endParaRPr lang="en-US" sz="2400">
              <a:solidFill>
                <a:srgbClr val="000000"/>
              </a:solidFill>
              <a:latin typeface="Times New Roman" pitchFamily="18" charset="0"/>
            </a:endParaRPr>
          </a:p>
        </p:txBody>
      </p:sp>
      <p:sp>
        <p:nvSpPr>
          <p:cNvPr id="53261" name="Text Box 1037"/>
          <p:cNvSpPr txBox="1">
            <a:spLocks noChangeArrowheads="1"/>
          </p:cNvSpPr>
          <p:nvPr/>
        </p:nvSpPr>
        <p:spPr bwMode="auto">
          <a:xfrm>
            <a:off x="5300129" y="5150896"/>
            <a:ext cx="1326004" cy="584775"/>
          </a:xfrm>
          <a:prstGeom prst="rect">
            <a:avLst/>
          </a:prstGeom>
          <a:noFill/>
          <a:ln w="9525">
            <a:noFill/>
            <a:miter lim="800000"/>
            <a:headEnd/>
            <a:tailEnd/>
          </a:ln>
          <a:effectLst/>
        </p:spPr>
        <p:txBody>
          <a:bodyPr wrap="none">
            <a:spAutoFit/>
          </a:bodyPr>
          <a:lstStyle/>
          <a:p>
            <a:r>
              <a:rPr lang="en-US" sz="3200" baseline="30000" dirty="0">
                <a:solidFill>
                  <a:srgbClr val="000000"/>
                </a:solidFill>
                <a:latin typeface="Arial"/>
                <a:cs typeface="Times New Roman" pitchFamily="18" charset="0"/>
              </a:rPr>
              <a:t>199</a:t>
            </a:r>
            <a:r>
              <a:rPr lang="en-US" sz="3200" dirty="0">
                <a:solidFill>
                  <a:srgbClr val="000000"/>
                </a:solidFill>
                <a:latin typeface="Arial"/>
                <a:cs typeface="Times New Roman" pitchFamily="18" charset="0"/>
              </a:rPr>
              <a:t>Hg</a:t>
            </a:r>
            <a:r>
              <a:rPr lang="en-US" sz="3200" baseline="30000" dirty="0">
                <a:solidFill>
                  <a:srgbClr val="000000"/>
                </a:solidFill>
                <a:latin typeface="Arial"/>
                <a:cs typeface="Times New Roman" pitchFamily="18" charset="0"/>
              </a:rPr>
              <a:t>+</a:t>
            </a:r>
            <a:endParaRPr lang="en-US" sz="3200" dirty="0">
              <a:solidFill>
                <a:srgbClr val="000000"/>
              </a:solidFill>
              <a:latin typeface="Arial"/>
            </a:endParaRPr>
          </a:p>
        </p:txBody>
      </p:sp>
      <p:sp>
        <p:nvSpPr>
          <p:cNvPr id="53255" name="Oval 1031"/>
          <p:cNvSpPr>
            <a:spLocks noChangeArrowheads="1"/>
          </p:cNvSpPr>
          <p:nvPr/>
        </p:nvSpPr>
        <p:spPr bwMode="auto">
          <a:xfrm rot="2675695">
            <a:off x="3468516" y="3539966"/>
            <a:ext cx="1558355" cy="829170"/>
          </a:xfrm>
          <a:prstGeom prst="ellipse">
            <a:avLst/>
          </a:prstGeom>
          <a:solidFill>
            <a:srgbClr val="DDDDDD"/>
          </a:solidFill>
          <a:ln w="12700">
            <a:solidFill>
              <a:schemeClr val="tx1"/>
            </a:solidFill>
            <a:round/>
            <a:headEnd/>
            <a:tailEnd/>
          </a:ln>
        </p:spPr>
        <p:txBody>
          <a:bodyPr/>
          <a:lstStyle/>
          <a:p>
            <a:endParaRPr lang="en-US" sz="2400">
              <a:solidFill>
                <a:srgbClr val="000000"/>
              </a:solidFill>
              <a:latin typeface="Times New Roman" pitchFamily="18" charset="0"/>
            </a:endParaRPr>
          </a:p>
        </p:txBody>
      </p:sp>
      <p:grpSp>
        <p:nvGrpSpPr>
          <p:cNvPr id="34" name="Group 33"/>
          <p:cNvGrpSpPr/>
          <p:nvPr/>
        </p:nvGrpSpPr>
        <p:grpSpPr>
          <a:xfrm>
            <a:off x="4457683" y="1803888"/>
            <a:ext cx="2284626" cy="2180764"/>
            <a:chOff x="4268574" y="381000"/>
            <a:chExt cx="2284626" cy="2180764"/>
          </a:xfrm>
        </p:grpSpPr>
        <p:sp>
          <p:nvSpPr>
            <p:cNvPr id="53257" name="Freeform 1033"/>
            <p:cNvSpPr>
              <a:spLocks/>
            </p:cNvSpPr>
            <p:nvPr/>
          </p:nvSpPr>
          <p:spPr bwMode="auto">
            <a:xfrm rot="2675695">
              <a:off x="4268574" y="448100"/>
              <a:ext cx="1553546" cy="2113664"/>
            </a:xfrm>
            <a:custGeom>
              <a:avLst/>
              <a:gdLst/>
              <a:ahLst/>
              <a:cxnLst>
                <a:cxn ang="0">
                  <a:pos x="2" y="0"/>
                </a:cxn>
                <a:cxn ang="0">
                  <a:pos x="2" y="757"/>
                </a:cxn>
                <a:cxn ang="0">
                  <a:pos x="0" y="755"/>
                </a:cxn>
                <a:cxn ang="0">
                  <a:pos x="0" y="763"/>
                </a:cxn>
                <a:cxn ang="0">
                  <a:pos x="2" y="772"/>
                </a:cxn>
                <a:cxn ang="0">
                  <a:pos x="6" y="788"/>
                </a:cxn>
                <a:cxn ang="0">
                  <a:pos x="14" y="803"/>
                </a:cxn>
                <a:cxn ang="0">
                  <a:pos x="25" y="818"/>
                </a:cxn>
                <a:cxn ang="0">
                  <a:pos x="31" y="826"/>
                </a:cxn>
                <a:cxn ang="0">
                  <a:pos x="38" y="832"/>
                </a:cxn>
                <a:cxn ang="0">
                  <a:pos x="46" y="839"/>
                </a:cxn>
                <a:cxn ang="0">
                  <a:pos x="54" y="845"/>
                </a:cxn>
                <a:cxn ang="0">
                  <a:pos x="63" y="853"/>
                </a:cxn>
                <a:cxn ang="0">
                  <a:pos x="83" y="864"/>
                </a:cxn>
                <a:cxn ang="0">
                  <a:pos x="92" y="870"/>
                </a:cxn>
                <a:cxn ang="0">
                  <a:pos x="115" y="882"/>
                </a:cxn>
                <a:cxn ang="0">
                  <a:pos x="127" y="886"/>
                </a:cxn>
                <a:cxn ang="0">
                  <a:pos x="140" y="891"/>
                </a:cxn>
                <a:cxn ang="0">
                  <a:pos x="167" y="899"/>
                </a:cxn>
                <a:cxn ang="0">
                  <a:pos x="194" y="907"/>
                </a:cxn>
                <a:cxn ang="0">
                  <a:pos x="209" y="911"/>
                </a:cxn>
                <a:cxn ang="0">
                  <a:pos x="223" y="912"/>
                </a:cxn>
                <a:cxn ang="0">
                  <a:pos x="254" y="916"/>
                </a:cxn>
                <a:cxn ang="0">
                  <a:pos x="271" y="918"/>
                </a:cxn>
                <a:cxn ang="0">
                  <a:pos x="286" y="920"/>
                </a:cxn>
                <a:cxn ang="0">
                  <a:pos x="303" y="922"/>
                </a:cxn>
                <a:cxn ang="0">
                  <a:pos x="369" y="922"/>
                </a:cxn>
                <a:cxn ang="0">
                  <a:pos x="386" y="920"/>
                </a:cxn>
                <a:cxn ang="0">
                  <a:pos x="401" y="918"/>
                </a:cxn>
                <a:cxn ang="0">
                  <a:pos x="419" y="916"/>
                </a:cxn>
                <a:cxn ang="0">
                  <a:pos x="449" y="912"/>
                </a:cxn>
                <a:cxn ang="0">
                  <a:pos x="463" y="911"/>
                </a:cxn>
                <a:cxn ang="0">
                  <a:pos x="478" y="907"/>
                </a:cxn>
                <a:cxn ang="0">
                  <a:pos x="505" y="899"/>
                </a:cxn>
                <a:cxn ang="0">
                  <a:pos x="532" y="891"/>
                </a:cxn>
                <a:cxn ang="0">
                  <a:pos x="545" y="886"/>
                </a:cxn>
                <a:cxn ang="0">
                  <a:pos x="557" y="882"/>
                </a:cxn>
                <a:cxn ang="0">
                  <a:pos x="580" y="870"/>
                </a:cxn>
                <a:cxn ang="0">
                  <a:pos x="599" y="859"/>
                </a:cxn>
                <a:cxn ang="0">
                  <a:pos x="609" y="853"/>
                </a:cxn>
                <a:cxn ang="0">
                  <a:pos x="618" y="845"/>
                </a:cxn>
                <a:cxn ang="0">
                  <a:pos x="626" y="839"/>
                </a:cxn>
                <a:cxn ang="0">
                  <a:pos x="634" y="832"/>
                </a:cxn>
                <a:cxn ang="0">
                  <a:pos x="641" y="826"/>
                </a:cxn>
                <a:cxn ang="0">
                  <a:pos x="653" y="811"/>
                </a:cxn>
                <a:cxn ang="0">
                  <a:pos x="659" y="803"/>
                </a:cxn>
                <a:cxn ang="0">
                  <a:pos x="666" y="788"/>
                </a:cxn>
                <a:cxn ang="0">
                  <a:pos x="670" y="772"/>
                </a:cxn>
                <a:cxn ang="0">
                  <a:pos x="672" y="763"/>
                </a:cxn>
                <a:cxn ang="0">
                  <a:pos x="672" y="755"/>
                </a:cxn>
                <a:cxn ang="0">
                  <a:pos x="672" y="0"/>
                </a:cxn>
                <a:cxn ang="0">
                  <a:pos x="2" y="0"/>
                </a:cxn>
              </a:cxnLst>
              <a:rect l="0" t="0" r="r" b="b"/>
              <a:pathLst>
                <a:path w="672" h="922">
                  <a:moveTo>
                    <a:pt x="2" y="0"/>
                  </a:moveTo>
                  <a:lnTo>
                    <a:pt x="2" y="757"/>
                  </a:lnTo>
                  <a:lnTo>
                    <a:pt x="0" y="755"/>
                  </a:lnTo>
                  <a:lnTo>
                    <a:pt x="0" y="763"/>
                  </a:lnTo>
                  <a:lnTo>
                    <a:pt x="2" y="772"/>
                  </a:lnTo>
                  <a:lnTo>
                    <a:pt x="6" y="788"/>
                  </a:lnTo>
                  <a:lnTo>
                    <a:pt x="14" y="803"/>
                  </a:lnTo>
                  <a:lnTo>
                    <a:pt x="25" y="818"/>
                  </a:lnTo>
                  <a:lnTo>
                    <a:pt x="31" y="826"/>
                  </a:lnTo>
                  <a:lnTo>
                    <a:pt x="38" y="832"/>
                  </a:lnTo>
                  <a:lnTo>
                    <a:pt x="46" y="839"/>
                  </a:lnTo>
                  <a:lnTo>
                    <a:pt x="54" y="845"/>
                  </a:lnTo>
                  <a:lnTo>
                    <a:pt x="63" y="853"/>
                  </a:lnTo>
                  <a:lnTo>
                    <a:pt x="83" y="864"/>
                  </a:lnTo>
                  <a:lnTo>
                    <a:pt x="92" y="870"/>
                  </a:lnTo>
                  <a:lnTo>
                    <a:pt x="115" y="882"/>
                  </a:lnTo>
                  <a:lnTo>
                    <a:pt x="127" y="886"/>
                  </a:lnTo>
                  <a:lnTo>
                    <a:pt x="140" y="891"/>
                  </a:lnTo>
                  <a:lnTo>
                    <a:pt x="167" y="899"/>
                  </a:lnTo>
                  <a:lnTo>
                    <a:pt x="194" y="907"/>
                  </a:lnTo>
                  <a:lnTo>
                    <a:pt x="209" y="911"/>
                  </a:lnTo>
                  <a:lnTo>
                    <a:pt x="223" y="912"/>
                  </a:lnTo>
                  <a:lnTo>
                    <a:pt x="254" y="916"/>
                  </a:lnTo>
                  <a:lnTo>
                    <a:pt x="271" y="918"/>
                  </a:lnTo>
                  <a:lnTo>
                    <a:pt x="286" y="920"/>
                  </a:lnTo>
                  <a:lnTo>
                    <a:pt x="303" y="922"/>
                  </a:lnTo>
                  <a:lnTo>
                    <a:pt x="369" y="922"/>
                  </a:lnTo>
                  <a:lnTo>
                    <a:pt x="386" y="920"/>
                  </a:lnTo>
                  <a:lnTo>
                    <a:pt x="401" y="918"/>
                  </a:lnTo>
                  <a:lnTo>
                    <a:pt x="419" y="916"/>
                  </a:lnTo>
                  <a:lnTo>
                    <a:pt x="449" y="912"/>
                  </a:lnTo>
                  <a:lnTo>
                    <a:pt x="463" y="911"/>
                  </a:lnTo>
                  <a:lnTo>
                    <a:pt x="478" y="907"/>
                  </a:lnTo>
                  <a:lnTo>
                    <a:pt x="505" y="899"/>
                  </a:lnTo>
                  <a:lnTo>
                    <a:pt x="532" y="891"/>
                  </a:lnTo>
                  <a:lnTo>
                    <a:pt x="545" y="886"/>
                  </a:lnTo>
                  <a:lnTo>
                    <a:pt x="557" y="882"/>
                  </a:lnTo>
                  <a:lnTo>
                    <a:pt x="580" y="870"/>
                  </a:lnTo>
                  <a:lnTo>
                    <a:pt x="599" y="859"/>
                  </a:lnTo>
                  <a:lnTo>
                    <a:pt x="609" y="853"/>
                  </a:lnTo>
                  <a:lnTo>
                    <a:pt x="618" y="845"/>
                  </a:lnTo>
                  <a:lnTo>
                    <a:pt x="626" y="839"/>
                  </a:lnTo>
                  <a:lnTo>
                    <a:pt x="634" y="832"/>
                  </a:lnTo>
                  <a:lnTo>
                    <a:pt x="641" y="826"/>
                  </a:lnTo>
                  <a:lnTo>
                    <a:pt x="653" y="811"/>
                  </a:lnTo>
                  <a:lnTo>
                    <a:pt x="659" y="803"/>
                  </a:lnTo>
                  <a:lnTo>
                    <a:pt x="666" y="788"/>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sz="2400">
                <a:solidFill>
                  <a:srgbClr val="000000"/>
                </a:solidFill>
                <a:latin typeface="Times New Roman" pitchFamily="18" charset="0"/>
              </a:endParaRPr>
            </a:p>
          </p:txBody>
        </p:sp>
        <p:sp>
          <p:nvSpPr>
            <p:cNvPr id="53258" name="Oval 1034"/>
            <p:cNvSpPr>
              <a:spLocks noChangeArrowheads="1"/>
            </p:cNvSpPr>
            <p:nvPr/>
          </p:nvSpPr>
          <p:spPr bwMode="auto">
            <a:xfrm rot="2675695">
              <a:off x="4994845" y="381000"/>
              <a:ext cx="1558355" cy="771655"/>
            </a:xfrm>
            <a:prstGeom prst="ellipse">
              <a:avLst/>
            </a:prstGeom>
            <a:solidFill>
              <a:srgbClr val="777777"/>
            </a:solidFill>
            <a:ln w="12700">
              <a:solidFill>
                <a:schemeClr val="tx1"/>
              </a:solidFill>
              <a:round/>
              <a:headEnd/>
              <a:tailEnd/>
            </a:ln>
          </p:spPr>
          <p:txBody>
            <a:bodyPr/>
            <a:lstStyle/>
            <a:p>
              <a:endParaRPr lang="en-US" sz="2400">
                <a:solidFill>
                  <a:srgbClr val="000000"/>
                </a:solidFill>
                <a:latin typeface="Times New Roman" pitchFamily="18" charset="0"/>
              </a:endParaRPr>
            </a:p>
          </p:txBody>
        </p:sp>
      </p:grpSp>
      <p:sp>
        <p:nvSpPr>
          <p:cNvPr id="53259" name="Freeform 1035"/>
          <p:cNvSpPr>
            <a:spLocks/>
          </p:cNvSpPr>
          <p:nvPr/>
        </p:nvSpPr>
        <p:spPr bwMode="auto">
          <a:xfrm rot="2675695">
            <a:off x="3454086" y="3956947"/>
            <a:ext cx="1250532" cy="335502"/>
          </a:xfrm>
          <a:custGeom>
            <a:avLst/>
            <a:gdLst/>
            <a:ahLst/>
            <a:cxnLst>
              <a:cxn ang="0">
                <a:pos x="528" y="66"/>
              </a:cxn>
              <a:cxn ang="0">
                <a:pos x="515" y="58"/>
              </a:cxn>
              <a:cxn ang="0">
                <a:pos x="501" y="50"/>
              </a:cxn>
              <a:cxn ang="0">
                <a:pos x="488" y="42"/>
              </a:cxn>
              <a:cxn ang="0">
                <a:pos x="465" y="33"/>
              </a:cxn>
              <a:cxn ang="0">
                <a:pos x="442" y="25"/>
              </a:cxn>
              <a:cxn ang="0">
                <a:pos x="417" y="17"/>
              </a:cxn>
              <a:cxn ang="0">
                <a:pos x="382" y="10"/>
              </a:cxn>
              <a:cxn ang="0">
                <a:pos x="356" y="6"/>
              </a:cxn>
              <a:cxn ang="0">
                <a:pos x="338" y="4"/>
              </a:cxn>
              <a:cxn ang="0">
                <a:pos x="309" y="2"/>
              </a:cxn>
              <a:cxn ang="0">
                <a:pos x="242" y="0"/>
              </a:cxn>
              <a:cxn ang="0">
                <a:pos x="213" y="2"/>
              </a:cxn>
              <a:cxn ang="0">
                <a:pos x="194" y="4"/>
              </a:cxn>
              <a:cxn ang="0">
                <a:pos x="167" y="10"/>
              </a:cxn>
              <a:cxn ang="0">
                <a:pos x="141" y="14"/>
              </a:cxn>
              <a:cxn ang="0">
                <a:pos x="116" y="21"/>
              </a:cxn>
              <a:cxn ang="0">
                <a:pos x="93" y="29"/>
              </a:cxn>
              <a:cxn ang="0">
                <a:pos x="62" y="41"/>
              </a:cxn>
              <a:cxn ang="0">
                <a:pos x="46" y="46"/>
              </a:cxn>
              <a:cxn ang="0">
                <a:pos x="33" y="54"/>
              </a:cxn>
              <a:cxn ang="0">
                <a:pos x="20" y="62"/>
              </a:cxn>
              <a:cxn ang="0">
                <a:pos x="2" y="73"/>
              </a:cxn>
              <a:cxn ang="0">
                <a:pos x="12" y="81"/>
              </a:cxn>
              <a:cxn ang="0">
                <a:pos x="25" y="90"/>
              </a:cxn>
              <a:cxn ang="0">
                <a:pos x="39" y="98"/>
              </a:cxn>
              <a:cxn ang="0">
                <a:pos x="60" y="108"/>
              </a:cxn>
              <a:cxn ang="0">
                <a:pos x="75" y="114"/>
              </a:cxn>
              <a:cxn ang="0">
                <a:pos x="91" y="119"/>
              </a:cxn>
              <a:cxn ang="0">
                <a:pos x="106" y="125"/>
              </a:cxn>
              <a:cxn ang="0">
                <a:pos x="123" y="129"/>
              </a:cxn>
              <a:cxn ang="0">
                <a:pos x="141" y="135"/>
              </a:cxn>
              <a:cxn ang="0">
                <a:pos x="158" y="138"/>
              </a:cxn>
              <a:cxn ang="0">
                <a:pos x="177" y="140"/>
              </a:cxn>
              <a:cxn ang="0">
                <a:pos x="194" y="144"/>
              </a:cxn>
              <a:cxn ang="0">
                <a:pos x="213" y="146"/>
              </a:cxn>
              <a:cxn ang="0">
                <a:pos x="242" y="148"/>
              </a:cxn>
              <a:cxn ang="0">
                <a:pos x="309" y="146"/>
              </a:cxn>
              <a:cxn ang="0">
                <a:pos x="338" y="144"/>
              </a:cxn>
              <a:cxn ang="0">
                <a:pos x="357" y="142"/>
              </a:cxn>
              <a:cxn ang="0">
                <a:pos x="375" y="138"/>
              </a:cxn>
              <a:cxn ang="0">
                <a:pos x="392" y="137"/>
              </a:cxn>
              <a:cxn ang="0">
                <a:pos x="409" y="133"/>
              </a:cxn>
              <a:cxn ang="0">
                <a:pos x="427" y="127"/>
              </a:cxn>
              <a:cxn ang="0">
                <a:pos x="444" y="123"/>
              </a:cxn>
              <a:cxn ang="0">
                <a:pos x="459" y="117"/>
              </a:cxn>
              <a:cxn ang="0">
                <a:pos x="475" y="112"/>
              </a:cxn>
              <a:cxn ang="0">
                <a:pos x="498" y="100"/>
              </a:cxn>
              <a:cxn ang="0">
                <a:pos x="511" y="94"/>
              </a:cxn>
              <a:cxn ang="0">
                <a:pos x="525" y="87"/>
              </a:cxn>
              <a:cxn ang="0">
                <a:pos x="542" y="73"/>
              </a:cxn>
            </a:cxnLst>
            <a:rect l="0" t="0" r="r" b="b"/>
            <a:pathLst>
              <a:path w="542" h="148">
                <a:moveTo>
                  <a:pt x="540" y="73"/>
                </a:moveTo>
                <a:lnTo>
                  <a:pt x="528" y="66"/>
                </a:lnTo>
                <a:lnTo>
                  <a:pt x="523" y="62"/>
                </a:lnTo>
                <a:lnTo>
                  <a:pt x="515" y="58"/>
                </a:lnTo>
                <a:lnTo>
                  <a:pt x="509" y="54"/>
                </a:lnTo>
                <a:lnTo>
                  <a:pt x="501" y="50"/>
                </a:lnTo>
                <a:lnTo>
                  <a:pt x="496" y="46"/>
                </a:lnTo>
                <a:lnTo>
                  <a:pt x="488" y="42"/>
                </a:lnTo>
                <a:lnTo>
                  <a:pt x="480" y="41"/>
                </a:lnTo>
                <a:lnTo>
                  <a:pt x="465" y="33"/>
                </a:lnTo>
                <a:lnTo>
                  <a:pt x="450" y="29"/>
                </a:lnTo>
                <a:lnTo>
                  <a:pt x="442" y="25"/>
                </a:lnTo>
                <a:lnTo>
                  <a:pt x="427" y="21"/>
                </a:lnTo>
                <a:lnTo>
                  <a:pt x="417" y="17"/>
                </a:lnTo>
                <a:lnTo>
                  <a:pt x="402" y="14"/>
                </a:lnTo>
                <a:lnTo>
                  <a:pt x="382" y="10"/>
                </a:lnTo>
                <a:lnTo>
                  <a:pt x="375" y="10"/>
                </a:lnTo>
                <a:lnTo>
                  <a:pt x="356" y="6"/>
                </a:lnTo>
                <a:lnTo>
                  <a:pt x="348" y="4"/>
                </a:lnTo>
                <a:lnTo>
                  <a:pt x="338" y="4"/>
                </a:lnTo>
                <a:lnTo>
                  <a:pt x="329" y="2"/>
                </a:lnTo>
                <a:lnTo>
                  <a:pt x="309" y="2"/>
                </a:lnTo>
                <a:lnTo>
                  <a:pt x="300" y="0"/>
                </a:lnTo>
                <a:lnTo>
                  <a:pt x="242" y="0"/>
                </a:lnTo>
                <a:lnTo>
                  <a:pt x="233" y="2"/>
                </a:lnTo>
                <a:lnTo>
                  <a:pt x="213" y="2"/>
                </a:lnTo>
                <a:lnTo>
                  <a:pt x="204" y="4"/>
                </a:lnTo>
                <a:lnTo>
                  <a:pt x="194" y="4"/>
                </a:lnTo>
                <a:lnTo>
                  <a:pt x="187" y="6"/>
                </a:lnTo>
                <a:lnTo>
                  <a:pt x="167" y="10"/>
                </a:lnTo>
                <a:lnTo>
                  <a:pt x="160" y="10"/>
                </a:lnTo>
                <a:lnTo>
                  <a:pt x="141" y="14"/>
                </a:lnTo>
                <a:lnTo>
                  <a:pt x="125" y="17"/>
                </a:lnTo>
                <a:lnTo>
                  <a:pt x="116" y="21"/>
                </a:lnTo>
                <a:lnTo>
                  <a:pt x="100" y="25"/>
                </a:lnTo>
                <a:lnTo>
                  <a:pt x="93" y="29"/>
                </a:lnTo>
                <a:lnTo>
                  <a:pt x="77" y="33"/>
                </a:lnTo>
                <a:lnTo>
                  <a:pt x="62" y="41"/>
                </a:lnTo>
                <a:lnTo>
                  <a:pt x="54" y="42"/>
                </a:lnTo>
                <a:lnTo>
                  <a:pt x="46" y="46"/>
                </a:lnTo>
                <a:lnTo>
                  <a:pt x="41" y="50"/>
                </a:lnTo>
                <a:lnTo>
                  <a:pt x="33" y="54"/>
                </a:lnTo>
                <a:lnTo>
                  <a:pt x="27" y="58"/>
                </a:lnTo>
                <a:lnTo>
                  <a:pt x="20" y="62"/>
                </a:lnTo>
                <a:lnTo>
                  <a:pt x="8" y="69"/>
                </a:lnTo>
                <a:lnTo>
                  <a:pt x="2" y="73"/>
                </a:lnTo>
                <a:lnTo>
                  <a:pt x="0" y="73"/>
                </a:lnTo>
                <a:lnTo>
                  <a:pt x="12" y="81"/>
                </a:lnTo>
                <a:lnTo>
                  <a:pt x="18" y="87"/>
                </a:lnTo>
                <a:lnTo>
                  <a:pt x="25" y="90"/>
                </a:lnTo>
                <a:lnTo>
                  <a:pt x="31" y="94"/>
                </a:lnTo>
                <a:lnTo>
                  <a:pt x="39" y="98"/>
                </a:lnTo>
                <a:lnTo>
                  <a:pt x="45" y="100"/>
                </a:lnTo>
                <a:lnTo>
                  <a:pt x="60" y="108"/>
                </a:lnTo>
                <a:lnTo>
                  <a:pt x="68" y="112"/>
                </a:lnTo>
                <a:lnTo>
                  <a:pt x="75" y="114"/>
                </a:lnTo>
                <a:lnTo>
                  <a:pt x="83" y="117"/>
                </a:lnTo>
                <a:lnTo>
                  <a:pt x="91" y="119"/>
                </a:lnTo>
                <a:lnTo>
                  <a:pt x="98" y="123"/>
                </a:lnTo>
                <a:lnTo>
                  <a:pt x="106" y="125"/>
                </a:lnTo>
                <a:lnTo>
                  <a:pt x="116" y="127"/>
                </a:lnTo>
                <a:lnTo>
                  <a:pt x="123" y="129"/>
                </a:lnTo>
                <a:lnTo>
                  <a:pt x="133" y="133"/>
                </a:lnTo>
                <a:lnTo>
                  <a:pt x="141" y="135"/>
                </a:lnTo>
                <a:lnTo>
                  <a:pt x="150" y="137"/>
                </a:lnTo>
                <a:lnTo>
                  <a:pt x="158" y="138"/>
                </a:lnTo>
                <a:lnTo>
                  <a:pt x="167" y="138"/>
                </a:lnTo>
                <a:lnTo>
                  <a:pt x="177" y="140"/>
                </a:lnTo>
                <a:lnTo>
                  <a:pt x="185" y="142"/>
                </a:lnTo>
                <a:lnTo>
                  <a:pt x="194" y="144"/>
                </a:lnTo>
                <a:lnTo>
                  <a:pt x="204" y="144"/>
                </a:lnTo>
                <a:lnTo>
                  <a:pt x="213" y="146"/>
                </a:lnTo>
                <a:lnTo>
                  <a:pt x="233" y="146"/>
                </a:lnTo>
                <a:lnTo>
                  <a:pt x="242" y="148"/>
                </a:lnTo>
                <a:lnTo>
                  <a:pt x="300" y="148"/>
                </a:lnTo>
                <a:lnTo>
                  <a:pt x="309" y="146"/>
                </a:lnTo>
                <a:lnTo>
                  <a:pt x="329" y="146"/>
                </a:lnTo>
                <a:lnTo>
                  <a:pt x="338" y="144"/>
                </a:lnTo>
                <a:lnTo>
                  <a:pt x="348" y="144"/>
                </a:lnTo>
                <a:lnTo>
                  <a:pt x="357" y="142"/>
                </a:lnTo>
                <a:lnTo>
                  <a:pt x="365" y="140"/>
                </a:lnTo>
                <a:lnTo>
                  <a:pt x="375" y="138"/>
                </a:lnTo>
                <a:lnTo>
                  <a:pt x="384" y="138"/>
                </a:lnTo>
                <a:lnTo>
                  <a:pt x="392" y="137"/>
                </a:lnTo>
                <a:lnTo>
                  <a:pt x="402" y="135"/>
                </a:lnTo>
                <a:lnTo>
                  <a:pt x="409" y="133"/>
                </a:lnTo>
                <a:lnTo>
                  <a:pt x="419" y="129"/>
                </a:lnTo>
                <a:lnTo>
                  <a:pt x="427" y="127"/>
                </a:lnTo>
                <a:lnTo>
                  <a:pt x="436" y="125"/>
                </a:lnTo>
                <a:lnTo>
                  <a:pt x="444" y="123"/>
                </a:lnTo>
                <a:lnTo>
                  <a:pt x="452" y="119"/>
                </a:lnTo>
                <a:lnTo>
                  <a:pt x="459" y="117"/>
                </a:lnTo>
                <a:lnTo>
                  <a:pt x="467" y="114"/>
                </a:lnTo>
                <a:lnTo>
                  <a:pt x="475" y="112"/>
                </a:lnTo>
                <a:lnTo>
                  <a:pt x="490" y="104"/>
                </a:lnTo>
                <a:lnTo>
                  <a:pt x="498" y="100"/>
                </a:lnTo>
                <a:lnTo>
                  <a:pt x="503" y="98"/>
                </a:lnTo>
                <a:lnTo>
                  <a:pt x="511" y="94"/>
                </a:lnTo>
                <a:lnTo>
                  <a:pt x="517" y="90"/>
                </a:lnTo>
                <a:lnTo>
                  <a:pt x="525" y="87"/>
                </a:lnTo>
                <a:lnTo>
                  <a:pt x="530" y="81"/>
                </a:lnTo>
                <a:lnTo>
                  <a:pt x="542" y="73"/>
                </a:lnTo>
                <a:lnTo>
                  <a:pt x="540" y="73"/>
                </a:lnTo>
                <a:close/>
              </a:path>
            </a:pathLst>
          </a:custGeom>
          <a:solidFill>
            <a:srgbClr val="EAEAEA"/>
          </a:solidFill>
          <a:ln w="12700" cmpd="sng">
            <a:solidFill>
              <a:schemeClr val="tx1"/>
            </a:solidFill>
            <a:prstDash val="solid"/>
            <a:round/>
            <a:headEnd/>
            <a:tailEnd/>
          </a:ln>
        </p:spPr>
        <p:txBody>
          <a:bodyPr/>
          <a:lstStyle/>
          <a:p>
            <a:endParaRPr lang="en-US" sz="2400">
              <a:solidFill>
                <a:srgbClr val="000000"/>
              </a:solidFill>
              <a:latin typeface="Times New Roman" pitchFamily="18" charset="0"/>
            </a:endParaRPr>
          </a:p>
        </p:txBody>
      </p:sp>
      <p:sp>
        <p:nvSpPr>
          <p:cNvPr id="16" name="Rectangle 15"/>
          <p:cNvSpPr/>
          <p:nvPr/>
        </p:nvSpPr>
        <p:spPr>
          <a:xfrm>
            <a:off x="3717454" y="4046345"/>
            <a:ext cx="4343400" cy="152400"/>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260" name="Oval 1036"/>
          <p:cNvSpPr>
            <a:spLocks noChangeArrowheads="1"/>
          </p:cNvSpPr>
          <p:nvPr/>
        </p:nvSpPr>
        <p:spPr bwMode="auto">
          <a:xfrm rot="1822684">
            <a:off x="4043530" y="4065830"/>
            <a:ext cx="107856" cy="113430"/>
          </a:xfrm>
          <a:prstGeom prst="ellipse">
            <a:avLst/>
          </a:prstGeom>
          <a:solidFill>
            <a:srgbClr val="DDDDDD"/>
          </a:solidFill>
          <a:ln w="9525">
            <a:solidFill>
              <a:srgbClr val="0066FF"/>
            </a:solidFill>
            <a:round/>
            <a:headEnd/>
            <a:tailEnd/>
          </a:ln>
          <a:effectLst/>
        </p:spPr>
        <p:txBody>
          <a:bodyPr wrap="none" anchor="ctr"/>
          <a:lstStyle/>
          <a:p>
            <a:endParaRPr lang="en-US" sz="2400">
              <a:solidFill>
                <a:srgbClr val="000000"/>
              </a:solidFill>
              <a:latin typeface="Times New Roman" pitchFamily="18" charset="0"/>
            </a:endParaRPr>
          </a:p>
        </p:txBody>
      </p:sp>
      <p:sp>
        <p:nvSpPr>
          <p:cNvPr id="22" name="Rectangle 21"/>
          <p:cNvSpPr/>
          <p:nvPr/>
        </p:nvSpPr>
        <p:spPr>
          <a:xfrm rot="3188114">
            <a:off x="3603040" y="4098538"/>
            <a:ext cx="381000" cy="1524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Isosceles Triangle 22"/>
          <p:cNvSpPr/>
          <p:nvPr/>
        </p:nvSpPr>
        <p:spPr>
          <a:xfrm rot="5400000">
            <a:off x="7908454" y="3741545"/>
            <a:ext cx="304800" cy="762000"/>
          </a:xfrm>
          <a:prstGeom prst="triangl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cxnSp>
        <p:nvCxnSpPr>
          <p:cNvPr id="54" name="Straight Arrow Connector 53"/>
          <p:cNvCxnSpPr/>
          <p:nvPr/>
        </p:nvCxnSpPr>
        <p:spPr>
          <a:xfrm rot="10800000">
            <a:off x="1932991" y="51384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771191" y="58242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94248" y="5454170"/>
            <a:ext cx="699230" cy="338554"/>
          </a:xfrm>
          <a:prstGeom prst="rect">
            <a:avLst/>
          </a:prstGeom>
          <a:noFill/>
        </p:spPr>
        <p:txBody>
          <a:bodyPr wrap="none" rtlCol="0">
            <a:spAutoFit/>
          </a:bodyPr>
          <a:lstStyle/>
          <a:p>
            <a:r>
              <a:rPr lang="en-US" sz="1600" dirty="0">
                <a:solidFill>
                  <a:srgbClr val="000000"/>
                </a:solidFill>
                <a:latin typeface="Arial"/>
              </a:rPr>
              <a:t>1 mm</a:t>
            </a:r>
          </a:p>
        </p:txBody>
      </p:sp>
      <p:sp>
        <p:nvSpPr>
          <p:cNvPr id="67" name="Freeform 66"/>
          <p:cNvSpPr/>
          <p:nvPr/>
        </p:nvSpPr>
        <p:spPr>
          <a:xfrm rot="7940483" flipH="1">
            <a:off x="4715789" y="3923415"/>
            <a:ext cx="61735" cy="1789078"/>
          </a:xfrm>
          <a:custGeom>
            <a:avLst/>
            <a:gdLst>
              <a:gd name="connsiteX0" fmla="*/ 63500 w 444500"/>
              <a:gd name="connsiteY0" fmla="*/ 0 h 2133600"/>
              <a:gd name="connsiteX1" fmla="*/ 63500 w 444500"/>
              <a:gd name="connsiteY1" fmla="*/ 1077686 h 2133600"/>
              <a:gd name="connsiteX2" fmla="*/ 444500 w 444500"/>
              <a:gd name="connsiteY2" fmla="*/ 2133600 h 2133600"/>
            </a:gdLst>
            <a:ahLst/>
            <a:cxnLst>
              <a:cxn ang="0">
                <a:pos x="connsiteX0" y="connsiteY0"/>
              </a:cxn>
              <a:cxn ang="0">
                <a:pos x="connsiteX1" y="connsiteY1"/>
              </a:cxn>
              <a:cxn ang="0">
                <a:pos x="connsiteX2" y="connsiteY2"/>
              </a:cxn>
            </a:cxnLst>
            <a:rect l="l" t="t" r="r" b="b"/>
            <a:pathLst>
              <a:path w="444500" h="2133600">
                <a:moveTo>
                  <a:pt x="63500" y="0"/>
                </a:moveTo>
                <a:cubicBezTo>
                  <a:pt x="31750" y="361043"/>
                  <a:pt x="0" y="722086"/>
                  <a:pt x="63500" y="1077686"/>
                </a:cubicBezTo>
                <a:cubicBezTo>
                  <a:pt x="127000" y="1433286"/>
                  <a:pt x="381000" y="1961243"/>
                  <a:pt x="444500" y="21336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sp>
        <p:nvSpPr>
          <p:cNvPr id="68" name="Freeform 67"/>
          <p:cNvSpPr/>
          <p:nvPr/>
        </p:nvSpPr>
        <p:spPr>
          <a:xfrm>
            <a:off x="670254" y="2340755"/>
            <a:ext cx="1203929" cy="1705590"/>
          </a:xfrm>
          <a:custGeom>
            <a:avLst/>
            <a:gdLst>
              <a:gd name="connsiteX0" fmla="*/ 364671 w 364671"/>
              <a:gd name="connsiteY0" fmla="*/ 0 h 1643743"/>
              <a:gd name="connsiteX1" fmla="*/ 27214 w 364671"/>
              <a:gd name="connsiteY1" fmla="*/ 838200 h 1643743"/>
              <a:gd name="connsiteX2" fmla="*/ 201385 w 364671"/>
              <a:gd name="connsiteY2" fmla="*/ 1643743 h 1643743"/>
            </a:gdLst>
            <a:ahLst/>
            <a:cxnLst>
              <a:cxn ang="0">
                <a:pos x="connsiteX0" y="connsiteY0"/>
              </a:cxn>
              <a:cxn ang="0">
                <a:pos x="connsiteX1" y="connsiteY1"/>
              </a:cxn>
              <a:cxn ang="0">
                <a:pos x="connsiteX2" y="connsiteY2"/>
              </a:cxn>
            </a:cxnLst>
            <a:rect l="l" t="t" r="r" b="b"/>
            <a:pathLst>
              <a:path w="364671" h="1643743">
                <a:moveTo>
                  <a:pt x="364671" y="0"/>
                </a:moveTo>
                <a:cubicBezTo>
                  <a:pt x="209549" y="282121"/>
                  <a:pt x="54428" y="564243"/>
                  <a:pt x="27214" y="838200"/>
                </a:cubicBezTo>
                <a:cubicBezTo>
                  <a:pt x="0" y="1112157"/>
                  <a:pt x="172357" y="1513114"/>
                  <a:pt x="201385" y="1643743"/>
                </a:cubicBezTo>
              </a:path>
            </a:pathLst>
          </a:cu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000000"/>
              </a:solidFill>
            </a:endParaRPr>
          </a:p>
        </p:txBody>
      </p:sp>
      <p:grpSp>
        <p:nvGrpSpPr>
          <p:cNvPr id="17" name="Group 16"/>
          <p:cNvGrpSpPr/>
          <p:nvPr/>
        </p:nvGrpSpPr>
        <p:grpSpPr>
          <a:xfrm>
            <a:off x="1455083" y="1676888"/>
            <a:ext cx="1066800" cy="1295400"/>
            <a:chOff x="1455083" y="1676888"/>
            <a:chExt cx="1066800" cy="1295400"/>
          </a:xfrm>
        </p:grpSpPr>
        <p:sp>
          <p:nvSpPr>
            <p:cNvPr id="61" name="Line 4"/>
            <p:cNvSpPr>
              <a:spLocks noChangeShapeType="1"/>
            </p:cNvSpPr>
            <p:nvPr/>
          </p:nvSpPr>
          <p:spPr bwMode="auto">
            <a:xfrm>
              <a:off x="2140883" y="1676888"/>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62" name="Line 5"/>
            <p:cNvSpPr>
              <a:spLocks noChangeShapeType="1"/>
            </p:cNvSpPr>
            <p:nvPr/>
          </p:nvSpPr>
          <p:spPr bwMode="auto">
            <a:xfrm flipV="1">
              <a:off x="1455083" y="1676888"/>
              <a:ext cx="838200" cy="1295400"/>
            </a:xfrm>
            <a:prstGeom prst="line">
              <a:avLst/>
            </a:prstGeom>
            <a:noFill/>
            <a:ln w="38100">
              <a:solidFill>
                <a:srgbClr val="CC99FF"/>
              </a:solidFill>
              <a:round/>
              <a:headEnd type="none" w="med" len="med"/>
              <a:tailEnd type="triangle" w="med" len="med"/>
            </a:ln>
            <a:effectLst/>
          </p:spPr>
          <p:txBody>
            <a:bodyPr/>
            <a:lstStyle/>
            <a:p>
              <a:endParaRPr lang="en-US" sz="2400">
                <a:solidFill>
                  <a:srgbClr val="000000"/>
                </a:solidFill>
                <a:latin typeface="Arial"/>
              </a:endParaRPr>
            </a:p>
          </p:txBody>
        </p:sp>
      </p:grpSp>
      <p:sp>
        <p:nvSpPr>
          <p:cNvPr id="72" name="Line 3"/>
          <p:cNvSpPr>
            <a:spLocks noChangeShapeType="1"/>
          </p:cNvSpPr>
          <p:nvPr/>
        </p:nvSpPr>
        <p:spPr bwMode="auto">
          <a:xfrm>
            <a:off x="1199268" y="2995420"/>
            <a:ext cx="381000" cy="0"/>
          </a:xfrm>
          <a:prstGeom prst="line">
            <a:avLst/>
          </a:prstGeom>
          <a:noFill/>
          <a:ln w="19050">
            <a:solidFill>
              <a:schemeClr val="tx1"/>
            </a:solidFill>
            <a:round/>
            <a:headEnd/>
            <a:tailEnd/>
          </a:ln>
          <a:effectLst/>
        </p:spPr>
        <p:txBody>
          <a:bodyPr/>
          <a:lstStyle/>
          <a:p>
            <a:endParaRPr lang="en-US" sz="2400">
              <a:solidFill>
                <a:srgbClr val="000000"/>
              </a:solidFill>
              <a:latin typeface="Arial"/>
            </a:endParaRPr>
          </a:p>
        </p:txBody>
      </p:sp>
      <p:sp>
        <p:nvSpPr>
          <p:cNvPr id="60" name="TextBox 59"/>
          <p:cNvSpPr txBox="1"/>
          <p:nvPr/>
        </p:nvSpPr>
        <p:spPr>
          <a:xfrm>
            <a:off x="6338424" y="1287853"/>
            <a:ext cx="2805576" cy="523220"/>
          </a:xfrm>
          <a:prstGeom prst="rect">
            <a:avLst/>
          </a:prstGeom>
          <a:noFill/>
        </p:spPr>
        <p:txBody>
          <a:bodyPr wrap="none" rtlCol="0">
            <a:spAutoFit/>
          </a:bodyPr>
          <a:lstStyle/>
          <a:p>
            <a:r>
              <a:rPr lang="en-US" sz="2800" dirty="0">
                <a:solidFill>
                  <a:srgbClr val="000000"/>
                </a:solidFill>
                <a:latin typeface="Arial"/>
              </a:rPr>
              <a:t>“trap” electrodes</a:t>
            </a:r>
          </a:p>
        </p:txBody>
      </p:sp>
      <p:cxnSp>
        <p:nvCxnSpPr>
          <p:cNvPr id="65" name="Straight Arrow Connector 64"/>
          <p:cNvCxnSpPr/>
          <p:nvPr/>
        </p:nvCxnSpPr>
        <p:spPr>
          <a:xfrm rot="10800000" flipV="1">
            <a:off x="6536854" y="1760345"/>
            <a:ext cx="1219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61152" y="3629358"/>
            <a:ext cx="1729961" cy="461665"/>
          </a:xfrm>
          <a:prstGeom prst="rect">
            <a:avLst/>
          </a:prstGeom>
          <a:noFill/>
        </p:spPr>
        <p:txBody>
          <a:bodyPr wrap="none" rtlCol="0">
            <a:spAutoFit/>
          </a:bodyPr>
          <a:lstStyle/>
          <a:p>
            <a:r>
              <a:rPr lang="en-US" sz="2400" dirty="0" smtClean="0">
                <a:solidFill>
                  <a:srgbClr val="000000"/>
                </a:solidFill>
                <a:latin typeface="Arial"/>
                <a:sym typeface="Symbol"/>
              </a:rPr>
              <a:t> = </a:t>
            </a:r>
            <a:r>
              <a:rPr lang="en-US" sz="2400" dirty="0" smtClean="0">
                <a:solidFill>
                  <a:srgbClr val="000000"/>
                </a:solidFill>
                <a:latin typeface="Arial"/>
              </a:rPr>
              <a:t>282 nm</a:t>
            </a:r>
          </a:p>
        </p:txBody>
      </p:sp>
      <p:sp>
        <p:nvSpPr>
          <p:cNvPr id="37" name="TextBox 36"/>
          <p:cNvSpPr txBox="1"/>
          <p:nvPr/>
        </p:nvSpPr>
        <p:spPr>
          <a:xfrm>
            <a:off x="46887" y="93641"/>
            <a:ext cx="7877913" cy="523220"/>
          </a:xfrm>
          <a:prstGeom prst="rect">
            <a:avLst/>
          </a:prstGeom>
          <a:noFill/>
        </p:spPr>
        <p:txBody>
          <a:bodyPr wrap="square" rtlCol="0">
            <a:spAutoFit/>
          </a:bodyPr>
          <a:lstStyle/>
          <a:p>
            <a:r>
              <a:rPr lang="en-US" sz="2800" dirty="0">
                <a:solidFill>
                  <a:srgbClr val="000000"/>
                </a:solidFill>
                <a:cs typeface="Arial" pitchFamily="34" charset="0"/>
              </a:rPr>
              <a:t>M</a:t>
            </a:r>
            <a:r>
              <a:rPr lang="en-US" sz="2800" dirty="0" smtClean="0">
                <a:solidFill>
                  <a:srgbClr val="000000"/>
                </a:solidFill>
                <a:cs typeface="Arial" pitchFamily="34" charset="0"/>
              </a:rPr>
              <a:t>ercury </a:t>
            </a:r>
            <a:r>
              <a:rPr lang="en-US" sz="2800" dirty="0">
                <a:solidFill>
                  <a:srgbClr val="000000"/>
                </a:solidFill>
                <a:cs typeface="Arial" pitchFamily="34" charset="0"/>
              </a:rPr>
              <a:t>ion </a:t>
            </a:r>
            <a:r>
              <a:rPr lang="en-US" sz="2800" dirty="0" smtClean="0">
                <a:solidFill>
                  <a:srgbClr val="000000"/>
                </a:solidFill>
                <a:cs typeface="Arial" pitchFamily="34" charset="0"/>
              </a:rPr>
              <a:t>“</a:t>
            </a:r>
            <a:r>
              <a:rPr lang="en-US" sz="2800" dirty="0" err="1" smtClean="0">
                <a:solidFill>
                  <a:srgbClr val="000000"/>
                </a:solidFill>
                <a:cs typeface="Arial" pitchFamily="34" charset="0"/>
              </a:rPr>
              <a:t>qubit</a:t>
            </a:r>
            <a:r>
              <a:rPr lang="en-US" sz="2800" dirty="0" smtClean="0">
                <a:solidFill>
                  <a:srgbClr val="000000"/>
                </a:solidFill>
                <a:cs typeface="Arial" pitchFamily="34" charset="0"/>
              </a:rPr>
              <a:t>”, 1981 →  </a:t>
            </a:r>
          </a:p>
        </p:txBody>
      </p:sp>
      <p:sp>
        <p:nvSpPr>
          <p:cNvPr id="36" name="Rectangle 35"/>
          <p:cNvSpPr/>
          <p:nvPr/>
        </p:nvSpPr>
        <p:spPr>
          <a:xfrm>
            <a:off x="1650915" y="2774333"/>
            <a:ext cx="1289135" cy="369332"/>
          </a:xfrm>
          <a:prstGeom prst="rect">
            <a:avLst/>
          </a:prstGeom>
        </p:spPr>
        <p:txBody>
          <a:bodyPr wrap="none">
            <a:spAutoFit/>
          </a:bodyPr>
          <a:lstStyle/>
          <a:p>
            <a:r>
              <a:rPr lang="en-US" sz="1800" dirty="0" smtClean="0">
                <a:solidFill>
                  <a:srgbClr val="000000"/>
                </a:solidFill>
              </a:rPr>
              <a:t>|</a:t>
            </a:r>
            <a:r>
              <a:rPr lang="en-US" sz="1800" baseline="30000" dirty="0" smtClean="0">
                <a:solidFill>
                  <a:srgbClr val="000000"/>
                </a:solidFill>
              </a:rPr>
              <a:t>2</a:t>
            </a:r>
            <a:r>
              <a:rPr lang="en-US" sz="1800" dirty="0" smtClean="0">
                <a:solidFill>
                  <a:srgbClr val="000000"/>
                </a:solidFill>
              </a:rPr>
              <a:t>S</a:t>
            </a:r>
            <a:r>
              <a:rPr lang="en-US" sz="1800" baseline="-25000" dirty="0" smtClean="0">
                <a:solidFill>
                  <a:srgbClr val="000000"/>
                </a:solidFill>
              </a:rPr>
              <a:t>1/2</a:t>
            </a:r>
            <a:r>
              <a:rPr lang="en-US" sz="1800" dirty="0" smtClean="0">
                <a:solidFill>
                  <a:srgbClr val="000000"/>
                </a:solidFill>
                <a:sym typeface="Symbol"/>
              </a:rPr>
              <a:t> </a:t>
            </a:r>
            <a:r>
              <a:rPr lang="en-US" sz="1800" dirty="0">
                <a:solidFill>
                  <a:srgbClr val="000000"/>
                </a:solidFill>
                <a:sym typeface="Symbol"/>
              </a:rPr>
              <a:t> </a:t>
            </a:r>
            <a:r>
              <a:rPr lang="en-US" sz="1800" dirty="0" smtClean="0">
                <a:solidFill>
                  <a:srgbClr val="000000"/>
                </a:solidFill>
                <a:sym typeface="Symbol"/>
              </a:rPr>
              <a:t>|0</a:t>
            </a:r>
            <a:endParaRPr lang="en-US" sz="1800" dirty="0">
              <a:solidFill>
                <a:srgbClr val="000000"/>
              </a:solidFill>
            </a:endParaRPr>
          </a:p>
        </p:txBody>
      </p:sp>
      <p:sp>
        <p:nvSpPr>
          <p:cNvPr id="38" name="Rectangle 37"/>
          <p:cNvSpPr/>
          <p:nvPr/>
        </p:nvSpPr>
        <p:spPr>
          <a:xfrm>
            <a:off x="2588283" y="1429842"/>
            <a:ext cx="2505330" cy="369332"/>
          </a:xfrm>
          <a:prstGeom prst="rect">
            <a:avLst/>
          </a:prstGeom>
        </p:spPr>
        <p:txBody>
          <a:bodyPr wrap="square">
            <a:spAutoFit/>
          </a:bodyPr>
          <a:lstStyle/>
          <a:p>
            <a:r>
              <a:rPr lang="en-US" sz="1800" dirty="0" smtClean="0">
                <a:solidFill>
                  <a:srgbClr val="000000"/>
                </a:solidFill>
              </a:rPr>
              <a:t>|</a:t>
            </a:r>
            <a:r>
              <a:rPr lang="en-US" sz="1800" baseline="30000" dirty="0" smtClean="0">
                <a:solidFill>
                  <a:srgbClr val="000000"/>
                </a:solidFill>
              </a:rPr>
              <a:t>2</a:t>
            </a:r>
            <a:r>
              <a:rPr lang="en-US" sz="1800" dirty="0" smtClean="0">
                <a:solidFill>
                  <a:srgbClr val="000000"/>
                </a:solidFill>
              </a:rPr>
              <a:t>D</a:t>
            </a:r>
            <a:r>
              <a:rPr lang="en-US" sz="1800" baseline="-25000" dirty="0" smtClean="0">
                <a:solidFill>
                  <a:srgbClr val="000000"/>
                </a:solidFill>
              </a:rPr>
              <a:t>5/2</a:t>
            </a:r>
            <a:r>
              <a:rPr lang="en-US" sz="1800" dirty="0" smtClean="0">
                <a:solidFill>
                  <a:srgbClr val="000000"/>
                </a:solidFill>
                <a:sym typeface="Symbol"/>
              </a:rPr>
              <a:t>  |1 (  0.1 s)</a:t>
            </a:r>
            <a:endParaRPr lang="en-US" sz="1800" dirty="0">
              <a:solidFill>
                <a:srgbClr val="000000"/>
              </a:solidFill>
            </a:endParaRPr>
          </a:p>
        </p:txBody>
      </p:sp>
      <p:sp>
        <p:nvSpPr>
          <p:cNvPr id="3" name="TextBox 2"/>
          <p:cNvSpPr txBox="1"/>
          <p:nvPr/>
        </p:nvSpPr>
        <p:spPr>
          <a:xfrm>
            <a:off x="904765" y="687688"/>
            <a:ext cx="3759362" cy="461665"/>
          </a:xfrm>
          <a:prstGeom prst="rect">
            <a:avLst/>
          </a:prstGeom>
          <a:noFill/>
        </p:spPr>
        <p:txBody>
          <a:bodyPr wrap="none" rtlCol="0">
            <a:spAutoFit/>
          </a:bodyPr>
          <a:lstStyle/>
          <a:p>
            <a:r>
              <a:rPr lang="en-US" sz="2400" dirty="0">
                <a:solidFill>
                  <a:srgbClr val="000000"/>
                </a:solidFill>
              </a:rPr>
              <a:t> </a:t>
            </a:r>
            <a:r>
              <a:rPr lang="en-US" sz="2400" dirty="0" err="1" smtClean="0">
                <a:solidFill>
                  <a:srgbClr val="000000"/>
                </a:solidFill>
              </a:rPr>
              <a:t>superpositions</a:t>
            </a:r>
            <a:r>
              <a:rPr lang="en-US" sz="2400" dirty="0" smtClean="0">
                <a:solidFill>
                  <a:srgbClr val="000000"/>
                </a:solidFill>
              </a:rPr>
              <a:t> </a:t>
            </a:r>
            <a:r>
              <a:rPr lang="en-US" sz="2400" dirty="0" smtClean="0">
                <a:solidFill>
                  <a:srgbClr val="000000"/>
                </a:solidFill>
                <a:sym typeface="Symbol"/>
              </a:rPr>
              <a:t></a:t>
            </a:r>
            <a:r>
              <a:rPr lang="en-US" sz="2400" dirty="0" smtClean="0">
                <a:solidFill>
                  <a:srgbClr val="000000"/>
                </a:solidFill>
              </a:rPr>
              <a:t>|</a:t>
            </a:r>
            <a:r>
              <a:rPr lang="en-US" sz="2400" dirty="0">
                <a:solidFill>
                  <a:srgbClr val="000000"/>
                </a:solidFill>
              </a:rPr>
              <a:t>0</a:t>
            </a:r>
            <a:r>
              <a:rPr lang="en-US" sz="2400" dirty="0">
                <a:solidFill>
                  <a:srgbClr val="000000"/>
                </a:solidFill>
                <a:sym typeface="Symbol"/>
              </a:rPr>
              <a:t></a:t>
            </a:r>
            <a:r>
              <a:rPr lang="en-US" sz="2400" dirty="0">
                <a:solidFill>
                  <a:srgbClr val="000000"/>
                </a:solidFill>
              </a:rPr>
              <a:t> + </a:t>
            </a:r>
            <a:r>
              <a:rPr lang="en-US" sz="2400" dirty="0" smtClean="0">
                <a:solidFill>
                  <a:srgbClr val="000000"/>
                </a:solidFill>
                <a:sym typeface="Symbol"/>
              </a:rPr>
              <a:t></a:t>
            </a:r>
            <a:r>
              <a:rPr lang="en-US" sz="2400" dirty="0" smtClean="0">
                <a:solidFill>
                  <a:srgbClr val="000000"/>
                </a:solidFill>
              </a:rPr>
              <a:t>|</a:t>
            </a:r>
            <a:r>
              <a:rPr lang="en-US" sz="2400" dirty="0">
                <a:solidFill>
                  <a:srgbClr val="000000"/>
                </a:solidFill>
              </a:rPr>
              <a:t>1</a:t>
            </a:r>
            <a:r>
              <a:rPr lang="en-US" sz="2400" dirty="0" smtClean="0">
                <a:solidFill>
                  <a:srgbClr val="000000"/>
                </a:solidFill>
                <a:sym typeface="Symbol"/>
              </a:rPr>
              <a:t></a:t>
            </a:r>
            <a:endParaRPr lang="en-US" sz="2400" dirty="0">
              <a:solidFill>
                <a:srgbClr val="000000"/>
              </a:solidFill>
            </a:endParaRPr>
          </a:p>
        </p:txBody>
      </p:sp>
      <p:sp>
        <p:nvSpPr>
          <p:cNvPr id="2" name="TextBox 1"/>
          <p:cNvSpPr txBox="1"/>
          <p:nvPr/>
        </p:nvSpPr>
        <p:spPr>
          <a:xfrm>
            <a:off x="5761152" y="4186354"/>
            <a:ext cx="1824538" cy="400110"/>
          </a:xfrm>
          <a:prstGeom prst="rect">
            <a:avLst/>
          </a:prstGeom>
          <a:noFill/>
        </p:spPr>
        <p:txBody>
          <a:bodyPr wrap="none" rtlCol="0">
            <a:spAutoFit/>
          </a:bodyPr>
          <a:lstStyle/>
          <a:p>
            <a:r>
              <a:rPr lang="en-US" dirty="0" smtClean="0">
                <a:solidFill>
                  <a:srgbClr val="000000"/>
                </a:solidFill>
              </a:rPr>
              <a:t>ultraviolet light</a:t>
            </a:r>
            <a:endParaRPr lang="en-US" dirty="0">
              <a:solidFill>
                <a:srgbClr val="000000"/>
              </a:solidFill>
            </a:endParaRPr>
          </a:p>
        </p:txBody>
      </p:sp>
    </p:spTree>
    <p:extLst>
      <p:ext uri="{BB962C8B-B14F-4D97-AF65-F5344CB8AC3E}">
        <p14:creationId xmlns:p14="http://schemas.microsoft.com/office/powerpoint/2010/main" val="7931081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921311" y="4387167"/>
            <a:ext cx="2270196" cy="2152007"/>
            <a:chOff x="1219200" y="3486793"/>
            <a:chExt cx="2270196" cy="2152007"/>
          </a:xfrm>
        </p:grpSpPr>
        <p:sp>
          <p:nvSpPr>
            <p:cNvPr id="53252" name="Freeform 1028"/>
            <p:cNvSpPr>
              <a:spLocks/>
            </p:cNvSpPr>
            <p:nvPr/>
          </p:nvSpPr>
          <p:spPr bwMode="auto">
            <a:xfrm rot="2675695">
              <a:off x="1219200" y="3534721"/>
              <a:ext cx="1553546" cy="2104079"/>
            </a:xfrm>
            <a:custGeom>
              <a:avLst/>
              <a:gdLst/>
              <a:ahLst/>
              <a:cxnLst>
                <a:cxn ang="0">
                  <a:pos x="2" y="0"/>
                </a:cxn>
                <a:cxn ang="0">
                  <a:pos x="2" y="755"/>
                </a:cxn>
                <a:cxn ang="0">
                  <a:pos x="0" y="755"/>
                </a:cxn>
                <a:cxn ang="0">
                  <a:pos x="0" y="763"/>
                </a:cxn>
                <a:cxn ang="0">
                  <a:pos x="2" y="772"/>
                </a:cxn>
                <a:cxn ang="0">
                  <a:pos x="4" y="780"/>
                </a:cxn>
                <a:cxn ang="0">
                  <a:pos x="12" y="795"/>
                </a:cxn>
                <a:cxn ang="0">
                  <a:pos x="19" y="811"/>
                </a:cxn>
                <a:cxn ang="0">
                  <a:pos x="25" y="818"/>
                </a:cxn>
                <a:cxn ang="0">
                  <a:pos x="33" y="824"/>
                </a:cxn>
                <a:cxn ang="0">
                  <a:pos x="38" y="832"/>
                </a:cxn>
                <a:cxn ang="0">
                  <a:pos x="46" y="840"/>
                </a:cxn>
                <a:cxn ang="0">
                  <a:pos x="56" y="845"/>
                </a:cxn>
                <a:cxn ang="0">
                  <a:pos x="63" y="851"/>
                </a:cxn>
                <a:cxn ang="0">
                  <a:pos x="73" y="859"/>
                </a:cxn>
                <a:cxn ang="0">
                  <a:pos x="85" y="865"/>
                </a:cxn>
                <a:cxn ang="0">
                  <a:pos x="94" y="870"/>
                </a:cxn>
                <a:cxn ang="0">
                  <a:pos x="106" y="874"/>
                </a:cxn>
                <a:cxn ang="0">
                  <a:pos x="129" y="886"/>
                </a:cxn>
                <a:cxn ang="0">
                  <a:pos x="142" y="890"/>
                </a:cxn>
                <a:cxn ang="0">
                  <a:pos x="154" y="893"/>
                </a:cxn>
                <a:cxn ang="0">
                  <a:pos x="181" y="901"/>
                </a:cxn>
                <a:cxn ang="0">
                  <a:pos x="196" y="905"/>
                </a:cxn>
                <a:cxn ang="0">
                  <a:pos x="209" y="909"/>
                </a:cxn>
                <a:cxn ang="0">
                  <a:pos x="240" y="913"/>
                </a:cxn>
                <a:cxn ang="0">
                  <a:pos x="271" y="916"/>
                </a:cxn>
                <a:cxn ang="0">
                  <a:pos x="286" y="918"/>
                </a:cxn>
                <a:cxn ang="0">
                  <a:pos x="303" y="920"/>
                </a:cxn>
                <a:cxn ang="0">
                  <a:pos x="369" y="920"/>
                </a:cxn>
                <a:cxn ang="0">
                  <a:pos x="386" y="918"/>
                </a:cxn>
                <a:cxn ang="0">
                  <a:pos x="417" y="914"/>
                </a:cxn>
                <a:cxn ang="0">
                  <a:pos x="447" y="911"/>
                </a:cxn>
                <a:cxn ang="0">
                  <a:pos x="463" y="909"/>
                </a:cxn>
                <a:cxn ang="0">
                  <a:pos x="476" y="905"/>
                </a:cxn>
                <a:cxn ang="0">
                  <a:pos x="492" y="901"/>
                </a:cxn>
                <a:cxn ang="0">
                  <a:pos x="518" y="893"/>
                </a:cxn>
                <a:cxn ang="0">
                  <a:pos x="530" y="890"/>
                </a:cxn>
                <a:cxn ang="0">
                  <a:pos x="543" y="886"/>
                </a:cxn>
                <a:cxn ang="0">
                  <a:pos x="566" y="874"/>
                </a:cxn>
                <a:cxn ang="0">
                  <a:pos x="578" y="870"/>
                </a:cxn>
                <a:cxn ang="0">
                  <a:pos x="588" y="865"/>
                </a:cxn>
                <a:cxn ang="0">
                  <a:pos x="599" y="859"/>
                </a:cxn>
                <a:cxn ang="0">
                  <a:pos x="609" y="851"/>
                </a:cxn>
                <a:cxn ang="0">
                  <a:pos x="616" y="845"/>
                </a:cxn>
                <a:cxn ang="0">
                  <a:pos x="626" y="840"/>
                </a:cxn>
                <a:cxn ang="0">
                  <a:pos x="634" y="832"/>
                </a:cxn>
                <a:cxn ang="0">
                  <a:pos x="639" y="824"/>
                </a:cxn>
                <a:cxn ang="0">
                  <a:pos x="647" y="818"/>
                </a:cxn>
                <a:cxn ang="0">
                  <a:pos x="653" y="811"/>
                </a:cxn>
                <a:cxn ang="0">
                  <a:pos x="661" y="795"/>
                </a:cxn>
                <a:cxn ang="0">
                  <a:pos x="668" y="780"/>
                </a:cxn>
                <a:cxn ang="0">
                  <a:pos x="670" y="772"/>
                </a:cxn>
                <a:cxn ang="0">
                  <a:pos x="672" y="763"/>
                </a:cxn>
                <a:cxn ang="0">
                  <a:pos x="672" y="755"/>
                </a:cxn>
                <a:cxn ang="0">
                  <a:pos x="672" y="0"/>
                </a:cxn>
                <a:cxn ang="0">
                  <a:pos x="2" y="0"/>
                </a:cxn>
              </a:cxnLst>
              <a:rect l="0" t="0" r="r" b="b"/>
              <a:pathLst>
                <a:path w="672" h="920">
                  <a:moveTo>
                    <a:pt x="2" y="0"/>
                  </a:moveTo>
                  <a:lnTo>
                    <a:pt x="2" y="755"/>
                  </a:lnTo>
                  <a:lnTo>
                    <a:pt x="0" y="755"/>
                  </a:lnTo>
                  <a:lnTo>
                    <a:pt x="0" y="763"/>
                  </a:lnTo>
                  <a:lnTo>
                    <a:pt x="2" y="772"/>
                  </a:lnTo>
                  <a:lnTo>
                    <a:pt x="4" y="780"/>
                  </a:lnTo>
                  <a:lnTo>
                    <a:pt x="12" y="795"/>
                  </a:lnTo>
                  <a:lnTo>
                    <a:pt x="19" y="811"/>
                  </a:lnTo>
                  <a:lnTo>
                    <a:pt x="25" y="818"/>
                  </a:lnTo>
                  <a:lnTo>
                    <a:pt x="33" y="824"/>
                  </a:lnTo>
                  <a:lnTo>
                    <a:pt x="38" y="832"/>
                  </a:lnTo>
                  <a:lnTo>
                    <a:pt x="46" y="840"/>
                  </a:lnTo>
                  <a:lnTo>
                    <a:pt x="56" y="845"/>
                  </a:lnTo>
                  <a:lnTo>
                    <a:pt x="63" y="851"/>
                  </a:lnTo>
                  <a:lnTo>
                    <a:pt x="73" y="859"/>
                  </a:lnTo>
                  <a:lnTo>
                    <a:pt x="85" y="865"/>
                  </a:lnTo>
                  <a:lnTo>
                    <a:pt x="94" y="870"/>
                  </a:lnTo>
                  <a:lnTo>
                    <a:pt x="106" y="874"/>
                  </a:lnTo>
                  <a:lnTo>
                    <a:pt x="129" y="886"/>
                  </a:lnTo>
                  <a:lnTo>
                    <a:pt x="142" y="890"/>
                  </a:lnTo>
                  <a:lnTo>
                    <a:pt x="154" y="893"/>
                  </a:lnTo>
                  <a:lnTo>
                    <a:pt x="181" y="901"/>
                  </a:lnTo>
                  <a:lnTo>
                    <a:pt x="196" y="905"/>
                  </a:lnTo>
                  <a:lnTo>
                    <a:pt x="209" y="909"/>
                  </a:lnTo>
                  <a:lnTo>
                    <a:pt x="240" y="913"/>
                  </a:lnTo>
                  <a:lnTo>
                    <a:pt x="271" y="916"/>
                  </a:lnTo>
                  <a:lnTo>
                    <a:pt x="286" y="918"/>
                  </a:lnTo>
                  <a:lnTo>
                    <a:pt x="303" y="920"/>
                  </a:lnTo>
                  <a:lnTo>
                    <a:pt x="369" y="920"/>
                  </a:lnTo>
                  <a:lnTo>
                    <a:pt x="386" y="918"/>
                  </a:lnTo>
                  <a:lnTo>
                    <a:pt x="417" y="914"/>
                  </a:lnTo>
                  <a:lnTo>
                    <a:pt x="447" y="911"/>
                  </a:lnTo>
                  <a:lnTo>
                    <a:pt x="463" y="909"/>
                  </a:lnTo>
                  <a:lnTo>
                    <a:pt x="476" y="905"/>
                  </a:lnTo>
                  <a:lnTo>
                    <a:pt x="492" y="901"/>
                  </a:lnTo>
                  <a:lnTo>
                    <a:pt x="518" y="893"/>
                  </a:lnTo>
                  <a:lnTo>
                    <a:pt x="530" y="890"/>
                  </a:lnTo>
                  <a:lnTo>
                    <a:pt x="543" y="886"/>
                  </a:lnTo>
                  <a:lnTo>
                    <a:pt x="566" y="874"/>
                  </a:lnTo>
                  <a:lnTo>
                    <a:pt x="578" y="870"/>
                  </a:lnTo>
                  <a:lnTo>
                    <a:pt x="588" y="865"/>
                  </a:lnTo>
                  <a:lnTo>
                    <a:pt x="599" y="859"/>
                  </a:lnTo>
                  <a:lnTo>
                    <a:pt x="609" y="851"/>
                  </a:lnTo>
                  <a:lnTo>
                    <a:pt x="616" y="845"/>
                  </a:lnTo>
                  <a:lnTo>
                    <a:pt x="626" y="840"/>
                  </a:lnTo>
                  <a:lnTo>
                    <a:pt x="634" y="832"/>
                  </a:lnTo>
                  <a:lnTo>
                    <a:pt x="639" y="824"/>
                  </a:lnTo>
                  <a:lnTo>
                    <a:pt x="647" y="818"/>
                  </a:lnTo>
                  <a:lnTo>
                    <a:pt x="653" y="811"/>
                  </a:lnTo>
                  <a:lnTo>
                    <a:pt x="661" y="795"/>
                  </a:lnTo>
                  <a:lnTo>
                    <a:pt x="668" y="780"/>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3" name="Oval 1029"/>
            <p:cNvSpPr>
              <a:spLocks noChangeArrowheads="1"/>
            </p:cNvSpPr>
            <p:nvPr/>
          </p:nvSpPr>
          <p:spPr bwMode="auto">
            <a:xfrm rot="2675695">
              <a:off x="1931041" y="3486793"/>
              <a:ext cx="1558355" cy="766862"/>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53256" name="Freeform 1032"/>
          <p:cNvSpPr>
            <a:spLocks/>
          </p:cNvSpPr>
          <p:nvPr/>
        </p:nvSpPr>
        <p:spPr bwMode="auto">
          <a:xfrm rot="2675695">
            <a:off x="2232413" y="3707717"/>
            <a:ext cx="3097472" cy="1433074"/>
          </a:xfrm>
          <a:custGeom>
            <a:avLst/>
            <a:gdLst/>
            <a:ahLst/>
            <a:cxnLst>
              <a:cxn ang="0">
                <a:pos x="0" y="269"/>
              </a:cxn>
              <a:cxn ang="0">
                <a:pos x="8" y="305"/>
              </a:cxn>
              <a:cxn ang="0">
                <a:pos x="29" y="359"/>
              </a:cxn>
              <a:cxn ang="0">
                <a:pos x="61" y="409"/>
              </a:cxn>
              <a:cxn ang="0">
                <a:pos x="108" y="455"/>
              </a:cxn>
              <a:cxn ang="0">
                <a:pos x="144" y="482"/>
              </a:cxn>
              <a:cxn ang="0">
                <a:pos x="184" y="509"/>
              </a:cxn>
              <a:cxn ang="0">
                <a:pos x="253" y="545"/>
              </a:cxn>
              <a:cxn ang="0">
                <a:pos x="332" y="574"/>
              </a:cxn>
              <a:cxn ang="0">
                <a:pos x="388" y="591"/>
              </a:cxn>
              <a:cxn ang="0">
                <a:pos x="445" y="605"/>
              </a:cxn>
              <a:cxn ang="0">
                <a:pos x="507" y="614"/>
              </a:cxn>
              <a:cxn ang="0">
                <a:pos x="570" y="622"/>
              </a:cxn>
              <a:cxn ang="0">
                <a:pos x="637" y="626"/>
              </a:cxn>
              <a:cxn ang="0">
                <a:pos x="737" y="624"/>
              </a:cxn>
              <a:cxn ang="0">
                <a:pos x="801" y="618"/>
              </a:cxn>
              <a:cxn ang="0">
                <a:pos x="864" y="611"/>
              </a:cxn>
              <a:cxn ang="0">
                <a:pos x="924" y="597"/>
              </a:cxn>
              <a:cxn ang="0">
                <a:pos x="981" y="584"/>
              </a:cxn>
              <a:cxn ang="0">
                <a:pos x="1062" y="555"/>
              </a:cxn>
              <a:cxn ang="0">
                <a:pos x="1133" y="522"/>
              </a:cxn>
              <a:cxn ang="0">
                <a:pos x="1175" y="495"/>
              </a:cxn>
              <a:cxn ang="0">
                <a:pos x="1215" y="468"/>
              </a:cxn>
              <a:cxn ang="0">
                <a:pos x="1263" y="424"/>
              </a:cxn>
              <a:cxn ang="0">
                <a:pos x="1302" y="374"/>
              </a:cxn>
              <a:cxn ang="0">
                <a:pos x="1321" y="340"/>
              </a:cxn>
              <a:cxn ang="0">
                <a:pos x="1336" y="286"/>
              </a:cxn>
              <a:cxn ang="0">
                <a:pos x="1340" y="249"/>
              </a:cxn>
              <a:cxn ang="0">
                <a:pos x="1338" y="19"/>
              </a:cxn>
              <a:cxn ang="0">
                <a:pos x="1332" y="55"/>
              </a:cxn>
              <a:cxn ang="0">
                <a:pos x="1311" y="107"/>
              </a:cxn>
              <a:cxn ang="0">
                <a:pos x="1290" y="142"/>
              </a:cxn>
              <a:cxn ang="0">
                <a:pos x="1263" y="175"/>
              </a:cxn>
              <a:cxn ang="0">
                <a:pos x="1231" y="203"/>
              </a:cxn>
              <a:cxn ang="0">
                <a:pos x="1175" y="246"/>
              </a:cxn>
              <a:cxn ang="0">
                <a:pos x="1133" y="271"/>
              </a:cxn>
              <a:cxn ang="0">
                <a:pos x="1060" y="305"/>
              </a:cxn>
              <a:cxn ang="0">
                <a:pos x="1008" y="322"/>
              </a:cxn>
              <a:cxn ang="0">
                <a:pos x="924" y="347"/>
              </a:cxn>
              <a:cxn ang="0">
                <a:pos x="864" y="359"/>
              </a:cxn>
              <a:cxn ang="0">
                <a:pos x="801" y="367"/>
              </a:cxn>
              <a:cxn ang="0">
                <a:pos x="737" y="372"/>
              </a:cxn>
              <a:cxn ang="0">
                <a:pos x="637" y="374"/>
              </a:cxn>
              <a:cxn ang="0">
                <a:pos x="570" y="370"/>
              </a:cxn>
              <a:cxn ang="0">
                <a:pos x="507" y="363"/>
              </a:cxn>
              <a:cxn ang="0">
                <a:pos x="445" y="353"/>
              </a:cxn>
              <a:cxn ang="0">
                <a:pos x="359" y="332"/>
              </a:cxn>
              <a:cxn ang="0">
                <a:pos x="305" y="315"/>
              </a:cxn>
              <a:cxn ang="0">
                <a:pos x="230" y="282"/>
              </a:cxn>
              <a:cxn ang="0">
                <a:pos x="186" y="259"/>
              </a:cxn>
              <a:cxn ang="0">
                <a:pos x="127" y="219"/>
              </a:cxn>
              <a:cxn ang="0">
                <a:pos x="92" y="190"/>
              </a:cxn>
              <a:cxn ang="0">
                <a:pos x="63" y="157"/>
              </a:cxn>
              <a:cxn ang="0">
                <a:pos x="38" y="125"/>
              </a:cxn>
              <a:cxn ang="0">
                <a:pos x="13" y="73"/>
              </a:cxn>
              <a:cxn ang="0">
                <a:pos x="4" y="36"/>
              </a:cxn>
              <a:cxn ang="0">
                <a:pos x="0" y="0"/>
              </a:cxn>
            </a:cxnLst>
            <a:rect l="0" t="0" r="r" b="b"/>
            <a:pathLst>
              <a:path w="1340" h="626">
                <a:moveTo>
                  <a:pt x="0" y="40"/>
                </a:moveTo>
                <a:lnTo>
                  <a:pt x="0" y="269"/>
                </a:lnTo>
                <a:lnTo>
                  <a:pt x="4" y="286"/>
                </a:lnTo>
                <a:lnTo>
                  <a:pt x="8" y="305"/>
                </a:lnTo>
                <a:lnTo>
                  <a:pt x="19" y="340"/>
                </a:lnTo>
                <a:lnTo>
                  <a:pt x="29" y="359"/>
                </a:lnTo>
                <a:lnTo>
                  <a:pt x="38" y="374"/>
                </a:lnTo>
                <a:lnTo>
                  <a:pt x="61" y="409"/>
                </a:lnTo>
                <a:lnTo>
                  <a:pt x="92" y="440"/>
                </a:lnTo>
                <a:lnTo>
                  <a:pt x="108" y="455"/>
                </a:lnTo>
                <a:lnTo>
                  <a:pt x="125" y="468"/>
                </a:lnTo>
                <a:lnTo>
                  <a:pt x="144" y="482"/>
                </a:lnTo>
                <a:lnTo>
                  <a:pt x="165" y="495"/>
                </a:lnTo>
                <a:lnTo>
                  <a:pt x="184" y="509"/>
                </a:lnTo>
                <a:lnTo>
                  <a:pt x="207" y="522"/>
                </a:lnTo>
                <a:lnTo>
                  <a:pt x="253" y="545"/>
                </a:lnTo>
                <a:lnTo>
                  <a:pt x="278" y="555"/>
                </a:lnTo>
                <a:lnTo>
                  <a:pt x="332" y="574"/>
                </a:lnTo>
                <a:lnTo>
                  <a:pt x="359" y="584"/>
                </a:lnTo>
                <a:lnTo>
                  <a:pt x="388" y="591"/>
                </a:lnTo>
                <a:lnTo>
                  <a:pt x="417" y="597"/>
                </a:lnTo>
                <a:lnTo>
                  <a:pt x="445" y="605"/>
                </a:lnTo>
                <a:lnTo>
                  <a:pt x="476" y="611"/>
                </a:lnTo>
                <a:lnTo>
                  <a:pt x="507" y="614"/>
                </a:lnTo>
                <a:lnTo>
                  <a:pt x="540" y="618"/>
                </a:lnTo>
                <a:lnTo>
                  <a:pt x="570" y="622"/>
                </a:lnTo>
                <a:lnTo>
                  <a:pt x="603" y="624"/>
                </a:lnTo>
                <a:lnTo>
                  <a:pt x="637" y="626"/>
                </a:lnTo>
                <a:lnTo>
                  <a:pt x="703" y="626"/>
                </a:lnTo>
                <a:lnTo>
                  <a:pt x="737" y="624"/>
                </a:lnTo>
                <a:lnTo>
                  <a:pt x="770" y="622"/>
                </a:lnTo>
                <a:lnTo>
                  <a:pt x="801" y="618"/>
                </a:lnTo>
                <a:lnTo>
                  <a:pt x="833" y="614"/>
                </a:lnTo>
                <a:lnTo>
                  <a:pt x="864" y="611"/>
                </a:lnTo>
                <a:lnTo>
                  <a:pt x="895" y="605"/>
                </a:lnTo>
                <a:lnTo>
                  <a:pt x="924" y="597"/>
                </a:lnTo>
                <a:lnTo>
                  <a:pt x="952" y="591"/>
                </a:lnTo>
                <a:lnTo>
                  <a:pt x="981" y="584"/>
                </a:lnTo>
                <a:lnTo>
                  <a:pt x="1035" y="564"/>
                </a:lnTo>
                <a:lnTo>
                  <a:pt x="1062" y="555"/>
                </a:lnTo>
                <a:lnTo>
                  <a:pt x="1087" y="545"/>
                </a:lnTo>
                <a:lnTo>
                  <a:pt x="1133" y="522"/>
                </a:lnTo>
                <a:lnTo>
                  <a:pt x="1156" y="509"/>
                </a:lnTo>
                <a:lnTo>
                  <a:pt x="1175" y="495"/>
                </a:lnTo>
                <a:lnTo>
                  <a:pt x="1196" y="482"/>
                </a:lnTo>
                <a:lnTo>
                  <a:pt x="1215" y="468"/>
                </a:lnTo>
                <a:lnTo>
                  <a:pt x="1233" y="455"/>
                </a:lnTo>
                <a:lnTo>
                  <a:pt x="1263" y="424"/>
                </a:lnTo>
                <a:lnTo>
                  <a:pt x="1279" y="409"/>
                </a:lnTo>
                <a:lnTo>
                  <a:pt x="1302" y="374"/>
                </a:lnTo>
                <a:lnTo>
                  <a:pt x="1311" y="359"/>
                </a:lnTo>
                <a:lnTo>
                  <a:pt x="1321" y="340"/>
                </a:lnTo>
                <a:lnTo>
                  <a:pt x="1332" y="305"/>
                </a:lnTo>
                <a:lnTo>
                  <a:pt x="1336" y="286"/>
                </a:lnTo>
                <a:lnTo>
                  <a:pt x="1340" y="269"/>
                </a:lnTo>
                <a:lnTo>
                  <a:pt x="1340" y="249"/>
                </a:lnTo>
                <a:lnTo>
                  <a:pt x="1340" y="0"/>
                </a:lnTo>
                <a:lnTo>
                  <a:pt x="1338" y="19"/>
                </a:lnTo>
                <a:lnTo>
                  <a:pt x="1336" y="36"/>
                </a:lnTo>
                <a:lnTo>
                  <a:pt x="1332" y="55"/>
                </a:lnTo>
                <a:lnTo>
                  <a:pt x="1327" y="73"/>
                </a:lnTo>
                <a:lnTo>
                  <a:pt x="1311" y="107"/>
                </a:lnTo>
                <a:lnTo>
                  <a:pt x="1302" y="125"/>
                </a:lnTo>
                <a:lnTo>
                  <a:pt x="1290" y="142"/>
                </a:lnTo>
                <a:lnTo>
                  <a:pt x="1277" y="157"/>
                </a:lnTo>
                <a:lnTo>
                  <a:pt x="1263" y="175"/>
                </a:lnTo>
                <a:lnTo>
                  <a:pt x="1248" y="190"/>
                </a:lnTo>
                <a:lnTo>
                  <a:pt x="1231" y="203"/>
                </a:lnTo>
                <a:lnTo>
                  <a:pt x="1213" y="219"/>
                </a:lnTo>
                <a:lnTo>
                  <a:pt x="1175" y="246"/>
                </a:lnTo>
                <a:lnTo>
                  <a:pt x="1154" y="259"/>
                </a:lnTo>
                <a:lnTo>
                  <a:pt x="1133" y="271"/>
                </a:lnTo>
                <a:lnTo>
                  <a:pt x="1110" y="282"/>
                </a:lnTo>
                <a:lnTo>
                  <a:pt x="1060" y="305"/>
                </a:lnTo>
                <a:lnTo>
                  <a:pt x="1035" y="315"/>
                </a:lnTo>
                <a:lnTo>
                  <a:pt x="1008" y="322"/>
                </a:lnTo>
                <a:lnTo>
                  <a:pt x="981" y="332"/>
                </a:lnTo>
                <a:lnTo>
                  <a:pt x="924" y="347"/>
                </a:lnTo>
                <a:lnTo>
                  <a:pt x="895" y="353"/>
                </a:lnTo>
                <a:lnTo>
                  <a:pt x="864" y="359"/>
                </a:lnTo>
                <a:lnTo>
                  <a:pt x="833" y="363"/>
                </a:lnTo>
                <a:lnTo>
                  <a:pt x="801" y="367"/>
                </a:lnTo>
                <a:lnTo>
                  <a:pt x="770" y="370"/>
                </a:lnTo>
                <a:lnTo>
                  <a:pt x="737" y="372"/>
                </a:lnTo>
                <a:lnTo>
                  <a:pt x="703" y="374"/>
                </a:lnTo>
                <a:lnTo>
                  <a:pt x="637" y="374"/>
                </a:lnTo>
                <a:lnTo>
                  <a:pt x="603" y="372"/>
                </a:lnTo>
                <a:lnTo>
                  <a:pt x="570" y="370"/>
                </a:lnTo>
                <a:lnTo>
                  <a:pt x="540" y="367"/>
                </a:lnTo>
                <a:lnTo>
                  <a:pt x="507" y="363"/>
                </a:lnTo>
                <a:lnTo>
                  <a:pt x="476" y="359"/>
                </a:lnTo>
                <a:lnTo>
                  <a:pt x="445" y="353"/>
                </a:lnTo>
                <a:lnTo>
                  <a:pt x="417" y="347"/>
                </a:lnTo>
                <a:lnTo>
                  <a:pt x="359" y="332"/>
                </a:lnTo>
                <a:lnTo>
                  <a:pt x="332" y="322"/>
                </a:lnTo>
                <a:lnTo>
                  <a:pt x="305" y="315"/>
                </a:lnTo>
                <a:lnTo>
                  <a:pt x="280" y="305"/>
                </a:lnTo>
                <a:lnTo>
                  <a:pt x="230" y="282"/>
                </a:lnTo>
                <a:lnTo>
                  <a:pt x="207" y="271"/>
                </a:lnTo>
                <a:lnTo>
                  <a:pt x="186" y="259"/>
                </a:lnTo>
                <a:lnTo>
                  <a:pt x="165" y="246"/>
                </a:lnTo>
                <a:lnTo>
                  <a:pt x="127" y="219"/>
                </a:lnTo>
                <a:lnTo>
                  <a:pt x="109" y="203"/>
                </a:lnTo>
                <a:lnTo>
                  <a:pt x="92" y="190"/>
                </a:lnTo>
                <a:lnTo>
                  <a:pt x="77" y="175"/>
                </a:lnTo>
                <a:lnTo>
                  <a:pt x="63" y="157"/>
                </a:lnTo>
                <a:lnTo>
                  <a:pt x="50" y="142"/>
                </a:lnTo>
                <a:lnTo>
                  <a:pt x="38" y="125"/>
                </a:lnTo>
                <a:lnTo>
                  <a:pt x="29" y="107"/>
                </a:lnTo>
                <a:lnTo>
                  <a:pt x="13" y="73"/>
                </a:lnTo>
                <a:lnTo>
                  <a:pt x="8" y="55"/>
                </a:lnTo>
                <a:lnTo>
                  <a:pt x="4" y="36"/>
                </a:lnTo>
                <a:lnTo>
                  <a:pt x="2" y="19"/>
                </a:lnTo>
                <a:lnTo>
                  <a:pt x="0" y="0"/>
                </a:lnTo>
                <a:lnTo>
                  <a:pt x="0" y="4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4" name="Oval 1030"/>
          <p:cNvSpPr>
            <a:spLocks noChangeArrowheads="1"/>
          </p:cNvSpPr>
          <p:nvPr/>
        </p:nvSpPr>
        <p:spPr bwMode="auto">
          <a:xfrm rot="2675695">
            <a:off x="2747055" y="3041505"/>
            <a:ext cx="3102281" cy="1730233"/>
          </a:xfrm>
          <a:prstGeom prst="ellipse">
            <a:avLst/>
          </a:prstGeom>
          <a:solidFill>
            <a:schemeClr val="accent4">
              <a:lumMod val="50000"/>
              <a:lumOff val="50000"/>
            </a:schemeClr>
          </a:solidFill>
          <a:ln w="12700">
            <a:solidFill>
              <a:schemeClr val="tx1"/>
            </a:solidFill>
            <a:round/>
            <a:headEnd/>
            <a:tailEnd/>
          </a:ln>
        </p:spPr>
        <p:txBody>
          <a:bodyPr/>
          <a:lstStyle/>
          <a:p>
            <a:endParaRPr lang="en-US">
              <a:solidFill>
                <a:srgbClr val="000000"/>
              </a:solidFill>
            </a:endParaRPr>
          </a:p>
        </p:txBody>
      </p:sp>
      <p:sp>
        <p:nvSpPr>
          <p:cNvPr id="53255" name="Oval 1031"/>
          <p:cNvSpPr>
            <a:spLocks noChangeArrowheads="1"/>
          </p:cNvSpPr>
          <p:nvPr/>
        </p:nvSpPr>
        <p:spPr bwMode="auto">
          <a:xfrm rot="2675695">
            <a:off x="3468516" y="3539966"/>
            <a:ext cx="1558355" cy="829170"/>
          </a:xfrm>
          <a:prstGeom prst="ellipse">
            <a:avLst/>
          </a:prstGeom>
          <a:solidFill>
            <a:srgbClr val="DDDDDD"/>
          </a:solidFill>
          <a:ln w="12700">
            <a:solidFill>
              <a:schemeClr val="tx1"/>
            </a:solidFill>
            <a:round/>
            <a:headEnd/>
            <a:tailEnd/>
          </a:ln>
        </p:spPr>
        <p:txBody>
          <a:bodyPr/>
          <a:lstStyle/>
          <a:p>
            <a:endParaRPr lang="en-US">
              <a:solidFill>
                <a:srgbClr val="000000"/>
              </a:solidFill>
            </a:endParaRPr>
          </a:p>
        </p:txBody>
      </p:sp>
      <p:grpSp>
        <p:nvGrpSpPr>
          <p:cNvPr id="34" name="Group 33"/>
          <p:cNvGrpSpPr/>
          <p:nvPr/>
        </p:nvGrpSpPr>
        <p:grpSpPr>
          <a:xfrm>
            <a:off x="4457683" y="1803888"/>
            <a:ext cx="2284626" cy="2180764"/>
            <a:chOff x="4268574" y="381000"/>
            <a:chExt cx="2284626" cy="2180764"/>
          </a:xfrm>
        </p:grpSpPr>
        <p:sp>
          <p:nvSpPr>
            <p:cNvPr id="53257" name="Freeform 1033"/>
            <p:cNvSpPr>
              <a:spLocks/>
            </p:cNvSpPr>
            <p:nvPr/>
          </p:nvSpPr>
          <p:spPr bwMode="auto">
            <a:xfrm rot="2675695">
              <a:off x="4268574" y="448100"/>
              <a:ext cx="1553546" cy="2113664"/>
            </a:xfrm>
            <a:custGeom>
              <a:avLst/>
              <a:gdLst/>
              <a:ahLst/>
              <a:cxnLst>
                <a:cxn ang="0">
                  <a:pos x="2" y="0"/>
                </a:cxn>
                <a:cxn ang="0">
                  <a:pos x="2" y="757"/>
                </a:cxn>
                <a:cxn ang="0">
                  <a:pos x="0" y="755"/>
                </a:cxn>
                <a:cxn ang="0">
                  <a:pos x="0" y="763"/>
                </a:cxn>
                <a:cxn ang="0">
                  <a:pos x="2" y="772"/>
                </a:cxn>
                <a:cxn ang="0">
                  <a:pos x="6" y="788"/>
                </a:cxn>
                <a:cxn ang="0">
                  <a:pos x="14" y="803"/>
                </a:cxn>
                <a:cxn ang="0">
                  <a:pos x="25" y="818"/>
                </a:cxn>
                <a:cxn ang="0">
                  <a:pos x="31" y="826"/>
                </a:cxn>
                <a:cxn ang="0">
                  <a:pos x="38" y="832"/>
                </a:cxn>
                <a:cxn ang="0">
                  <a:pos x="46" y="839"/>
                </a:cxn>
                <a:cxn ang="0">
                  <a:pos x="54" y="845"/>
                </a:cxn>
                <a:cxn ang="0">
                  <a:pos x="63" y="853"/>
                </a:cxn>
                <a:cxn ang="0">
                  <a:pos x="83" y="864"/>
                </a:cxn>
                <a:cxn ang="0">
                  <a:pos x="92" y="870"/>
                </a:cxn>
                <a:cxn ang="0">
                  <a:pos x="115" y="882"/>
                </a:cxn>
                <a:cxn ang="0">
                  <a:pos x="127" y="886"/>
                </a:cxn>
                <a:cxn ang="0">
                  <a:pos x="140" y="891"/>
                </a:cxn>
                <a:cxn ang="0">
                  <a:pos x="167" y="899"/>
                </a:cxn>
                <a:cxn ang="0">
                  <a:pos x="194" y="907"/>
                </a:cxn>
                <a:cxn ang="0">
                  <a:pos x="209" y="911"/>
                </a:cxn>
                <a:cxn ang="0">
                  <a:pos x="223" y="912"/>
                </a:cxn>
                <a:cxn ang="0">
                  <a:pos x="254" y="916"/>
                </a:cxn>
                <a:cxn ang="0">
                  <a:pos x="271" y="918"/>
                </a:cxn>
                <a:cxn ang="0">
                  <a:pos x="286" y="920"/>
                </a:cxn>
                <a:cxn ang="0">
                  <a:pos x="303" y="922"/>
                </a:cxn>
                <a:cxn ang="0">
                  <a:pos x="369" y="922"/>
                </a:cxn>
                <a:cxn ang="0">
                  <a:pos x="386" y="920"/>
                </a:cxn>
                <a:cxn ang="0">
                  <a:pos x="401" y="918"/>
                </a:cxn>
                <a:cxn ang="0">
                  <a:pos x="419" y="916"/>
                </a:cxn>
                <a:cxn ang="0">
                  <a:pos x="449" y="912"/>
                </a:cxn>
                <a:cxn ang="0">
                  <a:pos x="463" y="911"/>
                </a:cxn>
                <a:cxn ang="0">
                  <a:pos x="478" y="907"/>
                </a:cxn>
                <a:cxn ang="0">
                  <a:pos x="505" y="899"/>
                </a:cxn>
                <a:cxn ang="0">
                  <a:pos x="532" y="891"/>
                </a:cxn>
                <a:cxn ang="0">
                  <a:pos x="545" y="886"/>
                </a:cxn>
                <a:cxn ang="0">
                  <a:pos x="557" y="882"/>
                </a:cxn>
                <a:cxn ang="0">
                  <a:pos x="580" y="870"/>
                </a:cxn>
                <a:cxn ang="0">
                  <a:pos x="599" y="859"/>
                </a:cxn>
                <a:cxn ang="0">
                  <a:pos x="609" y="853"/>
                </a:cxn>
                <a:cxn ang="0">
                  <a:pos x="618" y="845"/>
                </a:cxn>
                <a:cxn ang="0">
                  <a:pos x="626" y="839"/>
                </a:cxn>
                <a:cxn ang="0">
                  <a:pos x="634" y="832"/>
                </a:cxn>
                <a:cxn ang="0">
                  <a:pos x="641" y="826"/>
                </a:cxn>
                <a:cxn ang="0">
                  <a:pos x="653" y="811"/>
                </a:cxn>
                <a:cxn ang="0">
                  <a:pos x="659" y="803"/>
                </a:cxn>
                <a:cxn ang="0">
                  <a:pos x="666" y="788"/>
                </a:cxn>
                <a:cxn ang="0">
                  <a:pos x="670" y="772"/>
                </a:cxn>
                <a:cxn ang="0">
                  <a:pos x="672" y="763"/>
                </a:cxn>
                <a:cxn ang="0">
                  <a:pos x="672" y="755"/>
                </a:cxn>
                <a:cxn ang="0">
                  <a:pos x="672" y="0"/>
                </a:cxn>
                <a:cxn ang="0">
                  <a:pos x="2" y="0"/>
                </a:cxn>
              </a:cxnLst>
              <a:rect l="0" t="0" r="r" b="b"/>
              <a:pathLst>
                <a:path w="672" h="922">
                  <a:moveTo>
                    <a:pt x="2" y="0"/>
                  </a:moveTo>
                  <a:lnTo>
                    <a:pt x="2" y="757"/>
                  </a:lnTo>
                  <a:lnTo>
                    <a:pt x="0" y="755"/>
                  </a:lnTo>
                  <a:lnTo>
                    <a:pt x="0" y="763"/>
                  </a:lnTo>
                  <a:lnTo>
                    <a:pt x="2" y="772"/>
                  </a:lnTo>
                  <a:lnTo>
                    <a:pt x="6" y="788"/>
                  </a:lnTo>
                  <a:lnTo>
                    <a:pt x="14" y="803"/>
                  </a:lnTo>
                  <a:lnTo>
                    <a:pt x="25" y="818"/>
                  </a:lnTo>
                  <a:lnTo>
                    <a:pt x="31" y="826"/>
                  </a:lnTo>
                  <a:lnTo>
                    <a:pt x="38" y="832"/>
                  </a:lnTo>
                  <a:lnTo>
                    <a:pt x="46" y="839"/>
                  </a:lnTo>
                  <a:lnTo>
                    <a:pt x="54" y="845"/>
                  </a:lnTo>
                  <a:lnTo>
                    <a:pt x="63" y="853"/>
                  </a:lnTo>
                  <a:lnTo>
                    <a:pt x="83" y="864"/>
                  </a:lnTo>
                  <a:lnTo>
                    <a:pt x="92" y="870"/>
                  </a:lnTo>
                  <a:lnTo>
                    <a:pt x="115" y="882"/>
                  </a:lnTo>
                  <a:lnTo>
                    <a:pt x="127" y="886"/>
                  </a:lnTo>
                  <a:lnTo>
                    <a:pt x="140" y="891"/>
                  </a:lnTo>
                  <a:lnTo>
                    <a:pt x="167" y="899"/>
                  </a:lnTo>
                  <a:lnTo>
                    <a:pt x="194" y="907"/>
                  </a:lnTo>
                  <a:lnTo>
                    <a:pt x="209" y="911"/>
                  </a:lnTo>
                  <a:lnTo>
                    <a:pt x="223" y="912"/>
                  </a:lnTo>
                  <a:lnTo>
                    <a:pt x="254" y="916"/>
                  </a:lnTo>
                  <a:lnTo>
                    <a:pt x="271" y="918"/>
                  </a:lnTo>
                  <a:lnTo>
                    <a:pt x="286" y="920"/>
                  </a:lnTo>
                  <a:lnTo>
                    <a:pt x="303" y="922"/>
                  </a:lnTo>
                  <a:lnTo>
                    <a:pt x="369" y="922"/>
                  </a:lnTo>
                  <a:lnTo>
                    <a:pt x="386" y="920"/>
                  </a:lnTo>
                  <a:lnTo>
                    <a:pt x="401" y="918"/>
                  </a:lnTo>
                  <a:lnTo>
                    <a:pt x="419" y="916"/>
                  </a:lnTo>
                  <a:lnTo>
                    <a:pt x="449" y="912"/>
                  </a:lnTo>
                  <a:lnTo>
                    <a:pt x="463" y="911"/>
                  </a:lnTo>
                  <a:lnTo>
                    <a:pt x="478" y="907"/>
                  </a:lnTo>
                  <a:lnTo>
                    <a:pt x="505" y="899"/>
                  </a:lnTo>
                  <a:lnTo>
                    <a:pt x="532" y="891"/>
                  </a:lnTo>
                  <a:lnTo>
                    <a:pt x="545" y="886"/>
                  </a:lnTo>
                  <a:lnTo>
                    <a:pt x="557" y="882"/>
                  </a:lnTo>
                  <a:lnTo>
                    <a:pt x="580" y="870"/>
                  </a:lnTo>
                  <a:lnTo>
                    <a:pt x="599" y="859"/>
                  </a:lnTo>
                  <a:lnTo>
                    <a:pt x="609" y="853"/>
                  </a:lnTo>
                  <a:lnTo>
                    <a:pt x="618" y="845"/>
                  </a:lnTo>
                  <a:lnTo>
                    <a:pt x="626" y="839"/>
                  </a:lnTo>
                  <a:lnTo>
                    <a:pt x="634" y="832"/>
                  </a:lnTo>
                  <a:lnTo>
                    <a:pt x="641" y="826"/>
                  </a:lnTo>
                  <a:lnTo>
                    <a:pt x="653" y="811"/>
                  </a:lnTo>
                  <a:lnTo>
                    <a:pt x="659" y="803"/>
                  </a:lnTo>
                  <a:lnTo>
                    <a:pt x="666" y="788"/>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8" name="Oval 1034"/>
            <p:cNvSpPr>
              <a:spLocks noChangeArrowheads="1"/>
            </p:cNvSpPr>
            <p:nvPr/>
          </p:nvSpPr>
          <p:spPr bwMode="auto">
            <a:xfrm rot="2675695">
              <a:off x="4994845" y="381000"/>
              <a:ext cx="1558355" cy="771655"/>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53259" name="Freeform 1035"/>
          <p:cNvSpPr>
            <a:spLocks/>
          </p:cNvSpPr>
          <p:nvPr/>
        </p:nvSpPr>
        <p:spPr bwMode="auto">
          <a:xfrm rot="2675695">
            <a:off x="3454086" y="3956947"/>
            <a:ext cx="1250532" cy="335502"/>
          </a:xfrm>
          <a:custGeom>
            <a:avLst/>
            <a:gdLst/>
            <a:ahLst/>
            <a:cxnLst>
              <a:cxn ang="0">
                <a:pos x="528" y="66"/>
              </a:cxn>
              <a:cxn ang="0">
                <a:pos x="515" y="58"/>
              </a:cxn>
              <a:cxn ang="0">
                <a:pos x="501" y="50"/>
              </a:cxn>
              <a:cxn ang="0">
                <a:pos x="488" y="42"/>
              </a:cxn>
              <a:cxn ang="0">
                <a:pos x="465" y="33"/>
              </a:cxn>
              <a:cxn ang="0">
                <a:pos x="442" y="25"/>
              </a:cxn>
              <a:cxn ang="0">
                <a:pos x="417" y="17"/>
              </a:cxn>
              <a:cxn ang="0">
                <a:pos x="382" y="10"/>
              </a:cxn>
              <a:cxn ang="0">
                <a:pos x="356" y="6"/>
              </a:cxn>
              <a:cxn ang="0">
                <a:pos x="338" y="4"/>
              </a:cxn>
              <a:cxn ang="0">
                <a:pos x="309" y="2"/>
              </a:cxn>
              <a:cxn ang="0">
                <a:pos x="242" y="0"/>
              </a:cxn>
              <a:cxn ang="0">
                <a:pos x="213" y="2"/>
              </a:cxn>
              <a:cxn ang="0">
                <a:pos x="194" y="4"/>
              </a:cxn>
              <a:cxn ang="0">
                <a:pos x="167" y="10"/>
              </a:cxn>
              <a:cxn ang="0">
                <a:pos x="141" y="14"/>
              </a:cxn>
              <a:cxn ang="0">
                <a:pos x="116" y="21"/>
              </a:cxn>
              <a:cxn ang="0">
                <a:pos x="93" y="29"/>
              </a:cxn>
              <a:cxn ang="0">
                <a:pos x="62" y="41"/>
              </a:cxn>
              <a:cxn ang="0">
                <a:pos x="46" y="46"/>
              </a:cxn>
              <a:cxn ang="0">
                <a:pos x="33" y="54"/>
              </a:cxn>
              <a:cxn ang="0">
                <a:pos x="20" y="62"/>
              </a:cxn>
              <a:cxn ang="0">
                <a:pos x="2" y="73"/>
              </a:cxn>
              <a:cxn ang="0">
                <a:pos x="12" y="81"/>
              </a:cxn>
              <a:cxn ang="0">
                <a:pos x="25" y="90"/>
              </a:cxn>
              <a:cxn ang="0">
                <a:pos x="39" y="98"/>
              </a:cxn>
              <a:cxn ang="0">
                <a:pos x="60" y="108"/>
              </a:cxn>
              <a:cxn ang="0">
                <a:pos x="75" y="114"/>
              </a:cxn>
              <a:cxn ang="0">
                <a:pos x="91" y="119"/>
              </a:cxn>
              <a:cxn ang="0">
                <a:pos x="106" y="125"/>
              </a:cxn>
              <a:cxn ang="0">
                <a:pos x="123" y="129"/>
              </a:cxn>
              <a:cxn ang="0">
                <a:pos x="141" y="135"/>
              </a:cxn>
              <a:cxn ang="0">
                <a:pos x="158" y="138"/>
              </a:cxn>
              <a:cxn ang="0">
                <a:pos x="177" y="140"/>
              </a:cxn>
              <a:cxn ang="0">
                <a:pos x="194" y="144"/>
              </a:cxn>
              <a:cxn ang="0">
                <a:pos x="213" y="146"/>
              </a:cxn>
              <a:cxn ang="0">
                <a:pos x="242" y="148"/>
              </a:cxn>
              <a:cxn ang="0">
                <a:pos x="309" y="146"/>
              </a:cxn>
              <a:cxn ang="0">
                <a:pos x="338" y="144"/>
              </a:cxn>
              <a:cxn ang="0">
                <a:pos x="357" y="142"/>
              </a:cxn>
              <a:cxn ang="0">
                <a:pos x="375" y="138"/>
              </a:cxn>
              <a:cxn ang="0">
                <a:pos x="392" y="137"/>
              </a:cxn>
              <a:cxn ang="0">
                <a:pos x="409" y="133"/>
              </a:cxn>
              <a:cxn ang="0">
                <a:pos x="427" y="127"/>
              </a:cxn>
              <a:cxn ang="0">
                <a:pos x="444" y="123"/>
              </a:cxn>
              <a:cxn ang="0">
                <a:pos x="459" y="117"/>
              </a:cxn>
              <a:cxn ang="0">
                <a:pos x="475" y="112"/>
              </a:cxn>
              <a:cxn ang="0">
                <a:pos x="498" y="100"/>
              </a:cxn>
              <a:cxn ang="0">
                <a:pos x="511" y="94"/>
              </a:cxn>
              <a:cxn ang="0">
                <a:pos x="525" y="87"/>
              </a:cxn>
              <a:cxn ang="0">
                <a:pos x="542" y="73"/>
              </a:cxn>
            </a:cxnLst>
            <a:rect l="0" t="0" r="r" b="b"/>
            <a:pathLst>
              <a:path w="542" h="148">
                <a:moveTo>
                  <a:pt x="540" y="73"/>
                </a:moveTo>
                <a:lnTo>
                  <a:pt x="528" y="66"/>
                </a:lnTo>
                <a:lnTo>
                  <a:pt x="523" y="62"/>
                </a:lnTo>
                <a:lnTo>
                  <a:pt x="515" y="58"/>
                </a:lnTo>
                <a:lnTo>
                  <a:pt x="509" y="54"/>
                </a:lnTo>
                <a:lnTo>
                  <a:pt x="501" y="50"/>
                </a:lnTo>
                <a:lnTo>
                  <a:pt x="496" y="46"/>
                </a:lnTo>
                <a:lnTo>
                  <a:pt x="488" y="42"/>
                </a:lnTo>
                <a:lnTo>
                  <a:pt x="480" y="41"/>
                </a:lnTo>
                <a:lnTo>
                  <a:pt x="465" y="33"/>
                </a:lnTo>
                <a:lnTo>
                  <a:pt x="450" y="29"/>
                </a:lnTo>
                <a:lnTo>
                  <a:pt x="442" y="25"/>
                </a:lnTo>
                <a:lnTo>
                  <a:pt x="427" y="21"/>
                </a:lnTo>
                <a:lnTo>
                  <a:pt x="417" y="17"/>
                </a:lnTo>
                <a:lnTo>
                  <a:pt x="402" y="14"/>
                </a:lnTo>
                <a:lnTo>
                  <a:pt x="382" y="10"/>
                </a:lnTo>
                <a:lnTo>
                  <a:pt x="375" y="10"/>
                </a:lnTo>
                <a:lnTo>
                  <a:pt x="356" y="6"/>
                </a:lnTo>
                <a:lnTo>
                  <a:pt x="348" y="4"/>
                </a:lnTo>
                <a:lnTo>
                  <a:pt x="338" y="4"/>
                </a:lnTo>
                <a:lnTo>
                  <a:pt x="329" y="2"/>
                </a:lnTo>
                <a:lnTo>
                  <a:pt x="309" y="2"/>
                </a:lnTo>
                <a:lnTo>
                  <a:pt x="300" y="0"/>
                </a:lnTo>
                <a:lnTo>
                  <a:pt x="242" y="0"/>
                </a:lnTo>
                <a:lnTo>
                  <a:pt x="233" y="2"/>
                </a:lnTo>
                <a:lnTo>
                  <a:pt x="213" y="2"/>
                </a:lnTo>
                <a:lnTo>
                  <a:pt x="204" y="4"/>
                </a:lnTo>
                <a:lnTo>
                  <a:pt x="194" y="4"/>
                </a:lnTo>
                <a:lnTo>
                  <a:pt x="187" y="6"/>
                </a:lnTo>
                <a:lnTo>
                  <a:pt x="167" y="10"/>
                </a:lnTo>
                <a:lnTo>
                  <a:pt x="160" y="10"/>
                </a:lnTo>
                <a:lnTo>
                  <a:pt x="141" y="14"/>
                </a:lnTo>
                <a:lnTo>
                  <a:pt x="125" y="17"/>
                </a:lnTo>
                <a:lnTo>
                  <a:pt x="116" y="21"/>
                </a:lnTo>
                <a:lnTo>
                  <a:pt x="100" y="25"/>
                </a:lnTo>
                <a:lnTo>
                  <a:pt x="93" y="29"/>
                </a:lnTo>
                <a:lnTo>
                  <a:pt x="77" y="33"/>
                </a:lnTo>
                <a:lnTo>
                  <a:pt x="62" y="41"/>
                </a:lnTo>
                <a:lnTo>
                  <a:pt x="54" y="42"/>
                </a:lnTo>
                <a:lnTo>
                  <a:pt x="46" y="46"/>
                </a:lnTo>
                <a:lnTo>
                  <a:pt x="41" y="50"/>
                </a:lnTo>
                <a:lnTo>
                  <a:pt x="33" y="54"/>
                </a:lnTo>
                <a:lnTo>
                  <a:pt x="27" y="58"/>
                </a:lnTo>
                <a:lnTo>
                  <a:pt x="20" y="62"/>
                </a:lnTo>
                <a:lnTo>
                  <a:pt x="8" y="69"/>
                </a:lnTo>
                <a:lnTo>
                  <a:pt x="2" y="73"/>
                </a:lnTo>
                <a:lnTo>
                  <a:pt x="0" y="73"/>
                </a:lnTo>
                <a:lnTo>
                  <a:pt x="12" y="81"/>
                </a:lnTo>
                <a:lnTo>
                  <a:pt x="18" y="87"/>
                </a:lnTo>
                <a:lnTo>
                  <a:pt x="25" y="90"/>
                </a:lnTo>
                <a:lnTo>
                  <a:pt x="31" y="94"/>
                </a:lnTo>
                <a:lnTo>
                  <a:pt x="39" y="98"/>
                </a:lnTo>
                <a:lnTo>
                  <a:pt x="45" y="100"/>
                </a:lnTo>
                <a:lnTo>
                  <a:pt x="60" y="108"/>
                </a:lnTo>
                <a:lnTo>
                  <a:pt x="68" y="112"/>
                </a:lnTo>
                <a:lnTo>
                  <a:pt x="75" y="114"/>
                </a:lnTo>
                <a:lnTo>
                  <a:pt x="83" y="117"/>
                </a:lnTo>
                <a:lnTo>
                  <a:pt x="91" y="119"/>
                </a:lnTo>
                <a:lnTo>
                  <a:pt x="98" y="123"/>
                </a:lnTo>
                <a:lnTo>
                  <a:pt x="106" y="125"/>
                </a:lnTo>
                <a:lnTo>
                  <a:pt x="116" y="127"/>
                </a:lnTo>
                <a:lnTo>
                  <a:pt x="123" y="129"/>
                </a:lnTo>
                <a:lnTo>
                  <a:pt x="133" y="133"/>
                </a:lnTo>
                <a:lnTo>
                  <a:pt x="141" y="135"/>
                </a:lnTo>
                <a:lnTo>
                  <a:pt x="150" y="137"/>
                </a:lnTo>
                <a:lnTo>
                  <a:pt x="158" y="138"/>
                </a:lnTo>
                <a:lnTo>
                  <a:pt x="167" y="138"/>
                </a:lnTo>
                <a:lnTo>
                  <a:pt x="177" y="140"/>
                </a:lnTo>
                <a:lnTo>
                  <a:pt x="185" y="142"/>
                </a:lnTo>
                <a:lnTo>
                  <a:pt x="194" y="144"/>
                </a:lnTo>
                <a:lnTo>
                  <a:pt x="204" y="144"/>
                </a:lnTo>
                <a:lnTo>
                  <a:pt x="213" y="146"/>
                </a:lnTo>
                <a:lnTo>
                  <a:pt x="233" y="146"/>
                </a:lnTo>
                <a:lnTo>
                  <a:pt x="242" y="148"/>
                </a:lnTo>
                <a:lnTo>
                  <a:pt x="300" y="148"/>
                </a:lnTo>
                <a:lnTo>
                  <a:pt x="309" y="146"/>
                </a:lnTo>
                <a:lnTo>
                  <a:pt x="329" y="146"/>
                </a:lnTo>
                <a:lnTo>
                  <a:pt x="338" y="144"/>
                </a:lnTo>
                <a:lnTo>
                  <a:pt x="348" y="144"/>
                </a:lnTo>
                <a:lnTo>
                  <a:pt x="357" y="142"/>
                </a:lnTo>
                <a:lnTo>
                  <a:pt x="365" y="140"/>
                </a:lnTo>
                <a:lnTo>
                  <a:pt x="375" y="138"/>
                </a:lnTo>
                <a:lnTo>
                  <a:pt x="384" y="138"/>
                </a:lnTo>
                <a:lnTo>
                  <a:pt x="392" y="137"/>
                </a:lnTo>
                <a:lnTo>
                  <a:pt x="402" y="135"/>
                </a:lnTo>
                <a:lnTo>
                  <a:pt x="409" y="133"/>
                </a:lnTo>
                <a:lnTo>
                  <a:pt x="419" y="129"/>
                </a:lnTo>
                <a:lnTo>
                  <a:pt x="427" y="127"/>
                </a:lnTo>
                <a:lnTo>
                  <a:pt x="436" y="125"/>
                </a:lnTo>
                <a:lnTo>
                  <a:pt x="444" y="123"/>
                </a:lnTo>
                <a:lnTo>
                  <a:pt x="452" y="119"/>
                </a:lnTo>
                <a:lnTo>
                  <a:pt x="459" y="117"/>
                </a:lnTo>
                <a:lnTo>
                  <a:pt x="467" y="114"/>
                </a:lnTo>
                <a:lnTo>
                  <a:pt x="475" y="112"/>
                </a:lnTo>
                <a:lnTo>
                  <a:pt x="490" y="104"/>
                </a:lnTo>
                <a:lnTo>
                  <a:pt x="498" y="100"/>
                </a:lnTo>
                <a:lnTo>
                  <a:pt x="503" y="98"/>
                </a:lnTo>
                <a:lnTo>
                  <a:pt x="511" y="94"/>
                </a:lnTo>
                <a:lnTo>
                  <a:pt x="517" y="90"/>
                </a:lnTo>
                <a:lnTo>
                  <a:pt x="525" y="87"/>
                </a:lnTo>
                <a:lnTo>
                  <a:pt x="530" y="81"/>
                </a:lnTo>
                <a:lnTo>
                  <a:pt x="542" y="73"/>
                </a:lnTo>
                <a:lnTo>
                  <a:pt x="540" y="73"/>
                </a:lnTo>
                <a:close/>
              </a:path>
            </a:pathLst>
          </a:custGeom>
          <a:solidFill>
            <a:srgbClr val="EAEAEA"/>
          </a:solidFill>
          <a:ln w="12700" cmpd="sng">
            <a:solidFill>
              <a:schemeClr val="tx1"/>
            </a:solidFill>
            <a:prstDash val="solid"/>
            <a:round/>
            <a:headEnd/>
            <a:tailEnd/>
          </a:ln>
        </p:spPr>
        <p:txBody>
          <a:bodyPr/>
          <a:lstStyle/>
          <a:p>
            <a:endParaRPr lang="en-US">
              <a:solidFill>
                <a:srgbClr val="000000"/>
              </a:solidFill>
            </a:endParaRPr>
          </a:p>
        </p:txBody>
      </p:sp>
      <p:sp>
        <p:nvSpPr>
          <p:cNvPr id="53260" name="Oval 1036"/>
          <p:cNvSpPr>
            <a:spLocks noChangeArrowheads="1"/>
          </p:cNvSpPr>
          <p:nvPr/>
        </p:nvSpPr>
        <p:spPr bwMode="auto">
          <a:xfrm rot="1822684">
            <a:off x="4043530" y="4065830"/>
            <a:ext cx="107856" cy="113430"/>
          </a:xfrm>
          <a:prstGeom prst="ellipse">
            <a:avLst/>
          </a:prstGeom>
          <a:solidFill>
            <a:srgbClr val="DDDDDD"/>
          </a:solidFill>
          <a:ln w="9525">
            <a:solidFill>
              <a:srgbClr val="0066FF"/>
            </a:solidFill>
            <a:round/>
            <a:headEnd/>
            <a:tailEnd/>
          </a:ln>
          <a:effectLst/>
        </p:spPr>
        <p:txBody>
          <a:bodyPr wrap="none" anchor="ctr"/>
          <a:lstStyle/>
          <a:p>
            <a:endParaRPr lang="en-US">
              <a:solidFill>
                <a:srgbClr val="000000"/>
              </a:solidFill>
            </a:endParaRPr>
          </a:p>
        </p:txBody>
      </p:sp>
      <p:sp>
        <p:nvSpPr>
          <p:cNvPr id="22" name="Rectangle 21"/>
          <p:cNvSpPr/>
          <p:nvPr/>
        </p:nvSpPr>
        <p:spPr>
          <a:xfrm rot="3188114">
            <a:off x="3603040" y="4098538"/>
            <a:ext cx="381000" cy="1524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4" name="Straight Arrow Connector 53"/>
          <p:cNvCxnSpPr/>
          <p:nvPr/>
        </p:nvCxnSpPr>
        <p:spPr>
          <a:xfrm rot="10800000">
            <a:off x="1932991" y="51384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771191" y="58242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94248" y="5454170"/>
            <a:ext cx="699230" cy="338554"/>
          </a:xfrm>
          <a:prstGeom prst="rect">
            <a:avLst/>
          </a:prstGeom>
          <a:noFill/>
        </p:spPr>
        <p:txBody>
          <a:bodyPr wrap="none" rtlCol="0">
            <a:spAutoFit/>
          </a:bodyPr>
          <a:lstStyle/>
          <a:p>
            <a:r>
              <a:rPr lang="en-US" sz="1600" dirty="0">
                <a:solidFill>
                  <a:srgbClr val="000000"/>
                </a:solidFill>
                <a:latin typeface="Arial"/>
              </a:rPr>
              <a:t>1 mm</a:t>
            </a:r>
          </a:p>
        </p:txBody>
      </p:sp>
      <p:sp>
        <p:nvSpPr>
          <p:cNvPr id="61" name="Line 4"/>
          <p:cNvSpPr>
            <a:spLocks noChangeShapeType="1"/>
          </p:cNvSpPr>
          <p:nvPr/>
        </p:nvSpPr>
        <p:spPr bwMode="auto">
          <a:xfrm>
            <a:off x="2140883" y="1676888"/>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72" name="Line 3"/>
          <p:cNvSpPr>
            <a:spLocks noChangeShapeType="1"/>
          </p:cNvSpPr>
          <p:nvPr/>
        </p:nvSpPr>
        <p:spPr bwMode="auto">
          <a:xfrm>
            <a:off x="1199268" y="29954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104" name="TextBox 103"/>
          <p:cNvSpPr txBox="1"/>
          <p:nvPr/>
        </p:nvSpPr>
        <p:spPr>
          <a:xfrm>
            <a:off x="1130429" y="641311"/>
            <a:ext cx="1830950" cy="461665"/>
          </a:xfrm>
          <a:prstGeom prst="rect">
            <a:avLst/>
          </a:prstGeom>
          <a:noFill/>
        </p:spPr>
        <p:txBody>
          <a:bodyPr wrap="none" rtlCol="0">
            <a:spAutoFit/>
          </a:bodyPr>
          <a:lstStyle/>
          <a:p>
            <a:r>
              <a:rPr lang="en-US" sz="2400" dirty="0" smtClean="0">
                <a:solidFill>
                  <a:srgbClr val="000000"/>
                </a:solidFill>
                <a:sym typeface="Symbol"/>
              </a:rPr>
              <a:t></a:t>
            </a:r>
            <a:r>
              <a:rPr lang="en-US" sz="2400" dirty="0" smtClean="0">
                <a:solidFill>
                  <a:srgbClr val="000000"/>
                </a:solidFill>
                <a:sym typeface="Symbol Set SWA" pitchFamily="18" charset="2"/>
              </a:rPr>
              <a:t></a:t>
            </a:r>
            <a:r>
              <a:rPr lang="en-US" sz="2400" dirty="0">
                <a:solidFill>
                  <a:srgbClr val="000000"/>
                </a:solidFill>
                <a:sym typeface="Symbol Set SWA" pitchFamily="18" charset="2"/>
              </a:rPr>
              <a:t>0 +</a:t>
            </a:r>
            <a:r>
              <a:rPr lang="en-US" sz="2400" dirty="0">
                <a:solidFill>
                  <a:srgbClr val="000000"/>
                </a:solidFill>
                <a:sym typeface="Symbol"/>
              </a:rPr>
              <a:t></a:t>
            </a:r>
            <a:r>
              <a:rPr lang="en-US" sz="2400" dirty="0">
                <a:solidFill>
                  <a:srgbClr val="000000"/>
                </a:solidFill>
                <a:sym typeface="Symbol Set SWA" pitchFamily="18" charset="2"/>
              </a:rPr>
              <a:t></a:t>
            </a:r>
            <a:r>
              <a:rPr lang="en-US" sz="2400" dirty="0">
                <a:solidFill>
                  <a:srgbClr val="000000"/>
                </a:solidFill>
              </a:rPr>
              <a:t>1</a:t>
            </a:r>
            <a:r>
              <a:rPr lang="en-US" sz="2400" dirty="0" smtClean="0">
                <a:solidFill>
                  <a:srgbClr val="000000"/>
                </a:solidFill>
                <a:sym typeface="Symbol Set SWA" pitchFamily="18" charset="2"/>
              </a:rPr>
              <a:t>  </a:t>
            </a:r>
            <a:endParaRPr lang="en-US" sz="2400" dirty="0" smtClean="0">
              <a:solidFill>
                <a:srgbClr val="000000"/>
              </a:solidFill>
              <a:cs typeface="Arial" pitchFamily="34" charset="0"/>
            </a:endParaRPr>
          </a:p>
        </p:txBody>
      </p:sp>
      <p:sp>
        <p:nvSpPr>
          <p:cNvPr id="105" name="TextBox 104"/>
          <p:cNvSpPr txBox="1"/>
          <p:nvPr/>
        </p:nvSpPr>
        <p:spPr>
          <a:xfrm>
            <a:off x="2483783" y="1438763"/>
            <a:ext cx="479618" cy="400110"/>
          </a:xfrm>
          <a:prstGeom prst="rect">
            <a:avLst/>
          </a:prstGeom>
          <a:noFill/>
          <a:ln>
            <a:noFill/>
          </a:ln>
        </p:spPr>
        <p:txBody>
          <a:bodyPr wrap="none" rtlCol="0">
            <a:spAutoFit/>
          </a:bodyPr>
          <a:lstStyle/>
          <a:p>
            <a:r>
              <a:rPr lang="en-US" dirty="0" smtClean="0">
                <a:solidFill>
                  <a:srgbClr val="000000"/>
                </a:solidFill>
                <a:latin typeface="Arial"/>
              </a:rPr>
              <a:t>|1</a:t>
            </a:r>
            <a:r>
              <a:rPr lang="en-US" dirty="0" smtClean="0">
                <a:solidFill>
                  <a:srgbClr val="000000"/>
                </a:solidFill>
                <a:latin typeface="Arial"/>
                <a:sym typeface="Symbol"/>
              </a:rPr>
              <a:t></a:t>
            </a:r>
            <a:endParaRPr lang="en-US" dirty="0">
              <a:solidFill>
                <a:srgbClr val="000000"/>
              </a:solidFill>
              <a:latin typeface="Arial"/>
            </a:endParaRPr>
          </a:p>
        </p:txBody>
      </p:sp>
      <p:sp>
        <p:nvSpPr>
          <p:cNvPr id="106" name="TextBox 105"/>
          <p:cNvSpPr txBox="1"/>
          <p:nvPr/>
        </p:nvSpPr>
        <p:spPr>
          <a:xfrm>
            <a:off x="1668548" y="2811457"/>
            <a:ext cx="479618" cy="400110"/>
          </a:xfrm>
          <a:prstGeom prst="rect">
            <a:avLst/>
          </a:prstGeom>
          <a:noFill/>
        </p:spPr>
        <p:txBody>
          <a:bodyPr wrap="none" rtlCol="0">
            <a:spAutoFit/>
          </a:bodyPr>
          <a:lstStyle/>
          <a:p>
            <a:r>
              <a:rPr lang="en-US" dirty="0" smtClean="0">
                <a:solidFill>
                  <a:srgbClr val="000000"/>
                </a:solidFill>
                <a:latin typeface="Arial"/>
              </a:rPr>
              <a:t>|0</a:t>
            </a:r>
            <a:r>
              <a:rPr lang="en-US" dirty="0" smtClean="0">
                <a:solidFill>
                  <a:srgbClr val="000000"/>
                </a:solidFill>
                <a:latin typeface="Arial"/>
                <a:sym typeface="Symbol"/>
              </a:rPr>
              <a:t></a:t>
            </a:r>
            <a:endParaRPr lang="en-US" dirty="0">
              <a:solidFill>
                <a:srgbClr val="000000"/>
              </a:solidFill>
              <a:latin typeface="Arial"/>
            </a:endParaRPr>
          </a:p>
        </p:txBody>
      </p:sp>
      <p:sp>
        <p:nvSpPr>
          <p:cNvPr id="3" name="TextBox 2"/>
          <p:cNvSpPr txBox="1"/>
          <p:nvPr/>
        </p:nvSpPr>
        <p:spPr>
          <a:xfrm>
            <a:off x="569992" y="106680"/>
            <a:ext cx="3344185" cy="523220"/>
          </a:xfrm>
          <a:prstGeom prst="rect">
            <a:avLst/>
          </a:prstGeom>
          <a:noFill/>
        </p:spPr>
        <p:txBody>
          <a:bodyPr wrap="none" rtlCol="0">
            <a:spAutoFit/>
          </a:bodyPr>
          <a:lstStyle/>
          <a:p>
            <a:r>
              <a:rPr lang="en-US" sz="2800" dirty="0" smtClean="0"/>
              <a:t>Qubit measurement</a:t>
            </a:r>
            <a:endParaRPr lang="en-US" sz="2800" dirty="0"/>
          </a:p>
        </p:txBody>
      </p:sp>
      <p:grpSp>
        <p:nvGrpSpPr>
          <p:cNvPr id="4" name="Group 3"/>
          <p:cNvGrpSpPr/>
          <p:nvPr/>
        </p:nvGrpSpPr>
        <p:grpSpPr>
          <a:xfrm>
            <a:off x="589668" y="1057763"/>
            <a:ext cx="2177020" cy="400110"/>
            <a:chOff x="589668" y="1057763"/>
            <a:chExt cx="2177020" cy="400110"/>
          </a:xfrm>
        </p:grpSpPr>
        <p:sp>
          <p:nvSpPr>
            <p:cNvPr id="23" name="TextBox 22"/>
            <p:cNvSpPr txBox="1"/>
            <p:nvPr/>
          </p:nvSpPr>
          <p:spPr>
            <a:xfrm>
              <a:off x="959783" y="1057763"/>
              <a:ext cx="1806905" cy="400110"/>
            </a:xfrm>
            <a:prstGeom prst="rect">
              <a:avLst/>
            </a:prstGeom>
            <a:noFill/>
          </p:spPr>
          <p:txBody>
            <a:bodyPr wrap="none" rtlCol="0">
              <a:spAutoFit/>
            </a:bodyPr>
            <a:lstStyle/>
            <a:p>
              <a:r>
                <a:rPr lang="en-US" baseline="30000" dirty="0" smtClean="0">
                  <a:solidFill>
                    <a:srgbClr val="000000"/>
                  </a:solidFill>
                  <a:latin typeface="Arial"/>
                  <a:ea typeface="Calibri"/>
                </a:rPr>
                <a:t>2</a:t>
              </a:r>
              <a:r>
                <a:rPr lang="en-US" dirty="0" smtClean="0">
                  <a:solidFill>
                    <a:srgbClr val="000000"/>
                  </a:solidFill>
                  <a:latin typeface="Arial"/>
                  <a:ea typeface="Calibri"/>
                </a:rPr>
                <a:t>P</a:t>
              </a:r>
              <a:r>
                <a:rPr lang="en-US" baseline="-25000" dirty="0" smtClean="0">
                  <a:solidFill>
                    <a:srgbClr val="000000"/>
                  </a:solidFill>
                  <a:latin typeface="Arial"/>
                  <a:ea typeface="Calibri"/>
                </a:rPr>
                <a:t>1/2</a:t>
              </a:r>
              <a:r>
                <a:rPr lang="en-US" dirty="0" smtClean="0">
                  <a:solidFill>
                    <a:srgbClr val="000000"/>
                  </a:solidFill>
                  <a:latin typeface="Arial"/>
                  <a:ea typeface="Calibri"/>
                </a:rPr>
                <a:t> (</a:t>
              </a:r>
              <a:r>
                <a:rPr lang="en-US" dirty="0" smtClean="0">
                  <a:solidFill>
                    <a:srgbClr val="000000"/>
                  </a:solidFill>
                  <a:latin typeface="Arial"/>
                  <a:ea typeface="Calibri"/>
                  <a:sym typeface="Symbol" panose="05050102010706020507" pitchFamily="18" charset="2"/>
                </a:rPr>
                <a:t>  2 ns)</a:t>
              </a:r>
              <a:endParaRPr lang="en-US" dirty="0">
                <a:solidFill>
                  <a:srgbClr val="000000"/>
                </a:solidFill>
                <a:latin typeface="Arial"/>
              </a:endParaRPr>
            </a:p>
          </p:txBody>
        </p:sp>
        <p:sp>
          <p:nvSpPr>
            <p:cNvPr id="24" name="Line 2"/>
            <p:cNvSpPr>
              <a:spLocks noChangeShapeType="1"/>
            </p:cNvSpPr>
            <p:nvPr/>
          </p:nvSpPr>
          <p:spPr bwMode="auto">
            <a:xfrm>
              <a:off x="589668" y="12428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grpSp>
    </p:spTree>
    <p:extLst>
      <p:ext uri="{BB962C8B-B14F-4D97-AF65-F5344CB8AC3E}">
        <p14:creationId xmlns:p14="http://schemas.microsoft.com/office/powerpoint/2010/main" val="2323904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921311" y="4387167"/>
            <a:ext cx="2270196" cy="2152007"/>
            <a:chOff x="1219200" y="3486793"/>
            <a:chExt cx="2270196" cy="2152007"/>
          </a:xfrm>
        </p:grpSpPr>
        <p:sp>
          <p:nvSpPr>
            <p:cNvPr id="53252" name="Freeform 1028"/>
            <p:cNvSpPr>
              <a:spLocks/>
            </p:cNvSpPr>
            <p:nvPr/>
          </p:nvSpPr>
          <p:spPr bwMode="auto">
            <a:xfrm rot="2675695">
              <a:off x="1219200" y="3534721"/>
              <a:ext cx="1553546" cy="2104079"/>
            </a:xfrm>
            <a:custGeom>
              <a:avLst/>
              <a:gdLst/>
              <a:ahLst/>
              <a:cxnLst>
                <a:cxn ang="0">
                  <a:pos x="2" y="0"/>
                </a:cxn>
                <a:cxn ang="0">
                  <a:pos x="2" y="755"/>
                </a:cxn>
                <a:cxn ang="0">
                  <a:pos x="0" y="755"/>
                </a:cxn>
                <a:cxn ang="0">
                  <a:pos x="0" y="763"/>
                </a:cxn>
                <a:cxn ang="0">
                  <a:pos x="2" y="772"/>
                </a:cxn>
                <a:cxn ang="0">
                  <a:pos x="4" y="780"/>
                </a:cxn>
                <a:cxn ang="0">
                  <a:pos x="12" y="795"/>
                </a:cxn>
                <a:cxn ang="0">
                  <a:pos x="19" y="811"/>
                </a:cxn>
                <a:cxn ang="0">
                  <a:pos x="25" y="818"/>
                </a:cxn>
                <a:cxn ang="0">
                  <a:pos x="33" y="824"/>
                </a:cxn>
                <a:cxn ang="0">
                  <a:pos x="38" y="832"/>
                </a:cxn>
                <a:cxn ang="0">
                  <a:pos x="46" y="840"/>
                </a:cxn>
                <a:cxn ang="0">
                  <a:pos x="56" y="845"/>
                </a:cxn>
                <a:cxn ang="0">
                  <a:pos x="63" y="851"/>
                </a:cxn>
                <a:cxn ang="0">
                  <a:pos x="73" y="859"/>
                </a:cxn>
                <a:cxn ang="0">
                  <a:pos x="85" y="865"/>
                </a:cxn>
                <a:cxn ang="0">
                  <a:pos x="94" y="870"/>
                </a:cxn>
                <a:cxn ang="0">
                  <a:pos x="106" y="874"/>
                </a:cxn>
                <a:cxn ang="0">
                  <a:pos x="129" y="886"/>
                </a:cxn>
                <a:cxn ang="0">
                  <a:pos x="142" y="890"/>
                </a:cxn>
                <a:cxn ang="0">
                  <a:pos x="154" y="893"/>
                </a:cxn>
                <a:cxn ang="0">
                  <a:pos x="181" y="901"/>
                </a:cxn>
                <a:cxn ang="0">
                  <a:pos x="196" y="905"/>
                </a:cxn>
                <a:cxn ang="0">
                  <a:pos x="209" y="909"/>
                </a:cxn>
                <a:cxn ang="0">
                  <a:pos x="240" y="913"/>
                </a:cxn>
                <a:cxn ang="0">
                  <a:pos x="271" y="916"/>
                </a:cxn>
                <a:cxn ang="0">
                  <a:pos x="286" y="918"/>
                </a:cxn>
                <a:cxn ang="0">
                  <a:pos x="303" y="920"/>
                </a:cxn>
                <a:cxn ang="0">
                  <a:pos x="369" y="920"/>
                </a:cxn>
                <a:cxn ang="0">
                  <a:pos x="386" y="918"/>
                </a:cxn>
                <a:cxn ang="0">
                  <a:pos x="417" y="914"/>
                </a:cxn>
                <a:cxn ang="0">
                  <a:pos x="447" y="911"/>
                </a:cxn>
                <a:cxn ang="0">
                  <a:pos x="463" y="909"/>
                </a:cxn>
                <a:cxn ang="0">
                  <a:pos x="476" y="905"/>
                </a:cxn>
                <a:cxn ang="0">
                  <a:pos x="492" y="901"/>
                </a:cxn>
                <a:cxn ang="0">
                  <a:pos x="518" y="893"/>
                </a:cxn>
                <a:cxn ang="0">
                  <a:pos x="530" y="890"/>
                </a:cxn>
                <a:cxn ang="0">
                  <a:pos x="543" y="886"/>
                </a:cxn>
                <a:cxn ang="0">
                  <a:pos x="566" y="874"/>
                </a:cxn>
                <a:cxn ang="0">
                  <a:pos x="578" y="870"/>
                </a:cxn>
                <a:cxn ang="0">
                  <a:pos x="588" y="865"/>
                </a:cxn>
                <a:cxn ang="0">
                  <a:pos x="599" y="859"/>
                </a:cxn>
                <a:cxn ang="0">
                  <a:pos x="609" y="851"/>
                </a:cxn>
                <a:cxn ang="0">
                  <a:pos x="616" y="845"/>
                </a:cxn>
                <a:cxn ang="0">
                  <a:pos x="626" y="840"/>
                </a:cxn>
                <a:cxn ang="0">
                  <a:pos x="634" y="832"/>
                </a:cxn>
                <a:cxn ang="0">
                  <a:pos x="639" y="824"/>
                </a:cxn>
                <a:cxn ang="0">
                  <a:pos x="647" y="818"/>
                </a:cxn>
                <a:cxn ang="0">
                  <a:pos x="653" y="811"/>
                </a:cxn>
                <a:cxn ang="0">
                  <a:pos x="661" y="795"/>
                </a:cxn>
                <a:cxn ang="0">
                  <a:pos x="668" y="780"/>
                </a:cxn>
                <a:cxn ang="0">
                  <a:pos x="670" y="772"/>
                </a:cxn>
                <a:cxn ang="0">
                  <a:pos x="672" y="763"/>
                </a:cxn>
                <a:cxn ang="0">
                  <a:pos x="672" y="755"/>
                </a:cxn>
                <a:cxn ang="0">
                  <a:pos x="672" y="0"/>
                </a:cxn>
                <a:cxn ang="0">
                  <a:pos x="2" y="0"/>
                </a:cxn>
              </a:cxnLst>
              <a:rect l="0" t="0" r="r" b="b"/>
              <a:pathLst>
                <a:path w="672" h="920">
                  <a:moveTo>
                    <a:pt x="2" y="0"/>
                  </a:moveTo>
                  <a:lnTo>
                    <a:pt x="2" y="755"/>
                  </a:lnTo>
                  <a:lnTo>
                    <a:pt x="0" y="755"/>
                  </a:lnTo>
                  <a:lnTo>
                    <a:pt x="0" y="763"/>
                  </a:lnTo>
                  <a:lnTo>
                    <a:pt x="2" y="772"/>
                  </a:lnTo>
                  <a:lnTo>
                    <a:pt x="4" y="780"/>
                  </a:lnTo>
                  <a:lnTo>
                    <a:pt x="12" y="795"/>
                  </a:lnTo>
                  <a:lnTo>
                    <a:pt x="19" y="811"/>
                  </a:lnTo>
                  <a:lnTo>
                    <a:pt x="25" y="818"/>
                  </a:lnTo>
                  <a:lnTo>
                    <a:pt x="33" y="824"/>
                  </a:lnTo>
                  <a:lnTo>
                    <a:pt x="38" y="832"/>
                  </a:lnTo>
                  <a:lnTo>
                    <a:pt x="46" y="840"/>
                  </a:lnTo>
                  <a:lnTo>
                    <a:pt x="56" y="845"/>
                  </a:lnTo>
                  <a:lnTo>
                    <a:pt x="63" y="851"/>
                  </a:lnTo>
                  <a:lnTo>
                    <a:pt x="73" y="859"/>
                  </a:lnTo>
                  <a:lnTo>
                    <a:pt x="85" y="865"/>
                  </a:lnTo>
                  <a:lnTo>
                    <a:pt x="94" y="870"/>
                  </a:lnTo>
                  <a:lnTo>
                    <a:pt x="106" y="874"/>
                  </a:lnTo>
                  <a:lnTo>
                    <a:pt x="129" y="886"/>
                  </a:lnTo>
                  <a:lnTo>
                    <a:pt x="142" y="890"/>
                  </a:lnTo>
                  <a:lnTo>
                    <a:pt x="154" y="893"/>
                  </a:lnTo>
                  <a:lnTo>
                    <a:pt x="181" y="901"/>
                  </a:lnTo>
                  <a:lnTo>
                    <a:pt x="196" y="905"/>
                  </a:lnTo>
                  <a:lnTo>
                    <a:pt x="209" y="909"/>
                  </a:lnTo>
                  <a:lnTo>
                    <a:pt x="240" y="913"/>
                  </a:lnTo>
                  <a:lnTo>
                    <a:pt x="271" y="916"/>
                  </a:lnTo>
                  <a:lnTo>
                    <a:pt x="286" y="918"/>
                  </a:lnTo>
                  <a:lnTo>
                    <a:pt x="303" y="920"/>
                  </a:lnTo>
                  <a:lnTo>
                    <a:pt x="369" y="920"/>
                  </a:lnTo>
                  <a:lnTo>
                    <a:pt x="386" y="918"/>
                  </a:lnTo>
                  <a:lnTo>
                    <a:pt x="417" y="914"/>
                  </a:lnTo>
                  <a:lnTo>
                    <a:pt x="447" y="911"/>
                  </a:lnTo>
                  <a:lnTo>
                    <a:pt x="463" y="909"/>
                  </a:lnTo>
                  <a:lnTo>
                    <a:pt x="476" y="905"/>
                  </a:lnTo>
                  <a:lnTo>
                    <a:pt x="492" y="901"/>
                  </a:lnTo>
                  <a:lnTo>
                    <a:pt x="518" y="893"/>
                  </a:lnTo>
                  <a:lnTo>
                    <a:pt x="530" y="890"/>
                  </a:lnTo>
                  <a:lnTo>
                    <a:pt x="543" y="886"/>
                  </a:lnTo>
                  <a:lnTo>
                    <a:pt x="566" y="874"/>
                  </a:lnTo>
                  <a:lnTo>
                    <a:pt x="578" y="870"/>
                  </a:lnTo>
                  <a:lnTo>
                    <a:pt x="588" y="865"/>
                  </a:lnTo>
                  <a:lnTo>
                    <a:pt x="599" y="859"/>
                  </a:lnTo>
                  <a:lnTo>
                    <a:pt x="609" y="851"/>
                  </a:lnTo>
                  <a:lnTo>
                    <a:pt x="616" y="845"/>
                  </a:lnTo>
                  <a:lnTo>
                    <a:pt x="626" y="840"/>
                  </a:lnTo>
                  <a:lnTo>
                    <a:pt x="634" y="832"/>
                  </a:lnTo>
                  <a:lnTo>
                    <a:pt x="639" y="824"/>
                  </a:lnTo>
                  <a:lnTo>
                    <a:pt x="647" y="818"/>
                  </a:lnTo>
                  <a:lnTo>
                    <a:pt x="653" y="811"/>
                  </a:lnTo>
                  <a:lnTo>
                    <a:pt x="661" y="795"/>
                  </a:lnTo>
                  <a:lnTo>
                    <a:pt x="668" y="780"/>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3" name="Oval 1029"/>
            <p:cNvSpPr>
              <a:spLocks noChangeArrowheads="1"/>
            </p:cNvSpPr>
            <p:nvPr/>
          </p:nvSpPr>
          <p:spPr bwMode="auto">
            <a:xfrm rot="2675695">
              <a:off x="1931041" y="3486793"/>
              <a:ext cx="1558355" cy="766862"/>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15" name="Rectangle 14"/>
          <p:cNvSpPr/>
          <p:nvPr/>
        </p:nvSpPr>
        <p:spPr>
          <a:xfrm>
            <a:off x="745654" y="4046345"/>
            <a:ext cx="3429000" cy="152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256" name="Freeform 1032"/>
          <p:cNvSpPr>
            <a:spLocks/>
          </p:cNvSpPr>
          <p:nvPr/>
        </p:nvSpPr>
        <p:spPr bwMode="auto">
          <a:xfrm rot="2675695">
            <a:off x="2232413" y="3707717"/>
            <a:ext cx="3097472" cy="1433074"/>
          </a:xfrm>
          <a:custGeom>
            <a:avLst/>
            <a:gdLst/>
            <a:ahLst/>
            <a:cxnLst>
              <a:cxn ang="0">
                <a:pos x="0" y="269"/>
              </a:cxn>
              <a:cxn ang="0">
                <a:pos x="8" y="305"/>
              </a:cxn>
              <a:cxn ang="0">
                <a:pos x="29" y="359"/>
              </a:cxn>
              <a:cxn ang="0">
                <a:pos x="61" y="409"/>
              </a:cxn>
              <a:cxn ang="0">
                <a:pos x="108" y="455"/>
              </a:cxn>
              <a:cxn ang="0">
                <a:pos x="144" y="482"/>
              </a:cxn>
              <a:cxn ang="0">
                <a:pos x="184" y="509"/>
              </a:cxn>
              <a:cxn ang="0">
                <a:pos x="253" y="545"/>
              </a:cxn>
              <a:cxn ang="0">
                <a:pos x="332" y="574"/>
              </a:cxn>
              <a:cxn ang="0">
                <a:pos x="388" y="591"/>
              </a:cxn>
              <a:cxn ang="0">
                <a:pos x="445" y="605"/>
              </a:cxn>
              <a:cxn ang="0">
                <a:pos x="507" y="614"/>
              </a:cxn>
              <a:cxn ang="0">
                <a:pos x="570" y="622"/>
              </a:cxn>
              <a:cxn ang="0">
                <a:pos x="637" y="626"/>
              </a:cxn>
              <a:cxn ang="0">
                <a:pos x="737" y="624"/>
              </a:cxn>
              <a:cxn ang="0">
                <a:pos x="801" y="618"/>
              </a:cxn>
              <a:cxn ang="0">
                <a:pos x="864" y="611"/>
              </a:cxn>
              <a:cxn ang="0">
                <a:pos x="924" y="597"/>
              </a:cxn>
              <a:cxn ang="0">
                <a:pos x="981" y="584"/>
              </a:cxn>
              <a:cxn ang="0">
                <a:pos x="1062" y="555"/>
              </a:cxn>
              <a:cxn ang="0">
                <a:pos x="1133" y="522"/>
              </a:cxn>
              <a:cxn ang="0">
                <a:pos x="1175" y="495"/>
              </a:cxn>
              <a:cxn ang="0">
                <a:pos x="1215" y="468"/>
              </a:cxn>
              <a:cxn ang="0">
                <a:pos x="1263" y="424"/>
              </a:cxn>
              <a:cxn ang="0">
                <a:pos x="1302" y="374"/>
              </a:cxn>
              <a:cxn ang="0">
                <a:pos x="1321" y="340"/>
              </a:cxn>
              <a:cxn ang="0">
                <a:pos x="1336" y="286"/>
              </a:cxn>
              <a:cxn ang="0">
                <a:pos x="1340" y="249"/>
              </a:cxn>
              <a:cxn ang="0">
                <a:pos x="1338" y="19"/>
              </a:cxn>
              <a:cxn ang="0">
                <a:pos x="1332" y="55"/>
              </a:cxn>
              <a:cxn ang="0">
                <a:pos x="1311" y="107"/>
              </a:cxn>
              <a:cxn ang="0">
                <a:pos x="1290" y="142"/>
              </a:cxn>
              <a:cxn ang="0">
                <a:pos x="1263" y="175"/>
              </a:cxn>
              <a:cxn ang="0">
                <a:pos x="1231" y="203"/>
              </a:cxn>
              <a:cxn ang="0">
                <a:pos x="1175" y="246"/>
              </a:cxn>
              <a:cxn ang="0">
                <a:pos x="1133" y="271"/>
              </a:cxn>
              <a:cxn ang="0">
                <a:pos x="1060" y="305"/>
              </a:cxn>
              <a:cxn ang="0">
                <a:pos x="1008" y="322"/>
              </a:cxn>
              <a:cxn ang="0">
                <a:pos x="924" y="347"/>
              </a:cxn>
              <a:cxn ang="0">
                <a:pos x="864" y="359"/>
              </a:cxn>
              <a:cxn ang="0">
                <a:pos x="801" y="367"/>
              </a:cxn>
              <a:cxn ang="0">
                <a:pos x="737" y="372"/>
              </a:cxn>
              <a:cxn ang="0">
                <a:pos x="637" y="374"/>
              </a:cxn>
              <a:cxn ang="0">
                <a:pos x="570" y="370"/>
              </a:cxn>
              <a:cxn ang="0">
                <a:pos x="507" y="363"/>
              </a:cxn>
              <a:cxn ang="0">
                <a:pos x="445" y="353"/>
              </a:cxn>
              <a:cxn ang="0">
                <a:pos x="359" y="332"/>
              </a:cxn>
              <a:cxn ang="0">
                <a:pos x="305" y="315"/>
              </a:cxn>
              <a:cxn ang="0">
                <a:pos x="230" y="282"/>
              </a:cxn>
              <a:cxn ang="0">
                <a:pos x="186" y="259"/>
              </a:cxn>
              <a:cxn ang="0">
                <a:pos x="127" y="219"/>
              </a:cxn>
              <a:cxn ang="0">
                <a:pos x="92" y="190"/>
              </a:cxn>
              <a:cxn ang="0">
                <a:pos x="63" y="157"/>
              </a:cxn>
              <a:cxn ang="0">
                <a:pos x="38" y="125"/>
              </a:cxn>
              <a:cxn ang="0">
                <a:pos x="13" y="73"/>
              </a:cxn>
              <a:cxn ang="0">
                <a:pos x="4" y="36"/>
              </a:cxn>
              <a:cxn ang="0">
                <a:pos x="0" y="0"/>
              </a:cxn>
            </a:cxnLst>
            <a:rect l="0" t="0" r="r" b="b"/>
            <a:pathLst>
              <a:path w="1340" h="626">
                <a:moveTo>
                  <a:pt x="0" y="40"/>
                </a:moveTo>
                <a:lnTo>
                  <a:pt x="0" y="269"/>
                </a:lnTo>
                <a:lnTo>
                  <a:pt x="4" y="286"/>
                </a:lnTo>
                <a:lnTo>
                  <a:pt x="8" y="305"/>
                </a:lnTo>
                <a:lnTo>
                  <a:pt x="19" y="340"/>
                </a:lnTo>
                <a:lnTo>
                  <a:pt x="29" y="359"/>
                </a:lnTo>
                <a:lnTo>
                  <a:pt x="38" y="374"/>
                </a:lnTo>
                <a:lnTo>
                  <a:pt x="61" y="409"/>
                </a:lnTo>
                <a:lnTo>
                  <a:pt x="92" y="440"/>
                </a:lnTo>
                <a:lnTo>
                  <a:pt x="108" y="455"/>
                </a:lnTo>
                <a:lnTo>
                  <a:pt x="125" y="468"/>
                </a:lnTo>
                <a:lnTo>
                  <a:pt x="144" y="482"/>
                </a:lnTo>
                <a:lnTo>
                  <a:pt x="165" y="495"/>
                </a:lnTo>
                <a:lnTo>
                  <a:pt x="184" y="509"/>
                </a:lnTo>
                <a:lnTo>
                  <a:pt x="207" y="522"/>
                </a:lnTo>
                <a:lnTo>
                  <a:pt x="253" y="545"/>
                </a:lnTo>
                <a:lnTo>
                  <a:pt x="278" y="555"/>
                </a:lnTo>
                <a:lnTo>
                  <a:pt x="332" y="574"/>
                </a:lnTo>
                <a:lnTo>
                  <a:pt x="359" y="584"/>
                </a:lnTo>
                <a:lnTo>
                  <a:pt x="388" y="591"/>
                </a:lnTo>
                <a:lnTo>
                  <a:pt x="417" y="597"/>
                </a:lnTo>
                <a:lnTo>
                  <a:pt x="445" y="605"/>
                </a:lnTo>
                <a:lnTo>
                  <a:pt x="476" y="611"/>
                </a:lnTo>
                <a:lnTo>
                  <a:pt x="507" y="614"/>
                </a:lnTo>
                <a:lnTo>
                  <a:pt x="540" y="618"/>
                </a:lnTo>
                <a:lnTo>
                  <a:pt x="570" y="622"/>
                </a:lnTo>
                <a:lnTo>
                  <a:pt x="603" y="624"/>
                </a:lnTo>
                <a:lnTo>
                  <a:pt x="637" y="626"/>
                </a:lnTo>
                <a:lnTo>
                  <a:pt x="703" y="626"/>
                </a:lnTo>
                <a:lnTo>
                  <a:pt x="737" y="624"/>
                </a:lnTo>
                <a:lnTo>
                  <a:pt x="770" y="622"/>
                </a:lnTo>
                <a:lnTo>
                  <a:pt x="801" y="618"/>
                </a:lnTo>
                <a:lnTo>
                  <a:pt x="833" y="614"/>
                </a:lnTo>
                <a:lnTo>
                  <a:pt x="864" y="611"/>
                </a:lnTo>
                <a:lnTo>
                  <a:pt x="895" y="605"/>
                </a:lnTo>
                <a:lnTo>
                  <a:pt x="924" y="597"/>
                </a:lnTo>
                <a:lnTo>
                  <a:pt x="952" y="591"/>
                </a:lnTo>
                <a:lnTo>
                  <a:pt x="981" y="584"/>
                </a:lnTo>
                <a:lnTo>
                  <a:pt x="1035" y="564"/>
                </a:lnTo>
                <a:lnTo>
                  <a:pt x="1062" y="555"/>
                </a:lnTo>
                <a:lnTo>
                  <a:pt x="1087" y="545"/>
                </a:lnTo>
                <a:lnTo>
                  <a:pt x="1133" y="522"/>
                </a:lnTo>
                <a:lnTo>
                  <a:pt x="1156" y="509"/>
                </a:lnTo>
                <a:lnTo>
                  <a:pt x="1175" y="495"/>
                </a:lnTo>
                <a:lnTo>
                  <a:pt x="1196" y="482"/>
                </a:lnTo>
                <a:lnTo>
                  <a:pt x="1215" y="468"/>
                </a:lnTo>
                <a:lnTo>
                  <a:pt x="1233" y="455"/>
                </a:lnTo>
                <a:lnTo>
                  <a:pt x="1263" y="424"/>
                </a:lnTo>
                <a:lnTo>
                  <a:pt x="1279" y="409"/>
                </a:lnTo>
                <a:lnTo>
                  <a:pt x="1302" y="374"/>
                </a:lnTo>
                <a:lnTo>
                  <a:pt x="1311" y="359"/>
                </a:lnTo>
                <a:lnTo>
                  <a:pt x="1321" y="340"/>
                </a:lnTo>
                <a:lnTo>
                  <a:pt x="1332" y="305"/>
                </a:lnTo>
                <a:lnTo>
                  <a:pt x="1336" y="286"/>
                </a:lnTo>
                <a:lnTo>
                  <a:pt x="1340" y="269"/>
                </a:lnTo>
                <a:lnTo>
                  <a:pt x="1340" y="249"/>
                </a:lnTo>
                <a:lnTo>
                  <a:pt x="1340" y="0"/>
                </a:lnTo>
                <a:lnTo>
                  <a:pt x="1338" y="19"/>
                </a:lnTo>
                <a:lnTo>
                  <a:pt x="1336" y="36"/>
                </a:lnTo>
                <a:lnTo>
                  <a:pt x="1332" y="55"/>
                </a:lnTo>
                <a:lnTo>
                  <a:pt x="1327" y="73"/>
                </a:lnTo>
                <a:lnTo>
                  <a:pt x="1311" y="107"/>
                </a:lnTo>
                <a:lnTo>
                  <a:pt x="1302" y="125"/>
                </a:lnTo>
                <a:lnTo>
                  <a:pt x="1290" y="142"/>
                </a:lnTo>
                <a:lnTo>
                  <a:pt x="1277" y="157"/>
                </a:lnTo>
                <a:lnTo>
                  <a:pt x="1263" y="175"/>
                </a:lnTo>
                <a:lnTo>
                  <a:pt x="1248" y="190"/>
                </a:lnTo>
                <a:lnTo>
                  <a:pt x="1231" y="203"/>
                </a:lnTo>
                <a:lnTo>
                  <a:pt x="1213" y="219"/>
                </a:lnTo>
                <a:lnTo>
                  <a:pt x="1175" y="246"/>
                </a:lnTo>
                <a:lnTo>
                  <a:pt x="1154" y="259"/>
                </a:lnTo>
                <a:lnTo>
                  <a:pt x="1133" y="271"/>
                </a:lnTo>
                <a:lnTo>
                  <a:pt x="1110" y="282"/>
                </a:lnTo>
                <a:lnTo>
                  <a:pt x="1060" y="305"/>
                </a:lnTo>
                <a:lnTo>
                  <a:pt x="1035" y="315"/>
                </a:lnTo>
                <a:lnTo>
                  <a:pt x="1008" y="322"/>
                </a:lnTo>
                <a:lnTo>
                  <a:pt x="981" y="332"/>
                </a:lnTo>
                <a:lnTo>
                  <a:pt x="924" y="347"/>
                </a:lnTo>
                <a:lnTo>
                  <a:pt x="895" y="353"/>
                </a:lnTo>
                <a:lnTo>
                  <a:pt x="864" y="359"/>
                </a:lnTo>
                <a:lnTo>
                  <a:pt x="833" y="363"/>
                </a:lnTo>
                <a:lnTo>
                  <a:pt x="801" y="367"/>
                </a:lnTo>
                <a:lnTo>
                  <a:pt x="770" y="370"/>
                </a:lnTo>
                <a:lnTo>
                  <a:pt x="737" y="372"/>
                </a:lnTo>
                <a:lnTo>
                  <a:pt x="703" y="374"/>
                </a:lnTo>
                <a:lnTo>
                  <a:pt x="637" y="374"/>
                </a:lnTo>
                <a:lnTo>
                  <a:pt x="603" y="372"/>
                </a:lnTo>
                <a:lnTo>
                  <a:pt x="570" y="370"/>
                </a:lnTo>
                <a:lnTo>
                  <a:pt x="540" y="367"/>
                </a:lnTo>
                <a:lnTo>
                  <a:pt x="507" y="363"/>
                </a:lnTo>
                <a:lnTo>
                  <a:pt x="476" y="359"/>
                </a:lnTo>
                <a:lnTo>
                  <a:pt x="445" y="353"/>
                </a:lnTo>
                <a:lnTo>
                  <a:pt x="417" y="347"/>
                </a:lnTo>
                <a:lnTo>
                  <a:pt x="359" y="332"/>
                </a:lnTo>
                <a:lnTo>
                  <a:pt x="332" y="322"/>
                </a:lnTo>
                <a:lnTo>
                  <a:pt x="305" y="315"/>
                </a:lnTo>
                <a:lnTo>
                  <a:pt x="280" y="305"/>
                </a:lnTo>
                <a:lnTo>
                  <a:pt x="230" y="282"/>
                </a:lnTo>
                <a:lnTo>
                  <a:pt x="207" y="271"/>
                </a:lnTo>
                <a:lnTo>
                  <a:pt x="186" y="259"/>
                </a:lnTo>
                <a:lnTo>
                  <a:pt x="165" y="246"/>
                </a:lnTo>
                <a:lnTo>
                  <a:pt x="127" y="219"/>
                </a:lnTo>
                <a:lnTo>
                  <a:pt x="109" y="203"/>
                </a:lnTo>
                <a:lnTo>
                  <a:pt x="92" y="190"/>
                </a:lnTo>
                <a:lnTo>
                  <a:pt x="77" y="175"/>
                </a:lnTo>
                <a:lnTo>
                  <a:pt x="63" y="157"/>
                </a:lnTo>
                <a:lnTo>
                  <a:pt x="50" y="142"/>
                </a:lnTo>
                <a:lnTo>
                  <a:pt x="38" y="125"/>
                </a:lnTo>
                <a:lnTo>
                  <a:pt x="29" y="107"/>
                </a:lnTo>
                <a:lnTo>
                  <a:pt x="13" y="73"/>
                </a:lnTo>
                <a:lnTo>
                  <a:pt x="8" y="55"/>
                </a:lnTo>
                <a:lnTo>
                  <a:pt x="4" y="36"/>
                </a:lnTo>
                <a:lnTo>
                  <a:pt x="2" y="19"/>
                </a:lnTo>
                <a:lnTo>
                  <a:pt x="0" y="0"/>
                </a:lnTo>
                <a:lnTo>
                  <a:pt x="0" y="4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4" name="Oval 1030"/>
          <p:cNvSpPr>
            <a:spLocks noChangeArrowheads="1"/>
          </p:cNvSpPr>
          <p:nvPr/>
        </p:nvSpPr>
        <p:spPr bwMode="auto">
          <a:xfrm rot="2675695">
            <a:off x="2747055" y="3041505"/>
            <a:ext cx="3102281" cy="1730233"/>
          </a:xfrm>
          <a:prstGeom prst="ellipse">
            <a:avLst/>
          </a:prstGeom>
          <a:solidFill>
            <a:schemeClr val="accent4">
              <a:lumMod val="50000"/>
              <a:lumOff val="50000"/>
            </a:schemeClr>
          </a:solidFill>
          <a:ln w="12700">
            <a:solidFill>
              <a:schemeClr val="tx1"/>
            </a:solidFill>
            <a:round/>
            <a:headEnd/>
            <a:tailEnd/>
          </a:ln>
        </p:spPr>
        <p:txBody>
          <a:bodyPr/>
          <a:lstStyle/>
          <a:p>
            <a:endParaRPr lang="en-US">
              <a:solidFill>
                <a:srgbClr val="000000"/>
              </a:solidFill>
            </a:endParaRPr>
          </a:p>
        </p:txBody>
      </p:sp>
      <p:sp>
        <p:nvSpPr>
          <p:cNvPr id="53255" name="Oval 1031"/>
          <p:cNvSpPr>
            <a:spLocks noChangeArrowheads="1"/>
          </p:cNvSpPr>
          <p:nvPr/>
        </p:nvSpPr>
        <p:spPr bwMode="auto">
          <a:xfrm rot="2675695">
            <a:off x="3468516" y="3539966"/>
            <a:ext cx="1558355" cy="829170"/>
          </a:xfrm>
          <a:prstGeom prst="ellipse">
            <a:avLst/>
          </a:prstGeom>
          <a:solidFill>
            <a:srgbClr val="DDDDDD"/>
          </a:solidFill>
          <a:ln w="12700">
            <a:solidFill>
              <a:schemeClr val="tx1"/>
            </a:solidFill>
            <a:round/>
            <a:headEnd/>
            <a:tailEnd/>
          </a:ln>
        </p:spPr>
        <p:txBody>
          <a:bodyPr/>
          <a:lstStyle/>
          <a:p>
            <a:endParaRPr lang="en-US">
              <a:solidFill>
                <a:srgbClr val="000000"/>
              </a:solidFill>
            </a:endParaRPr>
          </a:p>
        </p:txBody>
      </p:sp>
      <p:grpSp>
        <p:nvGrpSpPr>
          <p:cNvPr id="34" name="Group 33"/>
          <p:cNvGrpSpPr/>
          <p:nvPr/>
        </p:nvGrpSpPr>
        <p:grpSpPr>
          <a:xfrm>
            <a:off x="4457683" y="1803888"/>
            <a:ext cx="2284626" cy="2180764"/>
            <a:chOff x="4268574" y="381000"/>
            <a:chExt cx="2284626" cy="2180764"/>
          </a:xfrm>
        </p:grpSpPr>
        <p:sp>
          <p:nvSpPr>
            <p:cNvPr id="53257" name="Freeform 1033"/>
            <p:cNvSpPr>
              <a:spLocks/>
            </p:cNvSpPr>
            <p:nvPr/>
          </p:nvSpPr>
          <p:spPr bwMode="auto">
            <a:xfrm rot="2675695">
              <a:off x="4268574" y="448100"/>
              <a:ext cx="1553546" cy="2113664"/>
            </a:xfrm>
            <a:custGeom>
              <a:avLst/>
              <a:gdLst/>
              <a:ahLst/>
              <a:cxnLst>
                <a:cxn ang="0">
                  <a:pos x="2" y="0"/>
                </a:cxn>
                <a:cxn ang="0">
                  <a:pos x="2" y="757"/>
                </a:cxn>
                <a:cxn ang="0">
                  <a:pos x="0" y="755"/>
                </a:cxn>
                <a:cxn ang="0">
                  <a:pos x="0" y="763"/>
                </a:cxn>
                <a:cxn ang="0">
                  <a:pos x="2" y="772"/>
                </a:cxn>
                <a:cxn ang="0">
                  <a:pos x="6" y="788"/>
                </a:cxn>
                <a:cxn ang="0">
                  <a:pos x="14" y="803"/>
                </a:cxn>
                <a:cxn ang="0">
                  <a:pos x="25" y="818"/>
                </a:cxn>
                <a:cxn ang="0">
                  <a:pos x="31" y="826"/>
                </a:cxn>
                <a:cxn ang="0">
                  <a:pos x="38" y="832"/>
                </a:cxn>
                <a:cxn ang="0">
                  <a:pos x="46" y="839"/>
                </a:cxn>
                <a:cxn ang="0">
                  <a:pos x="54" y="845"/>
                </a:cxn>
                <a:cxn ang="0">
                  <a:pos x="63" y="853"/>
                </a:cxn>
                <a:cxn ang="0">
                  <a:pos x="83" y="864"/>
                </a:cxn>
                <a:cxn ang="0">
                  <a:pos x="92" y="870"/>
                </a:cxn>
                <a:cxn ang="0">
                  <a:pos x="115" y="882"/>
                </a:cxn>
                <a:cxn ang="0">
                  <a:pos x="127" y="886"/>
                </a:cxn>
                <a:cxn ang="0">
                  <a:pos x="140" y="891"/>
                </a:cxn>
                <a:cxn ang="0">
                  <a:pos x="167" y="899"/>
                </a:cxn>
                <a:cxn ang="0">
                  <a:pos x="194" y="907"/>
                </a:cxn>
                <a:cxn ang="0">
                  <a:pos x="209" y="911"/>
                </a:cxn>
                <a:cxn ang="0">
                  <a:pos x="223" y="912"/>
                </a:cxn>
                <a:cxn ang="0">
                  <a:pos x="254" y="916"/>
                </a:cxn>
                <a:cxn ang="0">
                  <a:pos x="271" y="918"/>
                </a:cxn>
                <a:cxn ang="0">
                  <a:pos x="286" y="920"/>
                </a:cxn>
                <a:cxn ang="0">
                  <a:pos x="303" y="922"/>
                </a:cxn>
                <a:cxn ang="0">
                  <a:pos x="369" y="922"/>
                </a:cxn>
                <a:cxn ang="0">
                  <a:pos x="386" y="920"/>
                </a:cxn>
                <a:cxn ang="0">
                  <a:pos x="401" y="918"/>
                </a:cxn>
                <a:cxn ang="0">
                  <a:pos x="419" y="916"/>
                </a:cxn>
                <a:cxn ang="0">
                  <a:pos x="449" y="912"/>
                </a:cxn>
                <a:cxn ang="0">
                  <a:pos x="463" y="911"/>
                </a:cxn>
                <a:cxn ang="0">
                  <a:pos x="478" y="907"/>
                </a:cxn>
                <a:cxn ang="0">
                  <a:pos x="505" y="899"/>
                </a:cxn>
                <a:cxn ang="0">
                  <a:pos x="532" y="891"/>
                </a:cxn>
                <a:cxn ang="0">
                  <a:pos x="545" y="886"/>
                </a:cxn>
                <a:cxn ang="0">
                  <a:pos x="557" y="882"/>
                </a:cxn>
                <a:cxn ang="0">
                  <a:pos x="580" y="870"/>
                </a:cxn>
                <a:cxn ang="0">
                  <a:pos x="599" y="859"/>
                </a:cxn>
                <a:cxn ang="0">
                  <a:pos x="609" y="853"/>
                </a:cxn>
                <a:cxn ang="0">
                  <a:pos x="618" y="845"/>
                </a:cxn>
                <a:cxn ang="0">
                  <a:pos x="626" y="839"/>
                </a:cxn>
                <a:cxn ang="0">
                  <a:pos x="634" y="832"/>
                </a:cxn>
                <a:cxn ang="0">
                  <a:pos x="641" y="826"/>
                </a:cxn>
                <a:cxn ang="0">
                  <a:pos x="653" y="811"/>
                </a:cxn>
                <a:cxn ang="0">
                  <a:pos x="659" y="803"/>
                </a:cxn>
                <a:cxn ang="0">
                  <a:pos x="666" y="788"/>
                </a:cxn>
                <a:cxn ang="0">
                  <a:pos x="670" y="772"/>
                </a:cxn>
                <a:cxn ang="0">
                  <a:pos x="672" y="763"/>
                </a:cxn>
                <a:cxn ang="0">
                  <a:pos x="672" y="755"/>
                </a:cxn>
                <a:cxn ang="0">
                  <a:pos x="672" y="0"/>
                </a:cxn>
                <a:cxn ang="0">
                  <a:pos x="2" y="0"/>
                </a:cxn>
              </a:cxnLst>
              <a:rect l="0" t="0" r="r" b="b"/>
              <a:pathLst>
                <a:path w="672" h="922">
                  <a:moveTo>
                    <a:pt x="2" y="0"/>
                  </a:moveTo>
                  <a:lnTo>
                    <a:pt x="2" y="757"/>
                  </a:lnTo>
                  <a:lnTo>
                    <a:pt x="0" y="755"/>
                  </a:lnTo>
                  <a:lnTo>
                    <a:pt x="0" y="763"/>
                  </a:lnTo>
                  <a:lnTo>
                    <a:pt x="2" y="772"/>
                  </a:lnTo>
                  <a:lnTo>
                    <a:pt x="6" y="788"/>
                  </a:lnTo>
                  <a:lnTo>
                    <a:pt x="14" y="803"/>
                  </a:lnTo>
                  <a:lnTo>
                    <a:pt x="25" y="818"/>
                  </a:lnTo>
                  <a:lnTo>
                    <a:pt x="31" y="826"/>
                  </a:lnTo>
                  <a:lnTo>
                    <a:pt x="38" y="832"/>
                  </a:lnTo>
                  <a:lnTo>
                    <a:pt x="46" y="839"/>
                  </a:lnTo>
                  <a:lnTo>
                    <a:pt x="54" y="845"/>
                  </a:lnTo>
                  <a:lnTo>
                    <a:pt x="63" y="853"/>
                  </a:lnTo>
                  <a:lnTo>
                    <a:pt x="83" y="864"/>
                  </a:lnTo>
                  <a:lnTo>
                    <a:pt x="92" y="870"/>
                  </a:lnTo>
                  <a:lnTo>
                    <a:pt x="115" y="882"/>
                  </a:lnTo>
                  <a:lnTo>
                    <a:pt x="127" y="886"/>
                  </a:lnTo>
                  <a:lnTo>
                    <a:pt x="140" y="891"/>
                  </a:lnTo>
                  <a:lnTo>
                    <a:pt x="167" y="899"/>
                  </a:lnTo>
                  <a:lnTo>
                    <a:pt x="194" y="907"/>
                  </a:lnTo>
                  <a:lnTo>
                    <a:pt x="209" y="911"/>
                  </a:lnTo>
                  <a:lnTo>
                    <a:pt x="223" y="912"/>
                  </a:lnTo>
                  <a:lnTo>
                    <a:pt x="254" y="916"/>
                  </a:lnTo>
                  <a:lnTo>
                    <a:pt x="271" y="918"/>
                  </a:lnTo>
                  <a:lnTo>
                    <a:pt x="286" y="920"/>
                  </a:lnTo>
                  <a:lnTo>
                    <a:pt x="303" y="922"/>
                  </a:lnTo>
                  <a:lnTo>
                    <a:pt x="369" y="922"/>
                  </a:lnTo>
                  <a:lnTo>
                    <a:pt x="386" y="920"/>
                  </a:lnTo>
                  <a:lnTo>
                    <a:pt x="401" y="918"/>
                  </a:lnTo>
                  <a:lnTo>
                    <a:pt x="419" y="916"/>
                  </a:lnTo>
                  <a:lnTo>
                    <a:pt x="449" y="912"/>
                  </a:lnTo>
                  <a:lnTo>
                    <a:pt x="463" y="911"/>
                  </a:lnTo>
                  <a:lnTo>
                    <a:pt x="478" y="907"/>
                  </a:lnTo>
                  <a:lnTo>
                    <a:pt x="505" y="899"/>
                  </a:lnTo>
                  <a:lnTo>
                    <a:pt x="532" y="891"/>
                  </a:lnTo>
                  <a:lnTo>
                    <a:pt x="545" y="886"/>
                  </a:lnTo>
                  <a:lnTo>
                    <a:pt x="557" y="882"/>
                  </a:lnTo>
                  <a:lnTo>
                    <a:pt x="580" y="870"/>
                  </a:lnTo>
                  <a:lnTo>
                    <a:pt x="599" y="859"/>
                  </a:lnTo>
                  <a:lnTo>
                    <a:pt x="609" y="853"/>
                  </a:lnTo>
                  <a:lnTo>
                    <a:pt x="618" y="845"/>
                  </a:lnTo>
                  <a:lnTo>
                    <a:pt x="626" y="839"/>
                  </a:lnTo>
                  <a:lnTo>
                    <a:pt x="634" y="832"/>
                  </a:lnTo>
                  <a:lnTo>
                    <a:pt x="641" y="826"/>
                  </a:lnTo>
                  <a:lnTo>
                    <a:pt x="653" y="811"/>
                  </a:lnTo>
                  <a:lnTo>
                    <a:pt x="659" y="803"/>
                  </a:lnTo>
                  <a:lnTo>
                    <a:pt x="666" y="788"/>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8" name="Oval 1034"/>
            <p:cNvSpPr>
              <a:spLocks noChangeArrowheads="1"/>
            </p:cNvSpPr>
            <p:nvPr/>
          </p:nvSpPr>
          <p:spPr bwMode="auto">
            <a:xfrm rot="2675695">
              <a:off x="4994845" y="381000"/>
              <a:ext cx="1558355" cy="771655"/>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53259" name="Freeform 1035"/>
          <p:cNvSpPr>
            <a:spLocks/>
          </p:cNvSpPr>
          <p:nvPr/>
        </p:nvSpPr>
        <p:spPr bwMode="auto">
          <a:xfrm rot="2675695">
            <a:off x="3454086" y="3956947"/>
            <a:ext cx="1250532" cy="335502"/>
          </a:xfrm>
          <a:custGeom>
            <a:avLst/>
            <a:gdLst/>
            <a:ahLst/>
            <a:cxnLst>
              <a:cxn ang="0">
                <a:pos x="528" y="66"/>
              </a:cxn>
              <a:cxn ang="0">
                <a:pos x="515" y="58"/>
              </a:cxn>
              <a:cxn ang="0">
                <a:pos x="501" y="50"/>
              </a:cxn>
              <a:cxn ang="0">
                <a:pos x="488" y="42"/>
              </a:cxn>
              <a:cxn ang="0">
                <a:pos x="465" y="33"/>
              </a:cxn>
              <a:cxn ang="0">
                <a:pos x="442" y="25"/>
              </a:cxn>
              <a:cxn ang="0">
                <a:pos x="417" y="17"/>
              </a:cxn>
              <a:cxn ang="0">
                <a:pos x="382" y="10"/>
              </a:cxn>
              <a:cxn ang="0">
                <a:pos x="356" y="6"/>
              </a:cxn>
              <a:cxn ang="0">
                <a:pos x="338" y="4"/>
              </a:cxn>
              <a:cxn ang="0">
                <a:pos x="309" y="2"/>
              </a:cxn>
              <a:cxn ang="0">
                <a:pos x="242" y="0"/>
              </a:cxn>
              <a:cxn ang="0">
                <a:pos x="213" y="2"/>
              </a:cxn>
              <a:cxn ang="0">
                <a:pos x="194" y="4"/>
              </a:cxn>
              <a:cxn ang="0">
                <a:pos x="167" y="10"/>
              </a:cxn>
              <a:cxn ang="0">
                <a:pos x="141" y="14"/>
              </a:cxn>
              <a:cxn ang="0">
                <a:pos x="116" y="21"/>
              </a:cxn>
              <a:cxn ang="0">
                <a:pos x="93" y="29"/>
              </a:cxn>
              <a:cxn ang="0">
                <a:pos x="62" y="41"/>
              </a:cxn>
              <a:cxn ang="0">
                <a:pos x="46" y="46"/>
              </a:cxn>
              <a:cxn ang="0">
                <a:pos x="33" y="54"/>
              </a:cxn>
              <a:cxn ang="0">
                <a:pos x="20" y="62"/>
              </a:cxn>
              <a:cxn ang="0">
                <a:pos x="2" y="73"/>
              </a:cxn>
              <a:cxn ang="0">
                <a:pos x="12" y="81"/>
              </a:cxn>
              <a:cxn ang="0">
                <a:pos x="25" y="90"/>
              </a:cxn>
              <a:cxn ang="0">
                <a:pos x="39" y="98"/>
              </a:cxn>
              <a:cxn ang="0">
                <a:pos x="60" y="108"/>
              </a:cxn>
              <a:cxn ang="0">
                <a:pos x="75" y="114"/>
              </a:cxn>
              <a:cxn ang="0">
                <a:pos x="91" y="119"/>
              </a:cxn>
              <a:cxn ang="0">
                <a:pos x="106" y="125"/>
              </a:cxn>
              <a:cxn ang="0">
                <a:pos x="123" y="129"/>
              </a:cxn>
              <a:cxn ang="0">
                <a:pos x="141" y="135"/>
              </a:cxn>
              <a:cxn ang="0">
                <a:pos x="158" y="138"/>
              </a:cxn>
              <a:cxn ang="0">
                <a:pos x="177" y="140"/>
              </a:cxn>
              <a:cxn ang="0">
                <a:pos x="194" y="144"/>
              </a:cxn>
              <a:cxn ang="0">
                <a:pos x="213" y="146"/>
              </a:cxn>
              <a:cxn ang="0">
                <a:pos x="242" y="148"/>
              </a:cxn>
              <a:cxn ang="0">
                <a:pos x="309" y="146"/>
              </a:cxn>
              <a:cxn ang="0">
                <a:pos x="338" y="144"/>
              </a:cxn>
              <a:cxn ang="0">
                <a:pos x="357" y="142"/>
              </a:cxn>
              <a:cxn ang="0">
                <a:pos x="375" y="138"/>
              </a:cxn>
              <a:cxn ang="0">
                <a:pos x="392" y="137"/>
              </a:cxn>
              <a:cxn ang="0">
                <a:pos x="409" y="133"/>
              </a:cxn>
              <a:cxn ang="0">
                <a:pos x="427" y="127"/>
              </a:cxn>
              <a:cxn ang="0">
                <a:pos x="444" y="123"/>
              </a:cxn>
              <a:cxn ang="0">
                <a:pos x="459" y="117"/>
              </a:cxn>
              <a:cxn ang="0">
                <a:pos x="475" y="112"/>
              </a:cxn>
              <a:cxn ang="0">
                <a:pos x="498" y="100"/>
              </a:cxn>
              <a:cxn ang="0">
                <a:pos x="511" y="94"/>
              </a:cxn>
              <a:cxn ang="0">
                <a:pos x="525" y="87"/>
              </a:cxn>
              <a:cxn ang="0">
                <a:pos x="542" y="73"/>
              </a:cxn>
            </a:cxnLst>
            <a:rect l="0" t="0" r="r" b="b"/>
            <a:pathLst>
              <a:path w="542" h="148">
                <a:moveTo>
                  <a:pt x="540" y="73"/>
                </a:moveTo>
                <a:lnTo>
                  <a:pt x="528" y="66"/>
                </a:lnTo>
                <a:lnTo>
                  <a:pt x="523" y="62"/>
                </a:lnTo>
                <a:lnTo>
                  <a:pt x="515" y="58"/>
                </a:lnTo>
                <a:lnTo>
                  <a:pt x="509" y="54"/>
                </a:lnTo>
                <a:lnTo>
                  <a:pt x="501" y="50"/>
                </a:lnTo>
                <a:lnTo>
                  <a:pt x="496" y="46"/>
                </a:lnTo>
                <a:lnTo>
                  <a:pt x="488" y="42"/>
                </a:lnTo>
                <a:lnTo>
                  <a:pt x="480" y="41"/>
                </a:lnTo>
                <a:lnTo>
                  <a:pt x="465" y="33"/>
                </a:lnTo>
                <a:lnTo>
                  <a:pt x="450" y="29"/>
                </a:lnTo>
                <a:lnTo>
                  <a:pt x="442" y="25"/>
                </a:lnTo>
                <a:lnTo>
                  <a:pt x="427" y="21"/>
                </a:lnTo>
                <a:lnTo>
                  <a:pt x="417" y="17"/>
                </a:lnTo>
                <a:lnTo>
                  <a:pt x="402" y="14"/>
                </a:lnTo>
                <a:lnTo>
                  <a:pt x="382" y="10"/>
                </a:lnTo>
                <a:lnTo>
                  <a:pt x="375" y="10"/>
                </a:lnTo>
                <a:lnTo>
                  <a:pt x="356" y="6"/>
                </a:lnTo>
                <a:lnTo>
                  <a:pt x="348" y="4"/>
                </a:lnTo>
                <a:lnTo>
                  <a:pt x="338" y="4"/>
                </a:lnTo>
                <a:lnTo>
                  <a:pt x="329" y="2"/>
                </a:lnTo>
                <a:lnTo>
                  <a:pt x="309" y="2"/>
                </a:lnTo>
                <a:lnTo>
                  <a:pt x="300" y="0"/>
                </a:lnTo>
                <a:lnTo>
                  <a:pt x="242" y="0"/>
                </a:lnTo>
                <a:lnTo>
                  <a:pt x="233" y="2"/>
                </a:lnTo>
                <a:lnTo>
                  <a:pt x="213" y="2"/>
                </a:lnTo>
                <a:lnTo>
                  <a:pt x="204" y="4"/>
                </a:lnTo>
                <a:lnTo>
                  <a:pt x="194" y="4"/>
                </a:lnTo>
                <a:lnTo>
                  <a:pt x="187" y="6"/>
                </a:lnTo>
                <a:lnTo>
                  <a:pt x="167" y="10"/>
                </a:lnTo>
                <a:lnTo>
                  <a:pt x="160" y="10"/>
                </a:lnTo>
                <a:lnTo>
                  <a:pt x="141" y="14"/>
                </a:lnTo>
                <a:lnTo>
                  <a:pt x="125" y="17"/>
                </a:lnTo>
                <a:lnTo>
                  <a:pt x="116" y="21"/>
                </a:lnTo>
                <a:lnTo>
                  <a:pt x="100" y="25"/>
                </a:lnTo>
                <a:lnTo>
                  <a:pt x="93" y="29"/>
                </a:lnTo>
                <a:lnTo>
                  <a:pt x="77" y="33"/>
                </a:lnTo>
                <a:lnTo>
                  <a:pt x="62" y="41"/>
                </a:lnTo>
                <a:lnTo>
                  <a:pt x="54" y="42"/>
                </a:lnTo>
                <a:lnTo>
                  <a:pt x="46" y="46"/>
                </a:lnTo>
                <a:lnTo>
                  <a:pt x="41" y="50"/>
                </a:lnTo>
                <a:lnTo>
                  <a:pt x="33" y="54"/>
                </a:lnTo>
                <a:lnTo>
                  <a:pt x="27" y="58"/>
                </a:lnTo>
                <a:lnTo>
                  <a:pt x="20" y="62"/>
                </a:lnTo>
                <a:lnTo>
                  <a:pt x="8" y="69"/>
                </a:lnTo>
                <a:lnTo>
                  <a:pt x="2" y="73"/>
                </a:lnTo>
                <a:lnTo>
                  <a:pt x="0" y="73"/>
                </a:lnTo>
                <a:lnTo>
                  <a:pt x="12" y="81"/>
                </a:lnTo>
                <a:lnTo>
                  <a:pt x="18" y="87"/>
                </a:lnTo>
                <a:lnTo>
                  <a:pt x="25" y="90"/>
                </a:lnTo>
                <a:lnTo>
                  <a:pt x="31" y="94"/>
                </a:lnTo>
                <a:lnTo>
                  <a:pt x="39" y="98"/>
                </a:lnTo>
                <a:lnTo>
                  <a:pt x="45" y="100"/>
                </a:lnTo>
                <a:lnTo>
                  <a:pt x="60" y="108"/>
                </a:lnTo>
                <a:lnTo>
                  <a:pt x="68" y="112"/>
                </a:lnTo>
                <a:lnTo>
                  <a:pt x="75" y="114"/>
                </a:lnTo>
                <a:lnTo>
                  <a:pt x="83" y="117"/>
                </a:lnTo>
                <a:lnTo>
                  <a:pt x="91" y="119"/>
                </a:lnTo>
                <a:lnTo>
                  <a:pt x="98" y="123"/>
                </a:lnTo>
                <a:lnTo>
                  <a:pt x="106" y="125"/>
                </a:lnTo>
                <a:lnTo>
                  <a:pt x="116" y="127"/>
                </a:lnTo>
                <a:lnTo>
                  <a:pt x="123" y="129"/>
                </a:lnTo>
                <a:lnTo>
                  <a:pt x="133" y="133"/>
                </a:lnTo>
                <a:lnTo>
                  <a:pt x="141" y="135"/>
                </a:lnTo>
                <a:lnTo>
                  <a:pt x="150" y="137"/>
                </a:lnTo>
                <a:lnTo>
                  <a:pt x="158" y="138"/>
                </a:lnTo>
                <a:lnTo>
                  <a:pt x="167" y="138"/>
                </a:lnTo>
                <a:lnTo>
                  <a:pt x="177" y="140"/>
                </a:lnTo>
                <a:lnTo>
                  <a:pt x="185" y="142"/>
                </a:lnTo>
                <a:lnTo>
                  <a:pt x="194" y="144"/>
                </a:lnTo>
                <a:lnTo>
                  <a:pt x="204" y="144"/>
                </a:lnTo>
                <a:lnTo>
                  <a:pt x="213" y="146"/>
                </a:lnTo>
                <a:lnTo>
                  <a:pt x="233" y="146"/>
                </a:lnTo>
                <a:lnTo>
                  <a:pt x="242" y="148"/>
                </a:lnTo>
                <a:lnTo>
                  <a:pt x="300" y="148"/>
                </a:lnTo>
                <a:lnTo>
                  <a:pt x="309" y="146"/>
                </a:lnTo>
                <a:lnTo>
                  <a:pt x="329" y="146"/>
                </a:lnTo>
                <a:lnTo>
                  <a:pt x="338" y="144"/>
                </a:lnTo>
                <a:lnTo>
                  <a:pt x="348" y="144"/>
                </a:lnTo>
                <a:lnTo>
                  <a:pt x="357" y="142"/>
                </a:lnTo>
                <a:lnTo>
                  <a:pt x="365" y="140"/>
                </a:lnTo>
                <a:lnTo>
                  <a:pt x="375" y="138"/>
                </a:lnTo>
                <a:lnTo>
                  <a:pt x="384" y="138"/>
                </a:lnTo>
                <a:lnTo>
                  <a:pt x="392" y="137"/>
                </a:lnTo>
                <a:lnTo>
                  <a:pt x="402" y="135"/>
                </a:lnTo>
                <a:lnTo>
                  <a:pt x="409" y="133"/>
                </a:lnTo>
                <a:lnTo>
                  <a:pt x="419" y="129"/>
                </a:lnTo>
                <a:lnTo>
                  <a:pt x="427" y="127"/>
                </a:lnTo>
                <a:lnTo>
                  <a:pt x="436" y="125"/>
                </a:lnTo>
                <a:lnTo>
                  <a:pt x="444" y="123"/>
                </a:lnTo>
                <a:lnTo>
                  <a:pt x="452" y="119"/>
                </a:lnTo>
                <a:lnTo>
                  <a:pt x="459" y="117"/>
                </a:lnTo>
                <a:lnTo>
                  <a:pt x="467" y="114"/>
                </a:lnTo>
                <a:lnTo>
                  <a:pt x="475" y="112"/>
                </a:lnTo>
                <a:lnTo>
                  <a:pt x="490" y="104"/>
                </a:lnTo>
                <a:lnTo>
                  <a:pt x="498" y="100"/>
                </a:lnTo>
                <a:lnTo>
                  <a:pt x="503" y="98"/>
                </a:lnTo>
                <a:lnTo>
                  <a:pt x="511" y="94"/>
                </a:lnTo>
                <a:lnTo>
                  <a:pt x="517" y="90"/>
                </a:lnTo>
                <a:lnTo>
                  <a:pt x="525" y="87"/>
                </a:lnTo>
                <a:lnTo>
                  <a:pt x="530" y="81"/>
                </a:lnTo>
                <a:lnTo>
                  <a:pt x="542" y="73"/>
                </a:lnTo>
                <a:lnTo>
                  <a:pt x="540" y="73"/>
                </a:lnTo>
                <a:close/>
              </a:path>
            </a:pathLst>
          </a:custGeom>
          <a:solidFill>
            <a:srgbClr val="EAEAEA"/>
          </a:solidFill>
          <a:ln w="12700" cmpd="sng">
            <a:solidFill>
              <a:schemeClr val="tx1"/>
            </a:solidFill>
            <a:prstDash val="solid"/>
            <a:round/>
            <a:headEnd/>
            <a:tailEnd/>
          </a:ln>
        </p:spPr>
        <p:txBody>
          <a:bodyPr/>
          <a:lstStyle/>
          <a:p>
            <a:endParaRPr lang="en-US">
              <a:solidFill>
                <a:srgbClr val="000000"/>
              </a:solidFill>
            </a:endParaRPr>
          </a:p>
        </p:txBody>
      </p:sp>
      <p:sp>
        <p:nvSpPr>
          <p:cNvPr id="16" name="Rectangle 15"/>
          <p:cNvSpPr/>
          <p:nvPr/>
        </p:nvSpPr>
        <p:spPr>
          <a:xfrm>
            <a:off x="3717454" y="4046345"/>
            <a:ext cx="4343400" cy="152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260" name="Oval 1036"/>
          <p:cNvSpPr>
            <a:spLocks noChangeArrowheads="1"/>
          </p:cNvSpPr>
          <p:nvPr/>
        </p:nvSpPr>
        <p:spPr bwMode="auto">
          <a:xfrm rot="1822684">
            <a:off x="4043530" y="4065830"/>
            <a:ext cx="107856" cy="113430"/>
          </a:xfrm>
          <a:prstGeom prst="ellipse">
            <a:avLst/>
          </a:prstGeom>
          <a:solidFill>
            <a:srgbClr val="DDDDDD"/>
          </a:solidFill>
          <a:ln w="9525">
            <a:solidFill>
              <a:srgbClr val="0066FF"/>
            </a:solidFill>
            <a:round/>
            <a:headEnd/>
            <a:tailEnd/>
          </a:ln>
          <a:effectLst/>
        </p:spPr>
        <p:txBody>
          <a:bodyPr wrap="none" anchor="ctr"/>
          <a:lstStyle/>
          <a:p>
            <a:endParaRPr lang="en-US">
              <a:solidFill>
                <a:srgbClr val="000000"/>
              </a:solidFill>
            </a:endParaRPr>
          </a:p>
        </p:txBody>
      </p:sp>
      <p:sp>
        <p:nvSpPr>
          <p:cNvPr id="22" name="Rectangle 21"/>
          <p:cNvSpPr/>
          <p:nvPr/>
        </p:nvSpPr>
        <p:spPr>
          <a:xfrm rot="3188114">
            <a:off x="3603040" y="4098538"/>
            <a:ext cx="381000" cy="1524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Isosceles Triangle 22"/>
          <p:cNvSpPr/>
          <p:nvPr/>
        </p:nvSpPr>
        <p:spPr>
          <a:xfrm rot="5400000">
            <a:off x="7908454" y="3741545"/>
            <a:ext cx="304800" cy="762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4" name="Straight Arrow Connector 53"/>
          <p:cNvCxnSpPr/>
          <p:nvPr/>
        </p:nvCxnSpPr>
        <p:spPr>
          <a:xfrm rot="10800000">
            <a:off x="1932991" y="51384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771191" y="58242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94248" y="5454170"/>
            <a:ext cx="699230" cy="338554"/>
          </a:xfrm>
          <a:prstGeom prst="rect">
            <a:avLst/>
          </a:prstGeom>
          <a:noFill/>
        </p:spPr>
        <p:txBody>
          <a:bodyPr wrap="none" rtlCol="0">
            <a:spAutoFit/>
          </a:bodyPr>
          <a:lstStyle/>
          <a:p>
            <a:r>
              <a:rPr lang="en-US" sz="1600" dirty="0">
                <a:solidFill>
                  <a:srgbClr val="000000"/>
                </a:solidFill>
                <a:latin typeface="Arial"/>
              </a:rPr>
              <a:t>1 mm</a:t>
            </a:r>
          </a:p>
        </p:txBody>
      </p:sp>
      <p:sp>
        <p:nvSpPr>
          <p:cNvPr id="68" name="Freeform 67"/>
          <p:cNvSpPr/>
          <p:nvPr/>
        </p:nvSpPr>
        <p:spPr>
          <a:xfrm>
            <a:off x="670254" y="2340755"/>
            <a:ext cx="527123" cy="1705590"/>
          </a:xfrm>
          <a:custGeom>
            <a:avLst/>
            <a:gdLst>
              <a:gd name="connsiteX0" fmla="*/ 364671 w 364671"/>
              <a:gd name="connsiteY0" fmla="*/ 0 h 1643743"/>
              <a:gd name="connsiteX1" fmla="*/ 27214 w 364671"/>
              <a:gd name="connsiteY1" fmla="*/ 838200 h 1643743"/>
              <a:gd name="connsiteX2" fmla="*/ 201385 w 364671"/>
              <a:gd name="connsiteY2" fmla="*/ 1643743 h 1643743"/>
            </a:gdLst>
            <a:ahLst/>
            <a:cxnLst>
              <a:cxn ang="0">
                <a:pos x="connsiteX0" y="connsiteY0"/>
              </a:cxn>
              <a:cxn ang="0">
                <a:pos x="connsiteX1" y="connsiteY1"/>
              </a:cxn>
              <a:cxn ang="0">
                <a:pos x="connsiteX2" y="connsiteY2"/>
              </a:cxn>
            </a:cxnLst>
            <a:rect l="l" t="t" r="r" b="b"/>
            <a:pathLst>
              <a:path w="364671" h="1643743">
                <a:moveTo>
                  <a:pt x="364671" y="0"/>
                </a:moveTo>
                <a:cubicBezTo>
                  <a:pt x="209549" y="282121"/>
                  <a:pt x="54428" y="564243"/>
                  <a:pt x="27214" y="838200"/>
                </a:cubicBezTo>
                <a:cubicBezTo>
                  <a:pt x="0" y="1112157"/>
                  <a:pt x="172357" y="1513114"/>
                  <a:pt x="201385" y="1643743"/>
                </a:cubicBezTo>
              </a:path>
            </a:pathLst>
          </a:cu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1" name="Line 4"/>
          <p:cNvSpPr>
            <a:spLocks noChangeShapeType="1"/>
          </p:cNvSpPr>
          <p:nvPr/>
        </p:nvSpPr>
        <p:spPr bwMode="auto">
          <a:xfrm>
            <a:off x="2140883" y="1676888"/>
            <a:ext cx="381000" cy="0"/>
          </a:xfrm>
          <a:prstGeom prst="line">
            <a:avLst/>
          </a:prstGeom>
          <a:noFill/>
          <a:ln w="19050">
            <a:solidFill>
              <a:schemeClr val="bg2">
                <a:lumMod val="60000"/>
                <a:lumOff val="40000"/>
              </a:schemeClr>
            </a:solidFill>
            <a:round/>
            <a:headEnd/>
            <a:tailEnd/>
          </a:ln>
          <a:effectLst/>
        </p:spPr>
        <p:txBody>
          <a:bodyPr/>
          <a:lstStyle/>
          <a:p>
            <a:endParaRPr lang="en-US">
              <a:solidFill>
                <a:srgbClr val="000000"/>
              </a:solidFill>
              <a:latin typeface="Arial"/>
            </a:endParaRPr>
          </a:p>
        </p:txBody>
      </p:sp>
      <p:sp>
        <p:nvSpPr>
          <p:cNvPr id="70" name="TextBox 69"/>
          <p:cNvSpPr txBox="1"/>
          <p:nvPr/>
        </p:nvSpPr>
        <p:spPr>
          <a:xfrm>
            <a:off x="959783" y="1057763"/>
            <a:ext cx="688009" cy="400110"/>
          </a:xfrm>
          <a:prstGeom prst="rect">
            <a:avLst/>
          </a:prstGeom>
          <a:noFill/>
        </p:spPr>
        <p:txBody>
          <a:bodyPr wrap="none" rtlCol="0">
            <a:spAutoFit/>
          </a:bodyPr>
          <a:lstStyle/>
          <a:p>
            <a:r>
              <a:rPr lang="en-US" baseline="30000" dirty="0">
                <a:solidFill>
                  <a:srgbClr val="000000"/>
                </a:solidFill>
                <a:latin typeface="Arial"/>
                <a:ea typeface="Calibri"/>
              </a:rPr>
              <a:t>2</a:t>
            </a:r>
            <a:r>
              <a:rPr lang="en-US" dirty="0">
                <a:solidFill>
                  <a:srgbClr val="000000"/>
                </a:solidFill>
                <a:latin typeface="Arial"/>
                <a:ea typeface="Calibri"/>
              </a:rPr>
              <a:t>P</a:t>
            </a:r>
            <a:r>
              <a:rPr lang="en-US" baseline="-25000" dirty="0">
                <a:solidFill>
                  <a:srgbClr val="000000"/>
                </a:solidFill>
                <a:latin typeface="Arial"/>
                <a:ea typeface="Calibri"/>
              </a:rPr>
              <a:t>1/2</a:t>
            </a:r>
            <a:endParaRPr lang="en-US" dirty="0">
              <a:solidFill>
                <a:srgbClr val="000000"/>
              </a:solidFill>
              <a:latin typeface="Arial"/>
            </a:endParaRPr>
          </a:p>
        </p:txBody>
      </p:sp>
      <p:sp>
        <p:nvSpPr>
          <p:cNvPr id="71" name="Line 2"/>
          <p:cNvSpPr>
            <a:spLocks noChangeShapeType="1"/>
          </p:cNvSpPr>
          <p:nvPr/>
        </p:nvSpPr>
        <p:spPr bwMode="auto">
          <a:xfrm>
            <a:off x="589668" y="12428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72" name="Line 3"/>
          <p:cNvSpPr>
            <a:spLocks noChangeShapeType="1"/>
          </p:cNvSpPr>
          <p:nvPr/>
        </p:nvSpPr>
        <p:spPr bwMode="auto">
          <a:xfrm>
            <a:off x="1199268" y="29954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73" name="Line 9"/>
          <p:cNvSpPr>
            <a:spLocks noChangeShapeType="1"/>
          </p:cNvSpPr>
          <p:nvPr/>
        </p:nvSpPr>
        <p:spPr bwMode="auto">
          <a:xfrm flipH="1" flipV="1">
            <a:off x="780168" y="1233295"/>
            <a:ext cx="666750" cy="1743075"/>
          </a:xfrm>
          <a:prstGeom prst="line">
            <a:avLst/>
          </a:prstGeom>
          <a:noFill/>
          <a:ln w="28575">
            <a:solidFill>
              <a:srgbClr val="0070C0"/>
            </a:solidFill>
            <a:round/>
            <a:headEnd/>
            <a:tailEnd type="triangle" w="med" len="med"/>
          </a:ln>
          <a:effectLst/>
        </p:spPr>
        <p:txBody>
          <a:bodyPr/>
          <a:lstStyle/>
          <a:p>
            <a:endParaRPr lang="en-US">
              <a:solidFill>
                <a:srgbClr val="000000"/>
              </a:solidFill>
              <a:latin typeface="Arial"/>
            </a:endParaRPr>
          </a:p>
        </p:txBody>
      </p:sp>
      <p:grpSp>
        <p:nvGrpSpPr>
          <p:cNvPr id="74" name="Group 73"/>
          <p:cNvGrpSpPr/>
          <p:nvPr/>
        </p:nvGrpSpPr>
        <p:grpSpPr>
          <a:xfrm rot="4139070">
            <a:off x="39542" y="2012772"/>
            <a:ext cx="1867095" cy="197487"/>
            <a:chOff x="228600" y="2933700"/>
            <a:chExt cx="2579914" cy="190500"/>
          </a:xfrm>
        </p:grpSpPr>
        <p:sp>
          <p:nvSpPr>
            <p:cNvPr id="75" name="AutoShape 17"/>
            <p:cNvSpPr>
              <a:spLocks noChangeArrowheads="1"/>
            </p:cNvSpPr>
            <p:nvPr/>
          </p:nvSpPr>
          <p:spPr bwMode="auto">
            <a:xfrm rot="5400000">
              <a:off x="2560864" y="2876550"/>
              <a:ext cx="190500" cy="304800"/>
            </a:xfrm>
            <a:prstGeom prst="triangle">
              <a:avLst>
                <a:gd name="adj" fmla="val 50000"/>
              </a:avLst>
            </a:prstGeom>
            <a:solidFill>
              <a:srgbClr val="0070C0"/>
            </a:solidFill>
            <a:ln w="9525">
              <a:noFill/>
              <a:miter lim="800000"/>
              <a:headEnd/>
              <a:tailEnd/>
            </a:ln>
            <a:effectLst/>
          </p:spPr>
          <p:txBody>
            <a:bodyPr wrap="none" anchor="ctr"/>
            <a:lstStyle/>
            <a:p>
              <a:endParaRPr lang="en-US">
                <a:solidFill>
                  <a:srgbClr val="000000"/>
                </a:solidFill>
                <a:latin typeface="Arial"/>
              </a:endParaRPr>
            </a:p>
          </p:txBody>
        </p:sp>
        <p:grpSp>
          <p:nvGrpSpPr>
            <p:cNvPr id="76" name="Group 77"/>
            <p:cNvGrpSpPr/>
            <p:nvPr/>
          </p:nvGrpSpPr>
          <p:grpSpPr>
            <a:xfrm>
              <a:off x="228600" y="2971800"/>
              <a:ext cx="2286000" cy="152400"/>
              <a:chOff x="228600" y="2971800"/>
              <a:chExt cx="2286000" cy="152400"/>
            </a:xfrm>
          </p:grpSpPr>
          <p:sp>
            <p:nvSpPr>
              <p:cNvPr id="77"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78"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79"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0"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1"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2"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3"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4"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5"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6"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grpSp>
      </p:grpSp>
      <p:sp>
        <p:nvSpPr>
          <p:cNvPr id="5" name="TextBox 4"/>
          <p:cNvSpPr txBox="1"/>
          <p:nvPr/>
        </p:nvSpPr>
        <p:spPr>
          <a:xfrm>
            <a:off x="6311807" y="3629358"/>
            <a:ext cx="1212191" cy="461665"/>
          </a:xfrm>
          <a:prstGeom prst="rect">
            <a:avLst/>
          </a:prstGeom>
          <a:noFill/>
        </p:spPr>
        <p:txBody>
          <a:bodyPr wrap="none" rtlCol="0">
            <a:spAutoFit/>
          </a:bodyPr>
          <a:lstStyle/>
          <a:p>
            <a:r>
              <a:rPr lang="en-US" dirty="0" smtClean="0">
                <a:solidFill>
                  <a:srgbClr val="000000"/>
                </a:solidFill>
                <a:latin typeface="Arial"/>
              </a:rPr>
              <a:t>194 nm</a:t>
            </a:r>
          </a:p>
        </p:txBody>
      </p:sp>
      <p:sp>
        <p:nvSpPr>
          <p:cNvPr id="2" name="TextBox 1"/>
          <p:cNvSpPr txBox="1"/>
          <p:nvPr/>
        </p:nvSpPr>
        <p:spPr>
          <a:xfrm>
            <a:off x="220377" y="2104832"/>
            <a:ext cx="699230" cy="461665"/>
          </a:xfrm>
          <a:prstGeom prst="rect">
            <a:avLst/>
          </a:prstGeom>
          <a:noFill/>
        </p:spPr>
        <p:txBody>
          <a:bodyPr wrap="none" rtlCol="0">
            <a:spAutoFit/>
          </a:bodyPr>
          <a:lstStyle/>
          <a:p>
            <a:r>
              <a:rPr lang="en-US" dirty="0" smtClean="0">
                <a:solidFill>
                  <a:srgbClr val="000000"/>
                </a:solidFill>
                <a:latin typeface="Arial"/>
              </a:rPr>
              <a:t>Hg</a:t>
            </a:r>
            <a:r>
              <a:rPr lang="en-US" baseline="30000" dirty="0" smtClean="0">
                <a:solidFill>
                  <a:srgbClr val="000000"/>
                </a:solidFill>
                <a:latin typeface="Arial"/>
              </a:rPr>
              <a:t>+</a:t>
            </a:r>
            <a:endParaRPr lang="en-US" dirty="0" smtClean="0">
              <a:solidFill>
                <a:srgbClr val="000000"/>
              </a:solidFill>
              <a:latin typeface="Arial"/>
            </a:endParaRPr>
          </a:p>
        </p:txBody>
      </p:sp>
      <p:grpSp>
        <p:nvGrpSpPr>
          <p:cNvPr id="3" name="Group 2"/>
          <p:cNvGrpSpPr/>
          <p:nvPr/>
        </p:nvGrpSpPr>
        <p:grpSpPr>
          <a:xfrm rot="2398992">
            <a:off x="5370704" y="5131010"/>
            <a:ext cx="914400" cy="838200"/>
            <a:chOff x="5247516" y="5090371"/>
            <a:chExt cx="914400" cy="838200"/>
          </a:xfrm>
        </p:grpSpPr>
        <p:sp>
          <p:nvSpPr>
            <p:cNvPr id="107" name="Oval 35"/>
            <p:cNvSpPr>
              <a:spLocks noChangeArrowheads="1"/>
            </p:cNvSpPr>
            <p:nvPr/>
          </p:nvSpPr>
          <p:spPr bwMode="auto">
            <a:xfrm>
              <a:off x="5399916" y="5166571"/>
              <a:ext cx="762000" cy="685800"/>
            </a:xfrm>
            <a:prstGeom prst="ellipse">
              <a:avLst/>
            </a:prstGeom>
            <a:noFill/>
            <a:ln w="28575">
              <a:solidFill>
                <a:schemeClr val="tx1"/>
              </a:solidFill>
              <a:round/>
              <a:headEnd/>
              <a:tailEnd/>
            </a:ln>
            <a:effectLst/>
          </p:spPr>
          <p:txBody>
            <a:bodyPr wrap="none" anchor="ctr"/>
            <a:lstStyle/>
            <a:p>
              <a:endParaRPr lang="en-US" sz="2400">
                <a:solidFill>
                  <a:srgbClr val="000000"/>
                </a:solidFill>
                <a:latin typeface="Times New Roman" pitchFamily="18" charset="0"/>
              </a:endParaRPr>
            </a:p>
          </p:txBody>
        </p:sp>
        <p:sp>
          <p:nvSpPr>
            <p:cNvPr id="108" name="Line 36"/>
            <p:cNvSpPr>
              <a:spLocks noChangeShapeType="1"/>
            </p:cNvSpPr>
            <p:nvPr/>
          </p:nvSpPr>
          <p:spPr bwMode="auto">
            <a:xfrm>
              <a:off x="5780916" y="5166571"/>
              <a:ext cx="0" cy="685800"/>
            </a:xfrm>
            <a:prstGeom prst="line">
              <a:avLst/>
            </a:prstGeom>
            <a:noFill/>
            <a:ln w="28575">
              <a:solidFill>
                <a:schemeClr val="tx1"/>
              </a:solidFill>
              <a:round/>
              <a:headEnd/>
              <a:tailEnd/>
            </a:ln>
            <a:effectLst/>
          </p:spPr>
          <p:txBody>
            <a:bodyPr/>
            <a:lstStyle/>
            <a:p>
              <a:endParaRPr lang="en-US" sz="2400">
                <a:solidFill>
                  <a:srgbClr val="000000"/>
                </a:solidFill>
                <a:latin typeface="Times New Roman" pitchFamily="18" charset="0"/>
              </a:endParaRPr>
            </a:p>
          </p:txBody>
        </p:sp>
        <p:sp>
          <p:nvSpPr>
            <p:cNvPr id="109" name="Rectangle 37"/>
            <p:cNvSpPr>
              <a:spLocks noChangeArrowheads="1"/>
            </p:cNvSpPr>
            <p:nvPr/>
          </p:nvSpPr>
          <p:spPr bwMode="auto">
            <a:xfrm>
              <a:off x="5247516" y="5090371"/>
              <a:ext cx="520700" cy="838200"/>
            </a:xfrm>
            <a:prstGeom prst="rect">
              <a:avLst/>
            </a:prstGeom>
            <a:solidFill>
              <a:srgbClr val="EAEAEA"/>
            </a:solidFill>
            <a:ln w="9525">
              <a:noFill/>
              <a:miter lim="800000"/>
              <a:headEnd/>
              <a:tailEnd/>
            </a:ln>
            <a:effectLst/>
          </p:spPr>
          <p:txBody>
            <a:bodyPr wrap="none" anchor="ctr"/>
            <a:lstStyle/>
            <a:p>
              <a:endParaRPr lang="en-US" sz="2400">
                <a:solidFill>
                  <a:srgbClr val="000000"/>
                </a:solidFill>
                <a:latin typeface="Times New Roman" pitchFamily="18" charset="0"/>
              </a:endParaRPr>
            </a:p>
          </p:txBody>
        </p:sp>
      </p:grpSp>
      <p:grpSp>
        <p:nvGrpSpPr>
          <p:cNvPr id="51" name="Group 50"/>
          <p:cNvGrpSpPr/>
          <p:nvPr/>
        </p:nvGrpSpPr>
        <p:grpSpPr>
          <a:xfrm rot="2432533">
            <a:off x="4007619" y="4757846"/>
            <a:ext cx="1867095" cy="197487"/>
            <a:chOff x="228600" y="2933700"/>
            <a:chExt cx="2579914" cy="190500"/>
          </a:xfrm>
        </p:grpSpPr>
        <p:sp>
          <p:nvSpPr>
            <p:cNvPr id="52" name="AutoShape 17"/>
            <p:cNvSpPr>
              <a:spLocks noChangeArrowheads="1"/>
            </p:cNvSpPr>
            <p:nvPr/>
          </p:nvSpPr>
          <p:spPr bwMode="auto">
            <a:xfrm rot="5400000">
              <a:off x="2560864" y="2876550"/>
              <a:ext cx="190500" cy="304800"/>
            </a:xfrm>
            <a:prstGeom prst="triangle">
              <a:avLst>
                <a:gd name="adj" fmla="val 50000"/>
              </a:avLst>
            </a:prstGeom>
            <a:solidFill>
              <a:srgbClr val="0070C0"/>
            </a:solidFill>
            <a:ln w="9525">
              <a:noFill/>
              <a:miter lim="800000"/>
              <a:headEnd/>
              <a:tailEnd/>
            </a:ln>
            <a:effectLst/>
          </p:spPr>
          <p:txBody>
            <a:bodyPr wrap="none" anchor="ctr"/>
            <a:lstStyle/>
            <a:p>
              <a:endParaRPr lang="en-US">
                <a:solidFill>
                  <a:srgbClr val="000000"/>
                </a:solidFill>
                <a:latin typeface="Arial"/>
              </a:endParaRPr>
            </a:p>
          </p:txBody>
        </p:sp>
        <p:grpSp>
          <p:nvGrpSpPr>
            <p:cNvPr id="53" name="Group 77"/>
            <p:cNvGrpSpPr/>
            <p:nvPr/>
          </p:nvGrpSpPr>
          <p:grpSpPr>
            <a:xfrm>
              <a:off x="228600" y="2971800"/>
              <a:ext cx="2286000" cy="152400"/>
              <a:chOff x="228600" y="2971800"/>
              <a:chExt cx="2286000" cy="152400"/>
            </a:xfrm>
          </p:grpSpPr>
          <p:sp>
            <p:nvSpPr>
              <p:cNvPr id="56"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57"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59"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62"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64"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66"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7"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8"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89"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90"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grpSp>
      </p:grpSp>
      <p:grpSp>
        <p:nvGrpSpPr>
          <p:cNvPr id="91" name="Group 90"/>
          <p:cNvGrpSpPr/>
          <p:nvPr/>
        </p:nvGrpSpPr>
        <p:grpSpPr>
          <a:xfrm rot="15415571">
            <a:off x="2977997" y="2982969"/>
            <a:ext cx="1867095" cy="197487"/>
            <a:chOff x="228600" y="2933700"/>
            <a:chExt cx="2579914" cy="190500"/>
          </a:xfrm>
        </p:grpSpPr>
        <p:sp>
          <p:nvSpPr>
            <p:cNvPr id="92" name="AutoShape 17"/>
            <p:cNvSpPr>
              <a:spLocks noChangeArrowheads="1"/>
            </p:cNvSpPr>
            <p:nvPr/>
          </p:nvSpPr>
          <p:spPr bwMode="auto">
            <a:xfrm rot="5400000">
              <a:off x="2560864" y="2876550"/>
              <a:ext cx="190500" cy="304800"/>
            </a:xfrm>
            <a:prstGeom prst="triangle">
              <a:avLst>
                <a:gd name="adj" fmla="val 50000"/>
              </a:avLst>
            </a:prstGeom>
            <a:solidFill>
              <a:srgbClr val="0070C0"/>
            </a:solidFill>
            <a:ln w="9525">
              <a:noFill/>
              <a:miter lim="800000"/>
              <a:headEnd/>
              <a:tailEnd/>
            </a:ln>
            <a:effectLst/>
          </p:spPr>
          <p:txBody>
            <a:bodyPr wrap="none" anchor="ctr"/>
            <a:lstStyle/>
            <a:p>
              <a:endParaRPr lang="en-US">
                <a:solidFill>
                  <a:srgbClr val="000000"/>
                </a:solidFill>
                <a:latin typeface="Arial"/>
              </a:endParaRPr>
            </a:p>
          </p:txBody>
        </p:sp>
        <p:grpSp>
          <p:nvGrpSpPr>
            <p:cNvPr id="93" name="Group 77"/>
            <p:cNvGrpSpPr/>
            <p:nvPr/>
          </p:nvGrpSpPr>
          <p:grpSpPr>
            <a:xfrm>
              <a:off x="228600" y="2971800"/>
              <a:ext cx="2286000" cy="152400"/>
              <a:chOff x="228600" y="2971800"/>
              <a:chExt cx="2286000" cy="152400"/>
            </a:xfrm>
          </p:grpSpPr>
          <p:sp>
            <p:nvSpPr>
              <p:cNvPr id="94"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95"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96"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97"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98"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99"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100"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101"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102"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103"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grpSp>
      </p:grpSp>
      <p:sp>
        <p:nvSpPr>
          <p:cNvPr id="4" name="TextBox 3"/>
          <p:cNvSpPr txBox="1"/>
          <p:nvPr/>
        </p:nvSpPr>
        <p:spPr>
          <a:xfrm>
            <a:off x="6219758" y="5615906"/>
            <a:ext cx="1853392" cy="400110"/>
          </a:xfrm>
          <a:prstGeom prst="rect">
            <a:avLst/>
          </a:prstGeom>
          <a:noFill/>
        </p:spPr>
        <p:txBody>
          <a:bodyPr wrap="none" rtlCol="0">
            <a:spAutoFit/>
          </a:bodyPr>
          <a:lstStyle/>
          <a:p>
            <a:r>
              <a:rPr lang="en-US" dirty="0" smtClean="0">
                <a:solidFill>
                  <a:srgbClr val="000000"/>
                </a:solidFill>
              </a:rPr>
              <a:t>photomultiplier</a:t>
            </a:r>
            <a:endParaRPr lang="en-US" dirty="0">
              <a:solidFill>
                <a:srgbClr val="000000"/>
              </a:solidFill>
            </a:endParaRPr>
          </a:p>
        </p:txBody>
      </p:sp>
      <p:sp>
        <p:nvSpPr>
          <p:cNvPr id="104" name="TextBox 103"/>
          <p:cNvSpPr txBox="1"/>
          <p:nvPr/>
        </p:nvSpPr>
        <p:spPr>
          <a:xfrm>
            <a:off x="990255" y="566848"/>
            <a:ext cx="2643672" cy="461665"/>
          </a:xfrm>
          <a:prstGeom prst="rect">
            <a:avLst/>
          </a:prstGeom>
          <a:noFill/>
        </p:spPr>
        <p:txBody>
          <a:bodyPr wrap="none" rtlCol="0">
            <a:spAutoFit/>
          </a:bodyPr>
          <a:lstStyle/>
          <a:p>
            <a:r>
              <a:rPr lang="en-US" sz="2400" dirty="0" smtClean="0">
                <a:solidFill>
                  <a:srgbClr val="000000"/>
                </a:solidFill>
                <a:sym typeface="Symbol"/>
              </a:rPr>
              <a:t></a:t>
            </a:r>
            <a:r>
              <a:rPr lang="en-US" sz="2400" dirty="0" smtClean="0">
                <a:solidFill>
                  <a:srgbClr val="000000"/>
                </a:solidFill>
                <a:sym typeface="Symbol Set SWA" pitchFamily="18" charset="2"/>
              </a:rPr>
              <a:t>0 +</a:t>
            </a:r>
            <a:r>
              <a:rPr lang="en-US" sz="2400" dirty="0" smtClean="0">
                <a:solidFill>
                  <a:srgbClr val="000000"/>
                </a:solidFill>
                <a:sym typeface="Symbol"/>
              </a:rPr>
              <a:t></a:t>
            </a:r>
            <a:r>
              <a:rPr lang="en-US" sz="2400" dirty="0" smtClean="0">
                <a:solidFill>
                  <a:srgbClr val="000000"/>
                </a:solidFill>
                <a:sym typeface="Symbol Set SWA" pitchFamily="18" charset="2"/>
              </a:rPr>
              <a:t></a:t>
            </a:r>
            <a:r>
              <a:rPr lang="en-US" sz="2400" dirty="0" smtClean="0">
                <a:solidFill>
                  <a:srgbClr val="000000"/>
                </a:solidFill>
              </a:rPr>
              <a:t>1</a:t>
            </a:r>
            <a:r>
              <a:rPr lang="en-US" sz="2400" dirty="0" smtClean="0">
                <a:solidFill>
                  <a:srgbClr val="000000"/>
                </a:solidFill>
                <a:sym typeface="Symbol Set SWA" pitchFamily="18" charset="2"/>
              </a:rPr>
              <a:t> </a:t>
            </a:r>
            <a:r>
              <a:rPr lang="en-US" sz="2400" dirty="0" smtClean="0">
                <a:solidFill>
                  <a:srgbClr val="000000"/>
                </a:solidFill>
                <a:sym typeface="Symbol"/>
              </a:rPr>
              <a:t> </a:t>
            </a:r>
            <a:r>
              <a:rPr lang="en-US" sz="2400" dirty="0" smtClean="0">
                <a:solidFill>
                  <a:srgbClr val="000000"/>
                </a:solidFill>
                <a:sym typeface="Symbol Set SWA" pitchFamily="18" charset="2"/>
              </a:rPr>
              <a:t>0 </a:t>
            </a:r>
            <a:endParaRPr lang="en-US" sz="2400" dirty="0" smtClean="0">
              <a:solidFill>
                <a:srgbClr val="000000"/>
              </a:solidFill>
              <a:cs typeface="Arial" pitchFamily="34" charset="0"/>
            </a:endParaRPr>
          </a:p>
        </p:txBody>
      </p:sp>
      <p:sp>
        <p:nvSpPr>
          <p:cNvPr id="105" name="TextBox 104"/>
          <p:cNvSpPr txBox="1"/>
          <p:nvPr/>
        </p:nvSpPr>
        <p:spPr>
          <a:xfrm>
            <a:off x="2483783" y="1438763"/>
            <a:ext cx="479618" cy="400110"/>
          </a:xfrm>
          <a:prstGeom prst="rect">
            <a:avLst/>
          </a:prstGeom>
          <a:noFill/>
          <a:ln>
            <a:noFill/>
          </a:ln>
        </p:spPr>
        <p:txBody>
          <a:bodyPr wrap="none" rtlCol="0">
            <a:spAutoFit/>
          </a:bodyPr>
          <a:lstStyle/>
          <a:p>
            <a:r>
              <a:rPr lang="en-US" dirty="0" smtClean="0">
                <a:solidFill>
                  <a:srgbClr val="FFFFFF">
                    <a:lumMod val="65000"/>
                  </a:srgbClr>
                </a:solidFill>
                <a:latin typeface="Arial"/>
              </a:rPr>
              <a:t>|1</a:t>
            </a:r>
            <a:r>
              <a:rPr lang="en-US" dirty="0" smtClean="0">
                <a:solidFill>
                  <a:srgbClr val="FFFFFF">
                    <a:lumMod val="65000"/>
                  </a:srgbClr>
                </a:solidFill>
                <a:latin typeface="Arial"/>
                <a:sym typeface="Symbol"/>
              </a:rPr>
              <a:t></a:t>
            </a:r>
            <a:endParaRPr lang="en-US" dirty="0">
              <a:solidFill>
                <a:srgbClr val="FFFFFF">
                  <a:lumMod val="65000"/>
                </a:srgbClr>
              </a:solidFill>
              <a:latin typeface="Arial"/>
            </a:endParaRPr>
          </a:p>
        </p:txBody>
      </p:sp>
      <p:sp>
        <p:nvSpPr>
          <p:cNvPr id="106" name="TextBox 105"/>
          <p:cNvSpPr txBox="1"/>
          <p:nvPr/>
        </p:nvSpPr>
        <p:spPr>
          <a:xfrm>
            <a:off x="1668548" y="2811457"/>
            <a:ext cx="479618" cy="400110"/>
          </a:xfrm>
          <a:prstGeom prst="rect">
            <a:avLst/>
          </a:prstGeom>
          <a:noFill/>
        </p:spPr>
        <p:txBody>
          <a:bodyPr wrap="none" rtlCol="0">
            <a:spAutoFit/>
          </a:bodyPr>
          <a:lstStyle/>
          <a:p>
            <a:r>
              <a:rPr lang="en-US" dirty="0" smtClean="0">
                <a:solidFill>
                  <a:srgbClr val="000000"/>
                </a:solidFill>
                <a:latin typeface="Arial"/>
              </a:rPr>
              <a:t>|0</a:t>
            </a:r>
            <a:r>
              <a:rPr lang="en-US" dirty="0" smtClean="0">
                <a:solidFill>
                  <a:srgbClr val="000000"/>
                </a:solidFill>
                <a:latin typeface="Arial"/>
                <a:sym typeface="Symbol"/>
              </a:rPr>
              <a:t></a:t>
            </a:r>
            <a:endParaRPr lang="en-US" dirty="0">
              <a:solidFill>
                <a:srgbClr val="000000"/>
              </a:solidFill>
              <a:latin typeface="Arial"/>
            </a:endParaRPr>
          </a:p>
        </p:txBody>
      </p:sp>
    </p:spTree>
    <p:extLst>
      <p:ext uri="{BB962C8B-B14F-4D97-AF65-F5344CB8AC3E}">
        <p14:creationId xmlns:p14="http://schemas.microsoft.com/office/powerpoint/2010/main" val="6361616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1921311" y="4387167"/>
            <a:ext cx="2270196" cy="2152007"/>
            <a:chOff x="1219200" y="3486793"/>
            <a:chExt cx="2270196" cy="2152007"/>
          </a:xfrm>
        </p:grpSpPr>
        <p:sp>
          <p:nvSpPr>
            <p:cNvPr id="53252" name="Freeform 1028"/>
            <p:cNvSpPr>
              <a:spLocks/>
            </p:cNvSpPr>
            <p:nvPr/>
          </p:nvSpPr>
          <p:spPr bwMode="auto">
            <a:xfrm rot="2675695">
              <a:off x="1219200" y="3534721"/>
              <a:ext cx="1553546" cy="2104079"/>
            </a:xfrm>
            <a:custGeom>
              <a:avLst/>
              <a:gdLst/>
              <a:ahLst/>
              <a:cxnLst>
                <a:cxn ang="0">
                  <a:pos x="2" y="0"/>
                </a:cxn>
                <a:cxn ang="0">
                  <a:pos x="2" y="755"/>
                </a:cxn>
                <a:cxn ang="0">
                  <a:pos x="0" y="755"/>
                </a:cxn>
                <a:cxn ang="0">
                  <a:pos x="0" y="763"/>
                </a:cxn>
                <a:cxn ang="0">
                  <a:pos x="2" y="772"/>
                </a:cxn>
                <a:cxn ang="0">
                  <a:pos x="4" y="780"/>
                </a:cxn>
                <a:cxn ang="0">
                  <a:pos x="12" y="795"/>
                </a:cxn>
                <a:cxn ang="0">
                  <a:pos x="19" y="811"/>
                </a:cxn>
                <a:cxn ang="0">
                  <a:pos x="25" y="818"/>
                </a:cxn>
                <a:cxn ang="0">
                  <a:pos x="33" y="824"/>
                </a:cxn>
                <a:cxn ang="0">
                  <a:pos x="38" y="832"/>
                </a:cxn>
                <a:cxn ang="0">
                  <a:pos x="46" y="840"/>
                </a:cxn>
                <a:cxn ang="0">
                  <a:pos x="56" y="845"/>
                </a:cxn>
                <a:cxn ang="0">
                  <a:pos x="63" y="851"/>
                </a:cxn>
                <a:cxn ang="0">
                  <a:pos x="73" y="859"/>
                </a:cxn>
                <a:cxn ang="0">
                  <a:pos x="85" y="865"/>
                </a:cxn>
                <a:cxn ang="0">
                  <a:pos x="94" y="870"/>
                </a:cxn>
                <a:cxn ang="0">
                  <a:pos x="106" y="874"/>
                </a:cxn>
                <a:cxn ang="0">
                  <a:pos x="129" y="886"/>
                </a:cxn>
                <a:cxn ang="0">
                  <a:pos x="142" y="890"/>
                </a:cxn>
                <a:cxn ang="0">
                  <a:pos x="154" y="893"/>
                </a:cxn>
                <a:cxn ang="0">
                  <a:pos x="181" y="901"/>
                </a:cxn>
                <a:cxn ang="0">
                  <a:pos x="196" y="905"/>
                </a:cxn>
                <a:cxn ang="0">
                  <a:pos x="209" y="909"/>
                </a:cxn>
                <a:cxn ang="0">
                  <a:pos x="240" y="913"/>
                </a:cxn>
                <a:cxn ang="0">
                  <a:pos x="271" y="916"/>
                </a:cxn>
                <a:cxn ang="0">
                  <a:pos x="286" y="918"/>
                </a:cxn>
                <a:cxn ang="0">
                  <a:pos x="303" y="920"/>
                </a:cxn>
                <a:cxn ang="0">
                  <a:pos x="369" y="920"/>
                </a:cxn>
                <a:cxn ang="0">
                  <a:pos x="386" y="918"/>
                </a:cxn>
                <a:cxn ang="0">
                  <a:pos x="417" y="914"/>
                </a:cxn>
                <a:cxn ang="0">
                  <a:pos x="447" y="911"/>
                </a:cxn>
                <a:cxn ang="0">
                  <a:pos x="463" y="909"/>
                </a:cxn>
                <a:cxn ang="0">
                  <a:pos x="476" y="905"/>
                </a:cxn>
                <a:cxn ang="0">
                  <a:pos x="492" y="901"/>
                </a:cxn>
                <a:cxn ang="0">
                  <a:pos x="518" y="893"/>
                </a:cxn>
                <a:cxn ang="0">
                  <a:pos x="530" y="890"/>
                </a:cxn>
                <a:cxn ang="0">
                  <a:pos x="543" y="886"/>
                </a:cxn>
                <a:cxn ang="0">
                  <a:pos x="566" y="874"/>
                </a:cxn>
                <a:cxn ang="0">
                  <a:pos x="578" y="870"/>
                </a:cxn>
                <a:cxn ang="0">
                  <a:pos x="588" y="865"/>
                </a:cxn>
                <a:cxn ang="0">
                  <a:pos x="599" y="859"/>
                </a:cxn>
                <a:cxn ang="0">
                  <a:pos x="609" y="851"/>
                </a:cxn>
                <a:cxn ang="0">
                  <a:pos x="616" y="845"/>
                </a:cxn>
                <a:cxn ang="0">
                  <a:pos x="626" y="840"/>
                </a:cxn>
                <a:cxn ang="0">
                  <a:pos x="634" y="832"/>
                </a:cxn>
                <a:cxn ang="0">
                  <a:pos x="639" y="824"/>
                </a:cxn>
                <a:cxn ang="0">
                  <a:pos x="647" y="818"/>
                </a:cxn>
                <a:cxn ang="0">
                  <a:pos x="653" y="811"/>
                </a:cxn>
                <a:cxn ang="0">
                  <a:pos x="661" y="795"/>
                </a:cxn>
                <a:cxn ang="0">
                  <a:pos x="668" y="780"/>
                </a:cxn>
                <a:cxn ang="0">
                  <a:pos x="670" y="772"/>
                </a:cxn>
                <a:cxn ang="0">
                  <a:pos x="672" y="763"/>
                </a:cxn>
                <a:cxn ang="0">
                  <a:pos x="672" y="755"/>
                </a:cxn>
                <a:cxn ang="0">
                  <a:pos x="672" y="0"/>
                </a:cxn>
                <a:cxn ang="0">
                  <a:pos x="2" y="0"/>
                </a:cxn>
              </a:cxnLst>
              <a:rect l="0" t="0" r="r" b="b"/>
              <a:pathLst>
                <a:path w="672" h="920">
                  <a:moveTo>
                    <a:pt x="2" y="0"/>
                  </a:moveTo>
                  <a:lnTo>
                    <a:pt x="2" y="755"/>
                  </a:lnTo>
                  <a:lnTo>
                    <a:pt x="0" y="755"/>
                  </a:lnTo>
                  <a:lnTo>
                    <a:pt x="0" y="763"/>
                  </a:lnTo>
                  <a:lnTo>
                    <a:pt x="2" y="772"/>
                  </a:lnTo>
                  <a:lnTo>
                    <a:pt x="4" y="780"/>
                  </a:lnTo>
                  <a:lnTo>
                    <a:pt x="12" y="795"/>
                  </a:lnTo>
                  <a:lnTo>
                    <a:pt x="19" y="811"/>
                  </a:lnTo>
                  <a:lnTo>
                    <a:pt x="25" y="818"/>
                  </a:lnTo>
                  <a:lnTo>
                    <a:pt x="33" y="824"/>
                  </a:lnTo>
                  <a:lnTo>
                    <a:pt x="38" y="832"/>
                  </a:lnTo>
                  <a:lnTo>
                    <a:pt x="46" y="840"/>
                  </a:lnTo>
                  <a:lnTo>
                    <a:pt x="56" y="845"/>
                  </a:lnTo>
                  <a:lnTo>
                    <a:pt x="63" y="851"/>
                  </a:lnTo>
                  <a:lnTo>
                    <a:pt x="73" y="859"/>
                  </a:lnTo>
                  <a:lnTo>
                    <a:pt x="85" y="865"/>
                  </a:lnTo>
                  <a:lnTo>
                    <a:pt x="94" y="870"/>
                  </a:lnTo>
                  <a:lnTo>
                    <a:pt x="106" y="874"/>
                  </a:lnTo>
                  <a:lnTo>
                    <a:pt x="129" y="886"/>
                  </a:lnTo>
                  <a:lnTo>
                    <a:pt x="142" y="890"/>
                  </a:lnTo>
                  <a:lnTo>
                    <a:pt x="154" y="893"/>
                  </a:lnTo>
                  <a:lnTo>
                    <a:pt x="181" y="901"/>
                  </a:lnTo>
                  <a:lnTo>
                    <a:pt x="196" y="905"/>
                  </a:lnTo>
                  <a:lnTo>
                    <a:pt x="209" y="909"/>
                  </a:lnTo>
                  <a:lnTo>
                    <a:pt x="240" y="913"/>
                  </a:lnTo>
                  <a:lnTo>
                    <a:pt x="271" y="916"/>
                  </a:lnTo>
                  <a:lnTo>
                    <a:pt x="286" y="918"/>
                  </a:lnTo>
                  <a:lnTo>
                    <a:pt x="303" y="920"/>
                  </a:lnTo>
                  <a:lnTo>
                    <a:pt x="369" y="920"/>
                  </a:lnTo>
                  <a:lnTo>
                    <a:pt x="386" y="918"/>
                  </a:lnTo>
                  <a:lnTo>
                    <a:pt x="417" y="914"/>
                  </a:lnTo>
                  <a:lnTo>
                    <a:pt x="447" y="911"/>
                  </a:lnTo>
                  <a:lnTo>
                    <a:pt x="463" y="909"/>
                  </a:lnTo>
                  <a:lnTo>
                    <a:pt x="476" y="905"/>
                  </a:lnTo>
                  <a:lnTo>
                    <a:pt x="492" y="901"/>
                  </a:lnTo>
                  <a:lnTo>
                    <a:pt x="518" y="893"/>
                  </a:lnTo>
                  <a:lnTo>
                    <a:pt x="530" y="890"/>
                  </a:lnTo>
                  <a:lnTo>
                    <a:pt x="543" y="886"/>
                  </a:lnTo>
                  <a:lnTo>
                    <a:pt x="566" y="874"/>
                  </a:lnTo>
                  <a:lnTo>
                    <a:pt x="578" y="870"/>
                  </a:lnTo>
                  <a:lnTo>
                    <a:pt x="588" y="865"/>
                  </a:lnTo>
                  <a:lnTo>
                    <a:pt x="599" y="859"/>
                  </a:lnTo>
                  <a:lnTo>
                    <a:pt x="609" y="851"/>
                  </a:lnTo>
                  <a:lnTo>
                    <a:pt x="616" y="845"/>
                  </a:lnTo>
                  <a:lnTo>
                    <a:pt x="626" y="840"/>
                  </a:lnTo>
                  <a:lnTo>
                    <a:pt x="634" y="832"/>
                  </a:lnTo>
                  <a:lnTo>
                    <a:pt x="639" y="824"/>
                  </a:lnTo>
                  <a:lnTo>
                    <a:pt x="647" y="818"/>
                  </a:lnTo>
                  <a:lnTo>
                    <a:pt x="653" y="811"/>
                  </a:lnTo>
                  <a:lnTo>
                    <a:pt x="661" y="795"/>
                  </a:lnTo>
                  <a:lnTo>
                    <a:pt x="668" y="780"/>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3" name="Oval 1029"/>
            <p:cNvSpPr>
              <a:spLocks noChangeArrowheads="1"/>
            </p:cNvSpPr>
            <p:nvPr/>
          </p:nvSpPr>
          <p:spPr bwMode="auto">
            <a:xfrm rot="2675695">
              <a:off x="1931041" y="3486793"/>
              <a:ext cx="1558355" cy="766862"/>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15" name="Rectangle 14"/>
          <p:cNvSpPr/>
          <p:nvPr/>
        </p:nvSpPr>
        <p:spPr>
          <a:xfrm>
            <a:off x="745654" y="4046345"/>
            <a:ext cx="3429000" cy="152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256" name="Freeform 1032"/>
          <p:cNvSpPr>
            <a:spLocks/>
          </p:cNvSpPr>
          <p:nvPr/>
        </p:nvSpPr>
        <p:spPr bwMode="auto">
          <a:xfrm rot="2675695">
            <a:off x="2232413" y="3707717"/>
            <a:ext cx="3097472" cy="1433074"/>
          </a:xfrm>
          <a:custGeom>
            <a:avLst/>
            <a:gdLst/>
            <a:ahLst/>
            <a:cxnLst>
              <a:cxn ang="0">
                <a:pos x="0" y="269"/>
              </a:cxn>
              <a:cxn ang="0">
                <a:pos x="8" y="305"/>
              </a:cxn>
              <a:cxn ang="0">
                <a:pos x="29" y="359"/>
              </a:cxn>
              <a:cxn ang="0">
                <a:pos x="61" y="409"/>
              </a:cxn>
              <a:cxn ang="0">
                <a:pos x="108" y="455"/>
              </a:cxn>
              <a:cxn ang="0">
                <a:pos x="144" y="482"/>
              </a:cxn>
              <a:cxn ang="0">
                <a:pos x="184" y="509"/>
              </a:cxn>
              <a:cxn ang="0">
                <a:pos x="253" y="545"/>
              </a:cxn>
              <a:cxn ang="0">
                <a:pos x="332" y="574"/>
              </a:cxn>
              <a:cxn ang="0">
                <a:pos x="388" y="591"/>
              </a:cxn>
              <a:cxn ang="0">
                <a:pos x="445" y="605"/>
              </a:cxn>
              <a:cxn ang="0">
                <a:pos x="507" y="614"/>
              </a:cxn>
              <a:cxn ang="0">
                <a:pos x="570" y="622"/>
              </a:cxn>
              <a:cxn ang="0">
                <a:pos x="637" y="626"/>
              </a:cxn>
              <a:cxn ang="0">
                <a:pos x="737" y="624"/>
              </a:cxn>
              <a:cxn ang="0">
                <a:pos x="801" y="618"/>
              </a:cxn>
              <a:cxn ang="0">
                <a:pos x="864" y="611"/>
              </a:cxn>
              <a:cxn ang="0">
                <a:pos x="924" y="597"/>
              </a:cxn>
              <a:cxn ang="0">
                <a:pos x="981" y="584"/>
              </a:cxn>
              <a:cxn ang="0">
                <a:pos x="1062" y="555"/>
              </a:cxn>
              <a:cxn ang="0">
                <a:pos x="1133" y="522"/>
              </a:cxn>
              <a:cxn ang="0">
                <a:pos x="1175" y="495"/>
              </a:cxn>
              <a:cxn ang="0">
                <a:pos x="1215" y="468"/>
              </a:cxn>
              <a:cxn ang="0">
                <a:pos x="1263" y="424"/>
              </a:cxn>
              <a:cxn ang="0">
                <a:pos x="1302" y="374"/>
              </a:cxn>
              <a:cxn ang="0">
                <a:pos x="1321" y="340"/>
              </a:cxn>
              <a:cxn ang="0">
                <a:pos x="1336" y="286"/>
              </a:cxn>
              <a:cxn ang="0">
                <a:pos x="1340" y="249"/>
              </a:cxn>
              <a:cxn ang="0">
                <a:pos x="1338" y="19"/>
              </a:cxn>
              <a:cxn ang="0">
                <a:pos x="1332" y="55"/>
              </a:cxn>
              <a:cxn ang="0">
                <a:pos x="1311" y="107"/>
              </a:cxn>
              <a:cxn ang="0">
                <a:pos x="1290" y="142"/>
              </a:cxn>
              <a:cxn ang="0">
                <a:pos x="1263" y="175"/>
              </a:cxn>
              <a:cxn ang="0">
                <a:pos x="1231" y="203"/>
              </a:cxn>
              <a:cxn ang="0">
                <a:pos x="1175" y="246"/>
              </a:cxn>
              <a:cxn ang="0">
                <a:pos x="1133" y="271"/>
              </a:cxn>
              <a:cxn ang="0">
                <a:pos x="1060" y="305"/>
              </a:cxn>
              <a:cxn ang="0">
                <a:pos x="1008" y="322"/>
              </a:cxn>
              <a:cxn ang="0">
                <a:pos x="924" y="347"/>
              </a:cxn>
              <a:cxn ang="0">
                <a:pos x="864" y="359"/>
              </a:cxn>
              <a:cxn ang="0">
                <a:pos x="801" y="367"/>
              </a:cxn>
              <a:cxn ang="0">
                <a:pos x="737" y="372"/>
              </a:cxn>
              <a:cxn ang="0">
                <a:pos x="637" y="374"/>
              </a:cxn>
              <a:cxn ang="0">
                <a:pos x="570" y="370"/>
              </a:cxn>
              <a:cxn ang="0">
                <a:pos x="507" y="363"/>
              </a:cxn>
              <a:cxn ang="0">
                <a:pos x="445" y="353"/>
              </a:cxn>
              <a:cxn ang="0">
                <a:pos x="359" y="332"/>
              </a:cxn>
              <a:cxn ang="0">
                <a:pos x="305" y="315"/>
              </a:cxn>
              <a:cxn ang="0">
                <a:pos x="230" y="282"/>
              </a:cxn>
              <a:cxn ang="0">
                <a:pos x="186" y="259"/>
              </a:cxn>
              <a:cxn ang="0">
                <a:pos x="127" y="219"/>
              </a:cxn>
              <a:cxn ang="0">
                <a:pos x="92" y="190"/>
              </a:cxn>
              <a:cxn ang="0">
                <a:pos x="63" y="157"/>
              </a:cxn>
              <a:cxn ang="0">
                <a:pos x="38" y="125"/>
              </a:cxn>
              <a:cxn ang="0">
                <a:pos x="13" y="73"/>
              </a:cxn>
              <a:cxn ang="0">
                <a:pos x="4" y="36"/>
              </a:cxn>
              <a:cxn ang="0">
                <a:pos x="0" y="0"/>
              </a:cxn>
            </a:cxnLst>
            <a:rect l="0" t="0" r="r" b="b"/>
            <a:pathLst>
              <a:path w="1340" h="626">
                <a:moveTo>
                  <a:pt x="0" y="40"/>
                </a:moveTo>
                <a:lnTo>
                  <a:pt x="0" y="269"/>
                </a:lnTo>
                <a:lnTo>
                  <a:pt x="4" y="286"/>
                </a:lnTo>
                <a:lnTo>
                  <a:pt x="8" y="305"/>
                </a:lnTo>
                <a:lnTo>
                  <a:pt x="19" y="340"/>
                </a:lnTo>
                <a:lnTo>
                  <a:pt x="29" y="359"/>
                </a:lnTo>
                <a:lnTo>
                  <a:pt x="38" y="374"/>
                </a:lnTo>
                <a:lnTo>
                  <a:pt x="61" y="409"/>
                </a:lnTo>
                <a:lnTo>
                  <a:pt x="92" y="440"/>
                </a:lnTo>
                <a:lnTo>
                  <a:pt x="108" y="455"/>
                </a:lnTo>
                <a:lnTo>
                  <a:pt x="125" y="468"/>
                </a:lnTo>
                <a:lnTo>
                  <a:pt x="144" y="482"/>
                </a:lnTo>
                <a:lnTo>
                  <a:pt x="165" y="495"/>
                </a:lnTo>
                <a:lnTo>
                  <a:pt x="184" y="509"/>
                </a:lnTo>
                <a:lnTo>
                  <a:pt x="207" y="522"/>
                </a:lnTo>
                <a:lnTo>
                  <a:pt x="253" y="545"/>
                </a:lnTo>
                <a:lnTo>
                  <a:pt x="278" y="555"/>
                </a:lnTo>
                <a:lnTo>
                  <a:pt x="332" y="574"/>
                </a:lnTo>
                <a:lnTo>
                  <a:pt x="359" y="584"/>
                </a:lnTo>
                <a:lnTo>
                  <a:pt x="388" y="591"/>
                </a:lnTo>
                <a:lnTo>
                  <a:pt x="417" y="597"/>
                </a:lnTo>
                <a:lnTo>
                  <a:pt x="445" y="605"/>
                </a:lnTo>
                <a:lnTo>
                  <a:pt x="476" y="611"/>
                </a:lnTo>
                <a:lnTo>
                  <a:pt x="507" y="614"/>
                </a:lnTo>
                <a:lnTo>
                  <a:pt x="540" y="618"/>
                </a:lnTo>
                <a:lnTo>
                  <a:pt x="570" y="622"/>
                </a:lnTo>
                <a:lnTo>
                  <a:pt x="603" y="624"/>
                </a:lnTo>
                <a:lnTo>
                  <a:pt x="637" y="626"/>
                </a:lnTo>
                <a:lnTo>
                  <a:pt x="703" y="626"/>
                </a:lnTo>
                <a:lnTo>
                  <a:pt x="737" y="624"/>
                </a:lnTo>
                <a:lnTo>
                  <a:pt x="770" y="622"/>
                </a:lnTo>
                <a:lnTo>
                  <a:pt x="801" y="618"/>
                </a:lnTo>
                <a:lnTo>
                  <a:pt x="833" y="614"/>
                </a:lnTo>
                <a:lnTo>
                  <a:pt x="864" y="611"/>
                </a:lnTo>
                <a:lnTo>
                  <a:pt x="895" y="605"/>
                </a:lnTo>
                <a:lnTo>
                  <a:pt x="924" y="597"/>
                </a:lnTo>
                <a:lnTo>
                  <a:pt x="952" y="591"/>
                </a:lnTo>
                <a:lnTo>
                  <a:pt x="981" y="584"/>
                </a:lnTo>
                <a:lnTo>
                  <a:pt x="1035" y="564"/>
                </a:lnTo>
                <a:lnTo>
                  <a:pt x="1062" y="555"/>
                </a:lnTo>
                <a:lnTo>
                  <a:pt x="1087" y="545"/>
                </a:lnTo>
                <a:lnTo>
                  <a:pt x="1133" y="522"/>
                </a:lnTo>
                <a:lnTo>
                  <a:pt x="1156" y="509"/>
                </a:lnTo>
                <a:lnTo>
                  <a:pt x="1175" y="495"/>
                </a:lnTo>
                <a:lnTo>
                  <a:pt x="1196" y="482"/>
                </a:lnTo>
                <a:lnTo>
                  <a:pt x="1215" y="468"/>
                </a:lnTo>
                <a:lnTo>
                  <a:pt x="1233" y="455"/>
                </a:lnTo>
                <a:lnTo>
                  <a:pt x="1263" y="424"/>
                </a:lnTo>
                <a:lnTo>
                  <a:pt x="1279" y="409"/>
                </a:lnTo>
                <a:lnTo>
                  <a:pt x="1302" y="374"/>
                </a:lnTo>
                <a:lnTo>
                  <a:pt x="1311" y="359"/>
                </a:lnTo>
                <a:lnTo>
                  <a:pt x="1321" y="340"/>
                </a:lnTo>
                <a:lnTo>
                  <a:pt x="1332" y="305"/>
                </a:lnTo>
                <a:lnTo>
                  <a:pt x="1336" y="286"/>
                </a:lnTo>
                <a:lnTo>
                  <a:pt x="1340" y="269"/>
                </a:lnTo>
                <a:lnTo>
                  <a:pt x="1340" y="249"/>
                </a:lnTo>
                <a:lnTo>
                  <a:pt x="1340" y="0"/>
                </a:lnTo>
                <a:lnTo>
                  <a:pt x="1338" y="19"/>
                </a:lnTo>
                <a:lnTo>
                  <a:pt x="1336" y="36"/>
                </a:lnTo>
                <a:lnTo>
                  <a:pt x="1332" y="55"/>
                </a:lnTo>
                <a:lnTo>
                  <a:pt x="1327" y="73"/>
                </a:lnTo>
                <a:lnTo>
                  <a:pt x="1311" y="107"/>
                </a:lnTo>
                <a:lnTo>
                  <a:pt x="1302" y="125"/>
                </a:lnTo>
                <a:lnTo>
                  <a:pt x="1290" y="142"/>
                </a:lnTo>
                <a:lnTo>
                  <a:pt x="1277" y="157"/>
                </a:lnTo>
                <a:lnTo>
                  <a:pt x="1263" y="175"/>
                </a:lnTo>
                <a:lnTo>
                  <a:pt x="1248" y="190"/>
                </a:lnTo>
                <a:lnTo>
                  <a:pt x="1231" y="203"/>
                </a:lnTo>
                <a:lnTo>
                  <a:pt x="1213" y="219"/>
                </a:lnTo>
                <a:lnTo>
                  <a:pt x="1175" y="246"/>
                </a:lnTo>
                <a:lnTo>
                  <a:pt x="1154" y="259"/>
                </a:lnTo>
                <a:lnTo>
                  <a:pt x="1133" y="271"/>
                </a:lnTo>
                <a:lnTo>
                  <a:pt x="1110" y="282"/>
                </a:lnTo>
                <a:lnTo>
                  <a:pt x="1060" y="305"/>
                </a:lnTo>
                <a:lnTo>
                  <a:pt x="1035" y="315"/>
                </a:lnTo>
                <a:lnTo>
                  <a:pt x="1008" y="322"/>
                </a:lnTo>
                <a:lnTo>
                  <a:pt x="981" y="332"/>
                </a:lnTo>
                <a:lnTo>
                  <a:pt x="924" y="347"/>
                </a:lnTo>
                <a:lnTo>
                  <a:pt x="895" y="353"/>
                </a:lnTo>
                <a:lnTo>
                  <a:pt x="864" y="359"/>
                </a:lnTo>
                <a:lnTo>
                  <a:pt x="833" y="363"/>
                </a:lnTo>
                <a:lnTo>
                  <a:pt x="801" y="367"/>
                </a:lnTo>
                <a:lnTo>
                  <a:pt x="770" y="370"/>
                </a:lnTo>
                <a:lnTo>
                  <a:pt x="737" y="372"/>
                </a:lnTo>
                <a:lnTo>
                  <a:pt x="703" y="374"/>
                </a:lnTo>
                <a:lnTo>
                  <a:pt x="637" y="374"/>
                </a:lnTo>
                <a:lnTo>
                  <a:pt x="603" y="372"/>
                </a:lnTo>
                <a:lnTo>
                  <a:pt x="570" y="370"/>
                </a:lnTo>
                <a:lnTo>
                  <a:pt x="540" y="367"/>
                </a:lnTo>
                <a:lnTo>
                  <a:pt x="507" y="363"/>
                </a:lnTo>
                <a:lnTo>
                  <a:pt x="476" y="359"/>
                </a:lnTo>
                <a:lnTo>
                  <a:pt x="445" y="353"/>
                </a:lnTo>
                <a:lnTo>
                  <a:pt x="417" y="347"/>
                </a:lnTo>
                <a:lnTo>
                  <a:pt x="359" y="332"/>
                </a:lnTo>
                <a:lnTo>
                  <a:pt x="332" y="322"/>
                </a:lnTo>
                <a:lnTo>
                  <a:pt x="305" y="315"/>
                </a:lnTo>
                <a:lnTo>
                  <a:pt x="280" y="305"/>
                </a:lnTo>
                <a:lnTo>
                  <a:pt x="230" y="282"/>
                </a:lnTo>
                <a:lnTo>
                  <a:pt x="207" y="271"/>
                </a:lnTo>
                <a:lnTo>
                  <a:pt x="186" y="259"/>
                </a:lnTo>
                <a:lnTo>
                  <a:pt x="165" y="246"/>
                </a:lnTo>
                <a:lnTo>
                  <a:pt x="127" y="219"/>
                </a:lnTo>
                <a:lnTo>
                  <a:pt x="109" y="203"/>
                </a:lnTo>
                <a:lnTo>
                  <a:pt x="92" y="190"/>
                </a:lnTo>
                <a:lnTo>
                  <a:pt x="77" y="175"/>
                </a:lnTo>
                <a:lnTo>
                  <a:pt x="63" y="157"/>
                </a:lnTo>
                <a:lnTo>
                  <a:pt x="50" y="142"/>
                </a:lnTo>
                <a:lnTo>
                  <a:pt x="38" y="125"/>
                </a:lnTo>
                <a:lnTo>
                  <a:pt x="29" y="107"/>
                </a:lnTo>
                <a:lnTo>
                  <a:pt x="13" y="73"/>
                </a:lnTo>
                <a:lnTo>
                  <a:pt x="8" y="55"/>
                </a:lnTo>
                <a:lnTo>
                  <a:pt x="4" y="36"/>
                </a:lnTo>
                <a:lnTo>
                  <a:pt x="2" y="19"/>
                </a:lnTo>
                <a:lnTo>
                  <a:pt x="0" y="0"/>
                </a:lnTo>
                <a:lnTo>
                  <a:pt x="0" y="4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4" name="Oval 1030"/>
          <p:cNvSpPr>
            <a:spLocks noChangeArrowheads="1"/>
          </p:cNvSpPr>
          <p:nvPr/>
        </p:nvSpPr>
        <p:spPr bwMode="auto">
          <a:xfrm rot="2675695">
            <a:off x="2747055" y="3041505"/>
            <a:ext cx="3102281" cy="1730233"/>
          </a:xfrm>
          <a:prstGeom prst="ellipse">
            <a:avLst/>
          </a:prstGeom>
          <a:solidFill>
            <a:schemeClr val="accent4">
              <a:lumMod val="50000"/>
              <a:lumOff val="50000"/>
            </a:schemeClr>
          </a:solidFill>
          <a:ln w="12700">
            <a:solidFill>
              <a:schemeClr val="tx1"/>
            </a:solidFill>
            <a:round/>
            <a:headEnd/>
            <a:tailEnd/>
          </a:ln>
        </p:spPr>
        <p:txBody>
          <a:bodyPr/>
          <a:lstStyle/>
          <a:p>
            <a:endParaRPr lang="en-US">
              <a:solidFill>
                <a:srgbClr val="000000"/>
              </a:solidFill>
            </a:endParaRPr>
          </a:p>
        </p:txBody>
      </p:sp>
      <p:sp>
        <p:nvSpPr>
          <p:cNvPr id="53255" name="Oval 1031"/>
          <p:cNvSpPr>
            <a:spLocks noChangeArrowheads="1"/>
          </p:cNvSpPr>
          <p:nvPr/>
        </p:nvSpPr>
        <p:spPr bwMode="auto">
          <a:xfrm rot="2675695">
            <a:off x="3468516" y="3539966"/>
            <a:ext cx="1558355" cy="829170"/>
          </a:xfrm>
          <a:prstGeom prst="ellipse">
            <a:avLst/>
          </a:prstGeom>
          <a:solidFill>
            <a:srgbClr val="DDDDDD"/>
          </a:solidFill>
          <a:ln w="12700">
            <a:solidFill>
              <a:schemeClr val="tx1"/>
            </a:solidFill>
            <a:round/>
            <a:headEnd/>
            <a:tailEnd/>
          </a:ln>
        </p:spPr>
        <p:txBody>
          <a:bodyPr/>
          <a:lstStyle/>
          <a:p>
            <a:endParaRPr lang="en-US">
              <a:solidFill>
                <a:srgbClr val="000000"/>
              </a:solidFill>
            </a:endParaRPr>
          </a:p>
        </p:txBody>
      </p:sp>
      <p:grpSp>
        <p:nvGrpSpPr>
          <p:cNvPr id="34" name="Group 33"/>
          <p:cNvGrpSpPr/>
          <p:nvPr/>
        </p:nvGrpSpPr>
        <p:grpSpPr>
          <a:xfrm>
            <a:off x="4457683" y="1803888"/>
            <a:ext cx="2284626" cy="2180764"/>
            <a:chOff x="4268574" y="381000"/>
            <a:chExt cx="2284626" cy="2180764"/>
          </a:xfrm>
        </p:grpSpPr>
        <p:sp>
          <p:nvSpPr>
            <p:cNvPr id="53257" name="Freeform 1033"/>
            <p:cNvSpPr>
              <a:spLocks/>
            </p:cNvSpPr>
            <p:nvPr/>
          </p:nvSpPr>
          <p:spPr bwMode="auto">
            <a:xfrm rot="2675695">
              <a:off x="4268574" y="448100"/>
              <a:ext cx="1553546" cy="2113664"/>
            </a:xfrm>
            <a:custGeom>
              <a:avLst/>
              <a:gdLst/>
              <a:ahLst/>
              <a:cxnLst>
                <a:cxn ang="0">
                  <a:pos x="2" y="0"/>
                </a:cxn>
                <a:cxn ang="0">
                  <a:pos x="2" y="757"/>
                </a:cxn>
                <a:cxn ang="0">
                  <a:pos x="0" y="755"/>
                </a:cxn>
                <a:cxn ang="0">
                  <a:pos x="0" y="763"/>
                </a:cxn>
                <a:cxn ang="0">
                  <a:pos x="2" y="772"/>
                </a:cxn>
                <a:cxn ang="0">
                  <a:pos x="6" y="788"/>
                </a:cxn>
                <a:cxn ang="0">
                  <a:pos x="14" y="803"/>
                </a:cxn>
                <a:cxn ang="0">
                  <a:pos x="25" y="818"/>
                </a:cxn>
                <a:cxn ang="0">
                  <a:pos x="31" y="826"/>
                </a:cxn>
                <a:cxn ang="0">
                  <a:pos x="38" y="832"/>
                </a:cxn>
                <a:cxn ang="0">
                  <a:pos x="46" y="839"/>
                </a:cxn>
                <a:cxn ang="0">
                  <a:pos x="54" y="845"/>
                </a:cxn>
                <a:cxn ang="0">
                  <a:pos x="63" y="853"/>
                </a:cxn>
                <a:cxn ang="0">
                  <a:pos x="83" y="864"/>
                </a:cxn>
                <a:cxn ang="0">
                  <a:pos x="92" y="870"/>
                </a:cxn>
                <a:cxn ang="0">
                  <a:pos x="115" y="882"/>
                </a:cxn>
                <a:cxn ang="0">
                  <a:pos x="127" y="886"/>
                </a:cxn>
                <a:cxn ang="0">
                  <a:pos x="140" y="891"/>
                </a:cxn>
                <a:cxn ang="0">
                  <a:pos x="167" y="899"/>
                </a:cxn>
                <a:cxn ang="0">
                  <a:pos x="194" y="907"/>
                </a:cxn>
                <a:cxn ang="0">
                  <a:pos x="209" y="911"/>
                </a:cxn>
                <a:cxn ang="0">
                  <a:pos x="223" y="912"/>
                </a:cxn>
                <a:cxn ang="0">
                  <a:pos x="254" y="916"/>
                </a:cxn>
                <a:cxn ang="0">
                  <a:pos x="271" y="918"/>
                </a:cxn>
                <a:cxn ang="0">
                  <a:pos x="286" y="920"/>
                </a:cxn>
                <a:cxn ang="0">
                  <a:pos x="303" y="922"/>
                </a:cxn>
                <a:cxn ang="0">
                  <a:pos x="369" y="922"/>
                </a:cxn>
                <a:cxn ang="0">
                  <a:pos x="386" y="920"/>
                </a:cxn>
                <a:cxn ang="0">
                  <a:pos x="401" y="918"/>
                </a:cxn>
                <a:cxn ang="0">
                  <a:pos x="419" y="916"/>
                </a:cxn>
                <a:cxn ang="0">
                  <a:pos x="449" y="912"/>
                </a:cxn>
                <a:cxn ang="0">
                  <a:pos x="463" y="911"/>
                </a:cxn>
                <a:cxn ang="0">
                  <a:pos x="478" y="907"/>
                </a:cxn>
                <a:cxn ang="0">
                  <a:pos x="505" y="899"/>
                </a:cxn>
                <a:cxn ang="0">
                  <a:pos x="532" y="891"/>
                </a:cxn>
                <a:cxn ang="0">
                  <a:pos x="545" y="886"/>
                </a:cxn>
                <a:cxn ang="0">
                  <a:pos x="557" y="882"/>
                </a:cxn>
                <a:cxn ang="0">
                  <a:pos x="580" y="870"/>
                </a:cxn>
                <a:cxn ang="0">
                  <a:pos x="599" y="859"/>
                </a:cxn>
                <a:cxn ang="0">
                  <a:pos x="609" y="853"/>
                </a:cxn>
                <a:cxn ang="0">
                  <a:pos x="618" y="845"/>
                </a:cxn>
                <a:cxn ang="0">
                  <a:pos x="626" y="839"/>
                </a:cxn>
                <a:cxn ang="0">
                  <a:pos x="634" y="832"/>
                </a:cxn>
                <a:cxn ang="0">
                  <a:pos x="641" y="826"/>
                </a:cxn>
                <a:cxn ang="0">
                  <a:pos x="653" y="811"/>
                </a:cxn>
                <a:cxn ang="0">
                  <a:pos x="659" y="803"/>
                </a:cxn>
                <a:cxn ang="0">
                  <a:pos x="666" y="788"/>
                </a:cxn>
                <a:cxn ang="0">
                  <a:pos x="670" y="772"/>
                </a:cxn>
                <a:cxn ang="0">
                  <a:pos x="672" y="763"/>
                </a:cxn>
                <a:cxn ang="0">
                  <a:pos x="672" y="755"/>
                </a:cxn>
                <a:cxn ang="0">
                  <a:pos x="672" y="0"/>
                </a:cxn>
                <a:cxn ang="0">
                  <a:pos x="2" y="0"/>
                </a:cxn>
              </a:cxnLst>
              <a:rect l="0" t="0" r="r" b="b"/>
              <a:pathLst>
                <a:path w="672" h="922">
                  <a:moveTo>
                    <a:pt x="2" y="0"/>
                  </a:moveTo>
                  <a:lnTo>
                    <a:pt x="2" y="757"/>
                  </a:lnTo>
                  <a:lnTo>
                    <a:pt x="0" y="755"/>
                  </a:lnTo>
                  <a:lnTo>
                    <a:pt x="0" y="763"/>
                  </a:lnTo>
                  <a:lnTo>
                    <a:pt x="2" y="772"/>
                  </a:lnTo>
                  <a:lnTo>
                    <a:pt x="6" y="788"/>
                  </a:lnTo>
                  <a:lnTo>
                    <a:pt x="14" y="803"/>
                  </a:lnTo>
                  <a:lnTo>
                    <a:pt x="25" y="818"/>
                  </a:lnTo>
                  <a:lnTo>
                    <a:pt x="31" y="826"/>
                  </a:lnTo>
                  <a:lnTo>
                    <a:pt x="38" y="832"/>
                  </a:lnTo>
                  <a:lnTo>
                    <a:pt x="46" y="839"/>
                  </a:lnTo>
                  <a:lnTo>
                    <a:pt x="54" y="845"/>
                  </a:lnTo>
                  <a:lnTo>
                    <a:pt x="63" y="853"/>
                  </a:lnTo>
                  <a:lnTo>
                    <a:pt x="83" y="864"/>
                  </a:lnTo>
                  <a:lnTo>
                    <a:pt x="92" y="870"/>
                  </a:lnTo>
                  <a:lnTo>
                    <a:pt x="115" y="882"/>
                  </a:lnTo>
                  <a:lnTo>
                    <a:pt x="127" y="886"/>
                  </a:lnTo>
                  <a:lnTo>
                    <a:pt x="140" y="891"/>
                  </a:lnTo>
                  <a:lnTo>
                    <a:pt x="167" y="899"/>
                  </a:lnTo>
                  <a:lnTo>
                    <a:pt x="194" y="907"/>
                  </a:lnTo>
                  <a:lnTo>
                    <a:pt x="209" y="911"/>
                  </a:lnTo>
                  <a:lnTo>
                    <a:pt x="223" y="912"/>
                  </a:lnTo>
                  <a:lnTo>
                    <a:pt x="254" y="916"/>
                  </a:lnTo>
                  <a:lnTo>
                    <a:pt x="271" y="918"/>
                  </a:lnTo>
                  <a:lnTo>
                    <a:pt x="286" y="920"/>
                  </a:lnTo>
                  <a:lnTo>
                    <a:pt x="303" y="922"/>
                  </a:lnTo>
                  <a:lnTo>
                    <a:pt x="369" y="922"/>
                  </a:lnTo>
                  <a:lnTo>
                    <a:pt x="386" y="920"/>
                  </a:lnTo>
                  <a:lnTo>
                    <a:pt x="401" y="918"/>
                  </a:lnTo>
                  <a:lnTo>
                    <a:pt x="419" y="916"/>
                  </a:lnTo>
                  <a:lnTo>
                    <a:pt x="449" y="912"/>
                  </a:lnTo>
                  <a:lnTo>
                    <a:pt x="463" y="911"/>
                  </a:lnTo>
                  <a:lnTo>
                    <a:pt x="478" y="907"/>
                  </a:lnTo>
                  <a:lnTo>
                    <a:pt x="505" y="899"/>
                  </a:lnTo>
                  <a:lnTo>
                    <a:pt x="532" y="891"/>
                  </a:lnTo>
                  <a:lnTo>
                    <a:pt x="545" y="886"/>
                  </a:lnTo>
                  <a:lnTo>
                    <a:pt x="557" y="882"/>
                  </a:lnTo>
                  <a:lnTo>
                    <a:pt x="580" y="870"/>
                  </a:lnTo>
                  <a:lnTo>
                    <a:pt x="599" y="859"/>
                  </a:lnTo>
                  <a:lnTo>
                    <a:pt x="609" y="853"/>
                  </a:lnTo>
                  <a:lnTo>
                    <a:pt x="618" y="845"/>
                  </a:lnTo>
                  <a:lnTo>
                    <a:pt x="626" y="839"/>
                  </a:lnTo>
                  <a:lnTo>
                    <a:pt x="634" y="832"/>
                  </a:lnTo>
                  <a:lnTo>
                    <a:pt x="641" y="826"/>
                  </a:lnTo>
                  <a:lnTo>
                    <a:pt x="653" y="811"/>
                  </a:lnTo>
                  <a:lnTo>
                    <a:pt x="659" y="803"/>
                  </a:lnTo>
                  <a:lnTo>
                    <a:pt x="666" y="788"/>
                  </a:lnTo>
                  <a:lnTo>
                    <a:pt x="670" y="772"/>
                  </a:lnTo>
                  <a:lnTo>
                    <a:pt x="672" y="763"/>
                  </a:lnTo>
                  <a:lnTo>
                    <a:pt x="672" y="755"/>
                  </a:lnTo>
                  <a:lnTo>
                    <a:pt x="672" y="0"/>
                  </a:lnTo>
                  <a:lnTo>
                    <a:pt x="2" y="0"/>
                  </a:lnTo>
                  <a:close/>
                </a:path>
              </a:pathLst>
            </a:custGeom>
            <a:solidFill>
              <a:srgbClr val="DDDDDD"/>
            </a:solidFill>
            <a:ln w="12700" cmpd="sng">
              <a:solidFill>
                <a:schemeClr val="tx1"/>
              </a:solidFill>
              <a:prstDash val="solid"/>
              <a:round/>
              <a:headEnd/>
              <a:tailEnd/>
            </a:ln>
          </p:spPr>
          <p:txBody>
            <a:bodyPr/>
            <a:lstStyle/>
            <a:p>
              <a:endParaRPr lang="en-US">
                <a:solidFill>
                  <a:srgbClr val="000000"/>
                </a:solidFill>
              </a:endParaRPr>
            </a:p>
          </p:txBody>
        </p:sp>
        <p:sp>
          <p:nvSpPr>
            <p:cNvPr id="53258" name="Oval 1034"/>
            <p:cNvSpPr>
              <a:spLocks noChangeArrowheads="1"/>
            </p:cNvSpPr>
            <p:nvPr/>
          </p:nvSpPr>
          <p:spPr bwMode="auto">
            <a:xfrm rot="2675695">
              <a:off x="4994845" y="381000"/>
              <a:ext cx="1558355" cy="771655"/>
            </a:xfrm>
            <a:prstGeom prst="ellipse">
              <a:avLst/>
            </a:prstGeom>
            <a:solidFill>
              <a:srgbClr val="777777"/>
            </a:solidFill>
            <a:ln w="12700">
              <a:solidFill>
                <a:schemeClr val="tx1"/>
              </a:solidFill>
              <a:round/>
              <a:headEnd/>
              <a:tailEnd/>
            </a:ln>
          </p:spPr>
          <p:txBody>
            <a:bodyPr/>
            <a:lstStyle/>
            <a:p>
              <a:endParaRPr lang="en-US">
                <a:solidFill>
                  <a:srgbClr val="000000"/>
                </a:solidFill>
              </a:endParaRPr>
            </a:p>
          </p:txBody>
        </p:sp>
      </p:grpSp>
      <p:sp>
        <p:nvSpPr>
          <p:cNvPr id="53259" name="Freeform 1035"/>
          <p:cNvSpPr>
            <a:spLocks/>
          </p:cNvSpPr>
          <p:nvPr/>
        </p:nvSpPr>
        <p:spPr bwMode="auto">
          <a:xfrm rot="2675695">
            <a:off x="3454086" y="3956947"/>
            <a:ext cx="1250532" cy="335502"/>
          </a:xfrm>
          <a:custGeom>
            <a:avLst/>
            <a:gdLst/>
            <a:ahLst/>
            <a:cxnLst>
              <a:cxn ang="0">
                <a:pos x="528" y="66"/>
              </a:cxn>
              <a:cxn ang="0">
                <a:pos x="515" y="58"/>
              </a:cxn>
              <a:cxn ang="0">
                <a:pos x="501" y="50"/>
              </a:cxn>
              <a:cxn ang="0">
                <a:pos x="488" y="42"/>
              </a:cxn>
              <a:cxn ang="0">
                <a:pos x="465" y="33"/>
              </a:cxn>
              <a:cxn ang="0">
                <a:pos x="442" y="25"/>
              </a:cxn>
              <a:cxn ang="0">
                <a:pos x="417" y="17"/>
              </a:cxn>
              <a:cxn ang="0">
                <a:pos x="382" y="10"/>
              </a:cxn>
              <a:cxn ang="0">
                <a:pos x="356" y="6"/>
              </a:cxn>
              <a:cxn ang="0">
                <a:pos x="338" y="4"/>
              </a:cxn>
              <a:cxn ang="0">
                <a:pos x="309" y="2"/>
              </a:cxn>
              <a:cxn ang="0">
                <a:pos x="242" y="0"/>
              </a:cxn>
              <a:cxn ang="0">
                <a:pos x="213" y="2"/>
              </a:cxn>
              <a:cxn ang="0">
                <a:pos x="194" y="4"/>
              </a:cxn>
              <a:cxn ang="0">
                <a:pos x="167" y="10"/>
              </a:cxn>
              <a:cxn ang="0">
                <a:pos x="141" y="14"/>
              </a:cxn>
              <a:cxn ang="0">
                <a:pos x="116" y="21"/>
              </a:cxn>
              <a:cxn ang="0">
                <a:pos x="93" y="29"/>
              </a:cxn>
              <a:cxn ang="0">
                <a:pos x="62" y="41"/>
              </a:cxn>
              <a:cxn ang="0">
                <a:pos x="46" y="46"/>
              </a:cxn>
              <a:cxn ang="0">
                <a:pos x="33" y="54"/>
              </a:cxn>
              <a:cxn ang="0">
                <a:pos x="20" y="62"/>
              </a:cxn>
              <a:cxn ang="0">
                <a:pos x="2" y="73"/>
              </a:cxn>
              <a:cxn ang="0">
                <a:pos x="12" y="81"/>
              </a:cxn>
              <a:cxn ang="0">
                <a:pos x="25" y="90"/>
              </a:cxn>
              <a:cxn ang="0">
                <a:pos x="39" y="98"/>
              </a:cxn>
              <a:cxn ang="0">
                <a:pos x="60" y="108"/>
              </a:cxn>
              <a:cxn ang="0">
                <a:pos x="75" y="114"/>
              </a:cxn>
              <a:cxn ang="0">
                <a:pos x="91" y="119"/>
              </a:cxn>
              <a:cxn ang="0">
                <a:pos x="106" y="125"/>
              </a:cxn>
              <a:cxn ang="0">
                <a:pos x="123" y="129"/>
              </a:cxn>
              <a:cxn ang="0">
                <a:pos x="141" y="135"/>
              </a:cxn>
              <a:cxn ang="0">
                <a:pos x="158" y="138"/>
              </a:cxn>
              <a:cxn ang="0">
                <a:pos x="177" y="140"/>
              </a:cxn>
              <a:cxn ang="0">
                <a:pos x="194" y="144"/>
              </a:cxn>
              <a:cxn ang="0">
                <a:pos x="213" y="146"/>
              </a:cxn>
              <a:cxn ang="0">
                <a:pos x="242" y="148"/>
              </a:cxn>
              <a:cxn ang="0">
                <a:pos x="309" y="146"/>
              </a:cxn>
              <a:cxn ang="0">
                <a:pos x="338" y="144"/>
              </a:cxn>
              <a:cxn ang="0">
                <a:pos x="357" y="142"/>
              </a:cxn>
              <a:cxn ang="0">
                <a:pos x="375" y="138"/>
              </a:cxn>
              <a:cxn ang="0">
                <a:pos x="392" y="137"/>
              </a:cxn>
              <a:cxn ang="0">
                <a:pos x="409" y="133"/>
              </a:cxn>
              <a:cxn ang="0">
                <a:pos x="427" y="127"/>
              </a:cxn>
              <a:cxn ang="0">
                <a:pos x="444" y="123"/>
              </a:cxn>
              <a:cxn ang="0">
                <a:pos x="459" y="117"/>
              </a:cxn>
              <a:cxn ang="0">
                <a:pos x="475" y="112"/>
              </a:cxn>
              <a:cxn ang="0">
                <a:pos x="498" y="100"/>
              </a:cxn>
              <a:cxn ang="0">
                <a:pos x="511" y="94"/>
              </a:cxn>
              <a:cxn ang="0">
                <a:pos x="525" y="87"/>
              </a:cxn>
              <a:cxn ang="0">
                <a:pos x="542" y="73"/>
              </a:cxn>
            </a:cxnLst>
            <a:rect l="0" t="0" r="r" b="b"/>
            <a:pathLst>
              <a:path w="542" h="148">
                <a:moveTo>
                  <a:pt x="540" y="73"/>
                </a:moveTo>
                <a:lnTo>
                  <a:pt x="528" y="66"/>
                </a:lnTo>
                <a:lnTo>
                  <a:pt x="523" y="62"/>
                </a:lnTo>
                <a:lnTo>
                  <a:pt x="515" y="58"/>
                </a:lnTo>
                <a:lnTo>
                  <a:pt x="509" y="54"/>
                </a:lnTo>
                <a:lnTo>
                  <a:pt x="501" y="50"/>
                </a:lnTo>
                <a:lnTo>
                  <a:pt x="496" y="46"/>
                </a:lnTo>
                <a:lnTo>
                  <a:pt x="488" y="42"/>
                </a:lnTo>
                <a:lnTo>
                  <a:pt x="480" y="41"/>
                </a:lnTo>
                <a:lnTo>
                  <a:pt x="465" y="33"/>
                </a:lnTo>
                <a:lnTo>
                  <a:pt x="450" y="29"/>
                </a:lnTo>
                <a:lnTo>
                  <a:pt x="442" y="25"/>
                </a:lnTo>
                <a:lnTo>
                  <a:pt x="427" y="21"/>
                </a:lnTo>
                <a:lnTo>
                  <a:pt x="417" y="17"/>
                </a:lnTo>
                <a:lnTo>
                  <a:pt x="402" y="14"/>
                </a:lnTo>
                <a:lnTo>
                  <a:pt x="382" y="10"/>
                </a:lnTo>
                <a:lnTo>
                  <a:pt x="375" y="10"/>
                </a:lnTo>
                <a:lnTo>
                  <a:pt x="356" y="6"/>
                </a:lnTo>
                <a:lnTo>
                  <a:pt x="348" y="4"/>
                </a:lnTo>
                <a:lnTo>
                  <a:pt x="338" y="4"/>
                </a:lnTo>
                <a:lnTo>
                  <a:pt x="329" y="2"/>
                </a:lnTo>
                <a:lnTo>
                  <a:pt x="309" y="2"/>
                </a:lnTo>
                <a:lnTo>
                  <a:pt x="300" y="0"/>
                </a:lnTo>
                <a:lnTo>
                  <a:pt x="242" y="0"/>
                </a:lnTo>
                <a:lnTo>
                  <a:pt x="233" y="2"/>
                </a:lnTo>
                <a:lnTo>
                  <a:pt x="213" y="2"/>
                </a:lnTo>
                <a:lnTo>
                  <a:pt x="204" y="4"/>
                </a:lnTo>
                <a:lnTo>
                  <a:pt x="194" y="4"/>
                </a:lnTo>
                <a:lnTo>
                  <a:pt x="187" y="6"/>
                </a:lnTo>
                <a:lnTo>
                  <a:pt x="167" y="10"/>
                </a:lnTo>
                <a:lnTo>
                  <a:pt x="160" y="10"/>
                </a:lnTo>
                <a:lnTo>
                  <a:pt x="141" y="14"/>
                </a:lnTo>
                <a:lnTo>
                  <a:pt x="125" y="17"/>
                </a:lnTo>
                <a:lnTo>
                  <a:pt x="116" y="21"/>
                </a:lnTo>
                <a:lnTo>
                  <a:pt x="100" y="25"/>
                </a:lnTo>
                <a:lnTo>
                  <a:pt x="93" y="29"/>
                </a:lnTo>
                <a:lnTo>
                  <a:pt x="77" y="33"/>
                </a:lnTo>
                <a:lnTo>
                  <a:pt x="62" y="41"/>
                </a:lnTo>
                <a:lnTo>
                  <a:pt x="54" y="42"/>
                </a:lnTo>
                <a:lnTo>
                  <a:pt x="46" y="46"/>
                </a:lnTo>
                <a:lnTo>
                  <a:pt x="41" y="50"/>
                </a:lnTo>
                <a:lnTo>
                  <a:pt x="33" y="54"/>
                </a:lnTo>
                <a:lnTo>
                  <a:pt x="27" y="58"/>
                </a:lnTo>
                <a:lnTo>
                  <a:pt x="20" y="62"/>
                </a:lnTo>
                <a:lnTo>
                  <a:pt x="8" y="69"/>
                </a:lnTo>
                <a:lnTo>
                  <a:pt x="2" y="73"/>
                </a:lnTo>
                <a:lnTo>
                  <a:pt x="0" y="73"/>
                </a:lnTo>
                <a:lnTo>
                  <a:pt x="12" y="81"/>
                </a:lnTo>
                <a:lnTo>
                  <a:pt x="18" y="87"/>
                </a:lnTo>
                <a:lnTo>
                  <a:pt x="25" y="90"/>
                </a:lnTo>
                <a:lnTo>
                  <a:pt x="31" y="94"/>
                </a:lnTo>
                <a:lnTo>
                  <a:pt x="39" y="98"/>
                </a:lnTo>
                <a:lnTo>
                  <a:pt x="45" y="100"/>
                </a:lnTo>
                <a:lnTo>
                  <a:pt x="60" y="108"/>
                </a:lnTo>
                <a:lnTo>
                  <a:pt x="68" y="112"/>
                </a:lnTo>
                <a:lnTo>
                  <a:pt x="75" y="114"/>
                </a:lnTo>
                <a:lnTo>
                  <a:pt x="83" y="117"/>
                </a:lnTo>
                <a:lnTo>
                  <a:pt x="91" y="119"/>
                </a:lnTo>
                <a:lnTo>
                  <a:pt x="98" y="123"/>
                </a:lnTo>
                <a:lnTo>
                  <a:pt x="106" y="125"/>
                </a:lnTo>
                <a:lnTo>
                  <a:pt x="116" y="127"/>
                </a:lnTo>
                <a:lnTo>
                  <a:pt x="123" y="129"/>
                </a:lnTo>
                <a:lnTo>
                  <a:pt x="133" y="133"/>
                </a:lnTo>
                <a:lnTo>
                  <a:pt x="141" y="135"/>
                </a:lnTo>
                <a:lnTo>
                  <a:pt x="150" y="137"/>
                </a:lnTo>
                <a:lnTo>
                  <a:pt x="158" y="138"/>
                </a:lnTo>
                <a:lnTo>
                  <a:pt x="167" y="138"/>
                </a:lnTo>
                <a:lnTo>
                  <a:pt x="177" y="140"/>
                </a:lnTo>
                <a:lnTo>
                  <a:pt x="185" y="142"/>
                </a:lnTo>
                <a:lnTo>
                  <a:pt x="194" y="144"/>
                </a:lnTo>
                <a:lnTo>
                  <a:pt x="204" y="144"/>
                </a:lnTo>
                <a:lnTo>
                  <a:pt x="213" y="146"/>
                </a:lnTo>
                <a:lnTo>
                  <a:pt x="233" y="146"/>
                </a:lnTo>
                <a:lnTo>
                  <a:pt x="242" y="148"/>
                </a:lnTo>
                <a:lnTo>
                  <a:pt x="300" y="148"/>
                </a:lnTo>
                <a:lnTo>
                  <a:pt x="309" y="146"/>
                </a:lnTo>
                <a:lnTo>
                  <a:pt x="329" y="146"/>
                </a:lnTo>
                <a:lnTo>
                  <a:pt x="338" y="144"/>
                </a:lnTo>
                <a:lnTo>
                  <a:pt x="348" y="144"/>
                </a:lnTo>
                <a:lnTo>
                  <a:pt x="357" y="142"/>
                </a:lnTo>
                <a:lnTo>
                  <a:pt x="365" y="140"/>
                </a:lnTo>
                <a:lnTo>
                  <a:pt x="375" y="138"/>
                </a:lnTo>
                <a:lnTo>
                  <a:pt x="384" y="138"/>
                </a:lnTo>
                <a:lnTo>
                  <a:pt x="392" y="137"/>
                </a:lnTo>
                <a:lnTo>
                  <a:pt x="402" y="135"/>
                </a:lnTo>
                <a:lnTo>
                  <a:pt x="409" y="133"/>
                </a:lnTo>
                <a:lnTo>
                  <a:pt x="419" y="129"/>
                </a:lnTo>
                <a:lnTo>
                  <a:pt x="427" y="127"/>
                </a:lnTo>
                <a:lnTo>
                  <a:pt x="436" y="125"/>
                </a:lnTo>
                <a:lnTo>
                  <a:pt x="444" y="123"/>
                </a:lnTo>
                <a:lnTo>
                  <a:pt x="452" y="119"/>
                </a:lnTo>
                <a:lnTo>
                  <a:pt x="459" y="117"/>
                </a:lnTo>
                <a:lnTo>
                  <a:pt x="467" y="114"/>
                </a:lnTo>
                <a:lnTo>
                  <a:pt x="475" y="112"/>
                </a:lnTo>
                <a:lnTo>
                  <a:pt x="490" y="104"/>
                </a:lnTo>
                <a:lnTo>
                  <a:pt x="498" y="100"/>
                </a:lnTo>
                <a:lnTo>
                  <a:pt x="503" y="98"/>
                </a:lnTo>
                <a:lnTo>
                  <a:pt x="511" y="94"/>
                </a:lnTo>
                <a:lnTo>
                  <a:pt x="517" y="90"/>
                </a:lnTo>
                <a:lnTo>
                  <a:pt x="525" y="87"/>
                </a:lnTo>
                <a:lnTo>
                  <a:pt x="530" y="81"/>
                </a:lnTo>
                <a:lnTo>
                  <a:pt x="542" y="73"/>
                </a:lnTo>
                <a:lnTo>
                  <a:pt x="540" y="73"/>
                </a:lnTo>
                <a:close/>
              </a:path>
            </a:pathLst>
          </a:custGeom>
          <a:solidFill>
            <a:srgbClr val="EAEAEA"/>
          </a:solidFill>
          <a:ln w="12700" cmpd="sng">
            <a:solidFill>
              <a:schemeClr val="tx1"/>
            </a:solidFill>
            <a:prstDash val="solid"/>
            <a:round/>
            <a:headEnd/>
            <a:tailEnd/>
          </a:ln>
        </p:spPr>
        <p:txBody>
          <a:bodyPr/>
          <a:lstStyle/>
          <a:p>
            <a:endParaRPr lang="en-US">
              <a:solidFill>
                <a:srgbClr val="000000"/>
              </a:solidFill>
            </a:endParaRPr>
          </a:p>
        </p:txBody>
      </p:sp>
      <p:sp>
        <p:nvSpPr>
          <p:cNvPr id="16" name="Rectangle 15"/>
          <p:cNvSpPr/>
          <p:nvPr/>
        </p:nvSpPr>
        <p:spPr>
          <a:xfrm>
            <a:off x="3717454" y="4046345"/>
            <a:ext cx="4343400" cy="152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260" name="Oval 1036"/>
          <p:cNvSpPr>
            <a:spLocks noChangeArrowheads="1"/>
          </p:cNvSpPr>
          <p:nvPr/>
        </p:nvSpPr>
        <p:spPr bwMode="auto">
          <a:xfrm rot="1822684">
            <a:off x="4043530" y="4065830"/>
            <a:ext cx="107856" cy="113430"/>
          </a:xfrm>
          <a:prstGeom prst="ellipse">
            <a:avLst/>
          </a:prstGeom>
          <a:solidFill>
            <a:srgbClr val="DDDDDD"/>
          </a:solidFill>
          <a:ln w="9525">
            <a:solidFill>
              <a:srgbClr val="0066FF"/>
            </a:solidFill>
            <a:round/>
            <a:headEnd/>
            <a:tailEnd/>
          </a:ln>
          <a:effectLst/>
        </p:spPr>
        <p:txBody>
          <a:bodyPr wrap="none" anchor="ctr"/>
          <a:lstStyle/>
          <a:p>
            <a:endParaRPr lang="en-US">
              <a:solidFill>
                <a:srgbClr val="000000"/>
              </a:solidFill>
            </a:endParaRPr>
          </a:p>
        </p:txBody>
      </p:sp>
      <p:sp>
        <p:nvSpPr>
          <p:cNvPr id="22" name="Rectangle 21"/>
          <p:cNvSpPr/>
          <p:nvPr/>
        </p:nvSpPr>
        <p:spPr>
          <a:xfrm rot="3188114">
            <a:off x="3603040" y="4098538"/>
            <a:ext cx="381000" cy="152400"/>
          </a:xfrm>
          <a:prstGeom prst="rect">
            <a:avLst/>
          </a:prstGeom>
          <a:solidFill>
            <a:schemeClr val="accent4">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Isosceles Triangle 22"/>
          <p:cNvSpPr/>
          <p:nvPr/>
        </p:nvSpPr>
        <p:spPr>
          <a:xfrm rot="5400000">
            <a:off x="7908454" y="3741545"/>
            <a:ext cx="304800" cy="762000"/>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54" name="Straight Arrow Connector 53"/>
          <p:cNvCxnSpPr/>
          <p:nvPr/>
        </p:nvCxnSpPr>
        <p:spPr>
          <a:xfrm rot="10800000">
            <a:off x="1932991" y="51384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771191" y="5824284"/>
            <a:ext cx="381000" cy="30480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94248" y="5454170"/>
            <a:ext cx="699230" cy="338554"/>
          </a:xfrm>
          <a:prstGeom prst="rect">
            <a:avLst/>
          </a:prstGeom>
          <a:noFill/>
        </p:spPr>
        <p:txBody>
          <a:bodyPr wrap="none" rtlCol="0">
            <a:spAutoFit/>
          </a:bodyPr>
          <a:lstStyle/>
          <a:p>
            <a:r>
              <a:rPr lang="en-US" sz="1600" dirty="0">
                <a:solidFill>
                  <a:srgbClr val="000000"/>
                </a:solidFill>
                <a:latin typeface="Arial"/>
              </a:rPr>
              <a:t>1 mm</a:t>
            </a:r>
          </a:p>
        </p:txBody>
      </p:sp>
      <p:sp>
        <p:nvSpPr>
          <p:cNvPr id="68" name="Freeform 67"/>
          <p:cNvSpPr/>
          <p:nvPr/>
        </p:nvSpPr>
        <p:spPr>
          <a:xfrm>
            <a:off x="670254" y="2340755"/>
            <a:ext cx="527123" cy="1705590"/>
          </a:xfrm>
          <a:custGeom>
            <a:avLst/>
            <a:gdLst>
              <a:gd name="connsiteX0" fmla="*/ 364671 w 364671"/>
              <a:gd name="connsiteY0" fmla="*/ 0 h 1643743"/>
              <a:gd name="connsiteX1" fmla="*/ 27214 w 364671"/>
              <a:gd name="connsiteY1" fmla="*/ 838200 h 1643743"/>
              <a:gd name="connsiteX2" fmla="*/ 201385 w 364671"/>
              <a:gd name="connsiteY2" fmla="*/ 1643743 h 1643743"/>
            </a:gdLst>
            <a:ahLst/>
            <a:cxnLst>
              <a:cxn ang="0">
                <a:pos x="connsiteX0" y="connsiteY0"/>
              </a:cxn>
              <a:cxn ang="0">
                <a:pos x="connsiteX1" y="connsiteY1"/>
              </a:cxn>
              <a:cxn ang="0">
                <a:pos x="connsiteX2" y="connsiteY2"/>
              </a:cxn>
            </a:cxnLst>
            <a:rect l="l" t="t" r="r" b="b"/>
            <a:pathLst>
              <a:path w="364671" h="1643743">
                <a:moveTo>
                  <a:pt x="364671" y="0"/>
                </a:moveTo>
                <a:cubicBezTo>
                  <a:pt x="209549" y="282121"/>
                  <a:pt x="54428" y="564243"/>
                  <a:pt x="27214" y="838200"/>
                </a:cubicBezTo>
                <a:cubicBezTo>
                  <a:pt x="0" y="1112157"/>
                  <a:pt x="172357" y="1513114"/>
                  <a:pt x="201385" y="1643743"/>
                </a:cubicBezTo>
              </a:path>
            </a:pathLst>
          </a:custGeom>
          <a:ln w="28575">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endParaRPr>
          </a:p>
        </p:txBody>
      </p:sp>
      <p:sp>
        <p:nvSpPr>
          <p:cNvPr id="61" name="Line 4"/>
          <p:cNvSpPr>
            <a:spLocks noChangeShapeType="1"/>
          </p:cNvSpPr>
          <p:nvPr/>
        </p:nvSpPr>
        <p:spPr bwMode="auto">
          <a:xfrm>
            <a:off x="2140883" y="1676888"/>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70" name="TextBox 69"/>
          <p:cNvSpPr txBox="1"/>
          <p:nvPr/>
        </p:nvSpPr>
        <p:spPr>
          <a:xfrm>
            <a:off x="959783" y="1057763"/>
            <a:ext cx="688009" cy="400110"/>
          </a:xfrm>
          <a:prstGeom prst="rect">
            <a:avLst/>
          </a:prstGeom>
          <a:noFill/>
        </p:spPr>
        <p:txBody>
          <a:bodyPr wrap="none" rtlCol="0">
            <a:spAutoFit/>
          </a:bodyPr>
          <a:lstStyle/>
          <a:p>
            <a:r>
              <a:rPr lang="en-US" baseline="30000" dirty="0">
                <a:solidFill>
                  <a:srgbClr val="000000"/>
                </a:solidFill>
                <a:latin typeface="Arial"/>
                <a:ea typeface="Calibri"/>
              </a:rPr>
              <a:t>2</a:t>
            </a:r>
            <a:r>
              <a:rPr lang="en-US" dirty="0">
                <a:solidFill>
                  <a:srgbClr val="000000"/>
                </a:solidFill>
                <a:latin typeface="Arial"/>
                <a:ea typeface="Calibri"/>
              </a:rPr>
              <a:t>P</a:t>
            </a:r>
            <a:r>
              <a:rPr lang="en-US" baseline="-25000" dirty="0">
                <a:solidFill>
                  <a:srgbClr val="000000"/>
                </a:solidFill>
                <a:latin typeface="Arial"/>
                <a:ea typeface="Calibri"/>
              </a:rPr>
              <a:t>1/2</a:t>
            </a:r>
            <a:endParaRPr lang="en-US" dirty="0">
              <a:solidFill>
                <a:srgbClr val="000000"/>
              </a:solidFill>
              <a:latin typeface="Arial"/>
            </a:endParaRPr>
          </a:p>
        </p:txBody>
      </p:sp>
      <p:sp>
        <p:nvSpPr>
          <p:cNvPr id="71" name="Line 2"/>
          <p:cNvSpPr>
            <a:spLocks noChangeShapeType="1"/>
          </p:cNvSpPr>
          <p:nvPr/>
        </p:nvSpPr>
        <p:spPr bwMode="auto">
          <a:xfrm>
            <a:off x="589668" y="12428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72" name="Line 3"/>
          <p:cNvSpPr>
            <a:spLocks noChangeShapeType="1"/>
          </p:cNvSpPr>
          <p:nvPr/>
        </p:nvSpPr>
        <p:spPr bwMode="auto">
          <a:xfrm>
            <a:off x="1199268" y="29954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73" name="Line 9"/>
          <p:cNvSpPr>
            <a:spLocks noChangeShapeType="1"/>
          </p:cNvSpPr>
          <p:nvPr/>
        </p:nvSpPr>
        <p:spPr bwMode="auto">
          <a:xfrm flipH="1" flipV="1">
            <a:off x="780168" y="1233295"/>
            <a:ext cx="666750" cy="1743075"/>
          </a:xfrm>
          <a:prstGeom prst="line">
            <a:avLst/>
          </a:prstGeom>
          <a:noFill/>
          <a:ln w="28575">
            <a:solidFill>
              <a:srgbClr val="0070C0"/>
            </a:solidFill>
            <a:round/>
            <a:headEnd/>
            <a:tailEnd type="triangle" w="med" len="med"/>
          </a:ln>
          <a:effectLst/>
        </p:spPr>
        <p:txBody>
          <a:bodyPr/>
          <a:lstStyle/>
          <a:p>
            <a:endParaRPr lang="en-US">
              <a:solidFill>
                <a:srgbClr val="000000"/>
              </a:solidFill>
              <a:latin typeface="Arial"/>
            </a:endParaRPr>
          </a:p>
        </p:txBody>
      </p:sp>
      <p:sp>
        <p:nvSpPr>
          <p:cNvPr id="5" name="TextBox 4"/>
          <p:cNvSpPr txBox="1"/>
          <p:nvPr/>
        </p:nvSpPr>
        <p:spPr>
          <a:xfrm>
            <a:off x="6311807" y="3629358"/>
            <a:ext cx="1212191" cy="461665"/>
          </a:xfrm>
          <a:prstGeom prst="rect">
            <a:avLst/>
          </a:prstGeom>
          <a:noFill/>
        </p:spPr>
        <p:txBody>
          <a:bodyPr wrap="none" rtlCol="0">
            <a:spAutoFit/>
          </a:bodyPr>
          <a:lstStyle/>
          <a:p>
            <a:r>
              <a:rPr lang="en-US" dirty="0" smtClean="0">
                <a:solidFill>
                  <a:srgbClr val="000000"/>
                </a:solidFill>
                <a:latin typeface="Arial"/>
              </a:rPr>
              <a:t>194 nm</a:t>
            </a:r>
          </a:p>
        </p:txBody>
      </p:sp>
      <p:sp>
        <p:nvSpPr>
          <p:cNvPr id="2" name="TextBox 1"/>
          <p:cNvSpPr txBox="1"/>
          <p:nvPr/>
        </p:nvSpPr>
        <p:spPr>
          <a:xfrm>
            <a:off x="220377" y="2104832"/>
            <a:ext cx="699230" cy="461665"/>
          </a:xfrm>
          <a:prstGeom prst="rect">
            <a:avLst/>
          </a:prstGeom>
          <a:noFill/>
        </p:spPr>
        <p:txBody>
          <a:bodyPr wrap="none" rtlCol="0">
            <a:spAutoFit/>
          </a:bodyPr>
          <a:lstStyle/>
          <a:p>
            <a:r>
              <a:rPr lang="en-US" dirty="0" smtClean="0">
                <a:solidFill>
                  <a:srgbClr val="000000"/>
                </a:solidFill>
                <a:latin typeface="Arial"/>
              </a:rPr>
              <a:t>Hg</a:t>
            </a:r>
            <a:r>
              <a:rPr lang="en-US" baseline="30000" dirty="0" smtClean="0">
                <a:solidFill>
                  <a:srgbClr val="000000"/>
                </a:solidFill>
                <a:latin typeface="Arial"/>
              </a:rPr>
              <a:t>+</a:t>
            </a:r>
            <a:endParaRPr lang="en-US" dirty="0" smtClean="0">
              <a:solidFill>
                <a:srgbClr val="000000"/>
              </a:solidFill>
              <a:latin typeface="Arial"/>
            </a:endParaRPr>
          </a:p>
        </p:txBody>
      </p:sp>
      <p:grpSp>
        <p:nvGrpSpPr>
          <p:cNvPr id="38" name="Group 105"/>
          <p:cNvGrpSpPr>
            <a:grpSpLocks/>
          </p:cNvGrpSpPr>
          <p:nvPr/>
        </p:nvGrpSpPr>
        <p:grpSpPr bwMode="auto">
          <a:xfrm>
            <a:off x="794837" y="1638818"/>
            <a:ext cx="533400" cy="533400"/>
            <a:chOff x="3744" y="3360"/>
            <a:chExt cx="336" cy="336"/>
          </a:xfrm>
        </p:grpSpPr>
        <p:sp>
          <p:nvSpPr>
            <p:cNvPr id="40" name="Oval 106"/>
            <p:cNvSpPr>
              <a:spLocks noChangeArrowheads="1"/>
            </p:cNvSpPr>
            <p:nvPr/>
          </p:nvSpPr>
          <p:spPr bwMode="auto">
            <a:xfrm>
              <a:off x="3744" y="3360"/>
              <a:ext cx="336" cy="33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41" name="Line 107"/>
            <p:cNvSpPr>
              <a:spLocks noChangeShapeType="1"/>
            </p:cNvSpPr>
            <p:nvPr/>
          </p:nvSpPr>
          <p:spPr bwMode="auto">
            <a:xfrm flipH="1">
              <a:off x="3822" y="3402"/>
              <a:ext cx="192" cy="264"/>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36" name="Group 35"/>
          <p:cNvGrpSpPr/>
          <p:nvPr/>
        </p:nvGrpSpPr>
        <p:grpSpPr>
          <a:xfrm rot="2398992">
            <a:off x="5370704" y="5131010"/>
            <a:ext cx="914400" cy="838200"/>
            <a:chOff x="5247516" y="5090371"/>
            <a:chExt cx="914400" cy="838200"/>
          </a:xfrm>
        </p:grpSpPr>
        <p:sp>
          <p:nvSpPr>
            <p:cNvPr id="37" name="Oval 35"/>
            <p:cNvSpPr>
              <a:spLocks noChangeArrowheads="1"/>
            </p:cNvSpPr>
            <p:nvPr/>
          </p:nvSpPr>
          <p:spPr bwMode="auto">
            <a:xfrm>
              <a:off x="5399916" y="5166571"/>
              <a:ext cx="762000" cy="685800"/>
            </a:xfrm>
            <a:prstGeom prst="ellipse">
              <a:avLst/>
            </a:prstGeom>
            <a:noFill/>
            <a:ln w="28575">
              <a:solidFill>
                <a:schemeClr val="tx1"/>
              </a:solidFill>
              <a:round/>
              <a:headEnd/>
              <a:tailEnd/>
            </a:ln>
            <a:effectLst/>
          </p:spPr>
          <p:txBody>
            <a:bodyPr wrap="none" anchor="ctr"/>
            <a:lstStyle/>
            <a:p>
              <a:endParaRPr lang="en-US" sz="2400">
                <a:solidFill>
                  <a:srgbClr val="000000"/>
                </a:solidFill>
                <a:latin typeface="Times New Roman" pitchFamily="18" charset="0"/>
              </a:endParaRPr>
            </a:p>
          </p:txBody>
        </p:sp>
        <p:sp>
          <p:nvSpPr>
            <p:cNvPr id="42" name="Line 36"/>
            <p:cNvSpPr>
              <a:spLocks noChangeShapeType="1"/>
            </p:cNvSpPr>
            <p:nvPr/>
          </p:nvSpPr>
          <p:spPr bwMode="auto">
            <a:xfrm>
              <a:off x="5780916" y="5166571"/>
              <a:ext cx="0" cy="685800"/>
            </a:xfrm>
            <a:prstGeom prst="line">
              <a:avLst/>
            </a:prstGeom>
            <a:noFill/>
            <a:ln w="28575">
              <a:solidFill>
                <a:schemeClr val="tx1"/>
              </a:solidFill>
              <a:round/>
              <a:headEnd/>
              <a:tailEnd/>
            </a:ln>
            <a:effectLst/>
          </p:spPr>
          <p:txBody>
            <a:bodyPr/>
            <a:lstStyle/>
            <a:p>
              <a:endParaRPr lang="en-US" sz="2400">
                <a:solidFill>
                  <a:srgbClr val="000000"/>
                </a:solidFill>
                <a:latin typeface="Times New Roman" pitchFamily="18" charset="0"/>
              </a:endParaRPr>
            </a:p>
          </p:txBody>
        </p:sp>
        <p:sp>
          <p:nvSpPr>
            <p:cNvPr id="43" name="Rectangle 37"/>
            <p:cNvSpPr>
              <a:spLocks noChangeArrowheads="1"/>
            </p:cNvSpPr>
            <p:nvPr/>
          </p:nvSpPr>
          <p:spPr bwMode="auto">
            <a:xfrm>
              <a:off x="5247516" y="5090371"/>
              <a:ext cx="520700" cy="838200"/>
            </a:xfrm>
            <a:prstGeom prst="rect">
              <a:avLst/>
            </a:prstGeom>
            <a:solidFill>
              <a:srgbClr val="EAEAEA"/>
            </a:solidFill>
            <a:ln w="9525">
              <a:noFill/>
              <a:miter lim="800000"/>
              <a:headEnd/>
              <a:tailEnd/>
            </a:ln>
            <a:effectLst/>
          </p:spPr>
          <p:txBody>
            <a:bodyPr wrap="none" anchor="ctr"/>
            <a:lstStyle/>
            <a:p>
              <a:endParaRPr lang="en-US" sz="2400">
                <a:solidFill>
                  <a:srgbClr val="000000"/>
                </a:solidFill>
                <a:latin typeface="Times New Roman" pitchFamily="18" charset="0"/>
              </a:endParaRPr>
            </a:p>
          </p:txBody>
        </p:sp>
      </p:grpSp>
      <p:sp>
        <p:nvSpPr>
          <p:cNvPr id="44" name="TextBox 43"/>
          <p:cNvSpPr txBox="1"/>
          <p:nvPr/>
        </p:nvSpPr>
        <p:spPr>
          <a:xfrm>
            <a:off x="6219758" y="5615906"/>
            <a:ext cx="1853392" cy="400110"/>
          </a:xfrm>
          <a:prstGeom prst="rect">
            <a:avLst/>
          </a:prstGeom>
          <a:noFill/>
        </p:spPr>
        <p:txBody>
          <a:bodyPr wrap="none" rtlCol="0">
            <a:spAutoFit/>
          </a:bodyPr>
          <a:lstStyle/>
          <a:p>
            <a:r>
              <a:rPr lang="en-US" dirty="0" smtClean="0">
                <a:solidFill>
                  <a:srgbClr val="000000"/>
                </a:solidFill>
              </a:rPr>
              <a:t>photomultiplier</a:t>
            </a:r>
            <a:endParaRPr lang="en-US" dirty="0">
              <a:solidFill>
                <a:srgbClr val="000000"/>
              </a:solidFill>
            </a:endParaRPr>
          </a:p>
        </p:txBody>
      </p:sp>
      <p:sp>
        <p:nvSpPr>
          <p:cNvPr id="46" name="TextBox 45"/>
          <p:cNvSpPr txBox="1"/>
          <p:nvPr/>
        </p:nvSpPr>
        <p:spPr>
          <a:xfrm>
            <a:off x="2483783" y="1438763"/>
            <a:ext cx="479618" cy="400110"/>
          </a:xfrm>
          <a:prstGeom prst="rect">
            <a:avLst/>
          </a:prstGeom>
          <a:noFill/>
          <a:ln>
            <a:noFill/>
          </a:ln>
        </p:spPr>
        <p:txBody>
          <a:bodyPr wrap="none" rtlCol="0">
            <a:spAutoFit/>
          </a:bodyPr>
          <a:lstStyle/>
          <a:p>
            <a:r>
              <a:rPr lang="en-US" dirty="0" smtClean="0">
                <a:solidFill>
                  <a:srgbClr val="000000"/>
                </a:solidFill>
                <a:latin typeface="Arial"/>
              </a:rPr>
              <a:t>|1</a:t>
            </a:r>
            <a:r>
              <a:rPr lang="en-US" dirty="0" smtClean="0">
                <a:solidFill>
                  <a:srgbClr val="000000"/>
                </a:solidFill>
                <a:latin typeface="Arial"/>
                <a:sym typeface="Symbol"/>
              </a:rPr>
              <a:t></a:t>
            </a:r>
            <a:endParaRPr lang="en-US" dirty="0">
              <a:solidFill>
                <a:srgbClr val="000000"/>
              </a:solidFill>
              <a:latin typeface="Arial"/>
            </a:endParaRPr>
          </a:p>
        </p:txBody>
      </p:sp>
      <p:sp>
        <p:nvSpPr>
          <p:cNvPr id="47" name="TextBox 46"/>
          <p:cNvSpPr txBox="1"/>
          <p:nvPr/>
        </p:nvSpPr>
        <p:spPr>
          <a:xfrm>
            <a:off x="1668548" y="2811457"/>
            <a:ext cx="479618" cy="400110"/>
          </a:xfrm>
          <a:prstGeom prst="rect">
            <a:avLst/>
          </a:prstGeom>
          <a:noFill/>
        </p:spPr>
        <p:txBody>
          <a:bodyPr wrap="none" rtlCol="0">
            <a:spAutoFit/>
          </a:bodyPr>
          <a:lstStyle/>
          <a:p>
            <a:r>
              <a:rPr lang="en-US" dirty="0" smtClean="0">
                <a:solidFill>
                  <a:srgbClr val="FFFFFF">
                    <a:lumMod val="65000"/>
                  </a:srgbClr>
                </a:solidFill>
                <a:latin typeface="Arial"/>
              </a:rPr>
              <a:t>|0</a:t>
            </a:r>
            <a:r>
              <a:rPr lang="en-US" dirty="0" smtClean="0">
                <a:solidFill>
                  <a:srgbClr val="FFFFFF">
                    <a:lumMod val="65000"/>
                  </a:srgbClr>
                </a:solidFill>
                <a:latin typeface="Arial"/>
                <a:sym typeface="Symbol"/>
              </a:rPr>
              <a:t></a:t>
            </a:r>
            <a:endParaRPr lang="en-US" dirty="0">
              <a:solidFill>
                <a:srgbClr val="FFFFFF">
                  <a:lumMod val="65000"/>
                </a:srgbClr>
              </a:solidFill>
              <a:latin typeface="Arial"/>
            </a:endParaRPr>
          </a:p>
        </p:txBody>
      </p:sp>
      <p:sp>
        <p:nvSpPr>
          <p:cNvPr id="48" name="TextBox 47"/>
          <p:cNvSpPr txBox="1"/>
          <p:nvPr/>
        </p:nvSpPr>
        <p:spPr>
          <a:xfrm>
            <a:off x="919808" y="286326"/>
            <a:ext cx="2643672" cy="461665"/>
          </a:xfrm>
          <a:prstGeom prst="rect">
            <a:avLst/>
          </a:prstGeom>
          <a:noFill/>
        </p:spPr>
        <p:txBody>
          <a:bodyPr wrap="none" rtlCol="0">
            <a:spAutoFit/>
          </a:bodyPr>
          <a:lstStyle/>
          <a:p>
            <a:r>
              <a:rPr lang="en-US" sz="2400" dirty="0" smtClean="0">
                <a:solidFill>
                  <a:srgbClr val="000000"/>
                </a:solidFill>
                <a:sym typeface="Symbol"/>
              </a:rPr>
              <a:t></a:t>
            </a:r>
            <a:r>
              <a:rPr lang="en-US" sz="2400" dirty="0" smtClean="0">
                <a:solidFill>
                  <a:srgbClr val="000000"/>
                </a:solidFill>
                <a:sym typeface="Symbol Set SWA" pitchFamily="18" charset="2"/>
              </a:rPr>
              <a:t></a:t>
            </a:r>
            <a:r>
              <a:rPr lang="en-US" sz="2400" dirty="0">
                <a:solidFill>
                  <a:srgbClr val="000000"/>
                </a:solidFill>
                <a:sym typeface="Symbol Set SWA" pitchFamily="18" charset="2"/>
              </a:rPr>
              <a:t>0 +</a:t>
            </a:r>
            <a:r>
              <a:rPr lang="en-US" sz="2400" dirty="0">
                <a:solidFill>
                  <a:srgbClr val="000000"/>
                </a:solidFill>
                <a:sym typeface="Symbol"/>
              </a:rPr>
              <a:t></a:t>
            </a:r>
            <a:r>
              <a:rPr lang="en-US" sz="2400" dirty="0">
                <a:solidFill>
                  <a:srgbClr val="000000"/>
                </a:solidFill>
                <a:sym typeface="Symbol Set SWA" pitchFamily="18" charset="2"/>
              </a:rPr>
              <a:t></a:t>
            </a:r>
            <a:r>
              <a:rPr lang="en-US" sz="2400" dirty="0">
                <a:solidFill>
                  <a:srgbClr val="000000"/>
                </a:solidFill>
              </a:rPr>
              <a:t>1</a:t>
            </a:r>
            <a:r>
              <a:rPr lang="en-US" sz="2400" dirty="0" smtClean="0">
                <a:solidFill>
                  <a:srgbClr val="000000"/>
                </a:solidFill>
                <a:sym typeface="Symbol Set SWA" pitchFamily="18" charset="2"/>
              </a:rPr>
              <a:t> </a:t>
            </a:r>
            <a:r>
              <a:rPr lang="en-US" sz="2400" dirty="0" smtClean="0">
                <a:solidFill>
                  <a:srgbClr val="000000"/>
                </a:solidFill>
                <a:sym typeface="Symbol"/>
              </a:rPr>
              <a:t> </a:t>
            </a:r>
            <a:r>
              <a:rPr lang="en-US" sz="2400" dirty="0" smtClean="0">
                <a:solidFill>
                  <a:srgbClr val="000000"/>
                </a:solidFill>
                <a:sym typeface="Symbol Set SWA" pitchFamily="18" charset="2"/>
              </a:rPr>
              <a:t>1 </a:t>
            </a:r>
            <a:endParaRPr lang="en-US" sz="2400" dirty="0" smtClean="0">
              <a:solidFill>
                <a:srgbClr val="000000"/>
              </a:solidFill>
              <a:cs typeface="Arial" pitchFamily="34" charset="0"/>
            </a:endParaRPr>
          </a:p>
        </p:txBody>
      </p:sp>
    </p:spTree>
    <p:extLst>
      <p:ext uri="{BB962C8B-B14F-4D97-AF65-F5344CB8AC3E}">
        <p14:creationId xmlns:p14="http://schemas.microsoft.com/office/powerpoint/2010/main" val="40755471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9" name="Text Box 23"/>
          <p:cNvSpPr txBox="1">
            <a:spLocks noChangeArrowheads="1"/>
          </p:cNvSpPr>
          <p:nvPr/>
        </p:nvSpPr>
        <p:spPr bwMode="auto">
          <a:xfrm>
            <a:off x="1171575" y="4929196"/>
            <a:ext cx="7572375" cy="1200329"/>
          </a:xfrm>
          <a:prstGeom prst="rect">
            <a:avLst/>
          </a:prstGeom>
          <a:noFill/>
          <a:ln w="28575">
            <a:noFill/>
            <a:miter lim="800000"/>
            <a:headEnd/>
            <a:tailEnd/>
          </a:ln>
          <a:effectLst/>
        </p:spPr>
        <p:txBody>
          <a:bodyPr wrap="square">
            <a:spAutoFit/>
          </a:bodyPr>
          <a:lstStyle/>
          <a:p>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trapping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first-order Doppler shift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0</a:t>
            </a:r>
          </a:p>
          <a:p>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laser </a:t>
            </a:r>
            <a:r>
              <a:rPr lang="en-US" sz="1800" dirty="0">
                <a:solidFill>
                  <a:srgbClr val="000000"/>
                </a:solidFill>
                <a:latin typeface="Arial" pitchFamily="34" charset="0"/>
                <a:cs typeface="Arial" pitchFamily="34" charset="0"/>
              </a:rPr>
              <a:t>cooling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time </a:t>
            </a:r>
            <a:r>
              <a:rPr lang="en-US" sz="1800" dirty="0" smtClean="0">
                <a:solidFill>
                  <a:srgbClr val="000000"/>
                </a:solidFill>
                <a:latin typeface="Arial" pitchFamily="34" charset="0"/>
                <a:cs typeface="Arial" pitchFamily="34" charset="0"/>
              </a:rPr>
              <a:t>dilation small</a:t>
            </a:r>
            <a:endParaRPr lang="en-US" sz="1800" dirty="0">
              <a:solidFill>
                <a:srgbClr val="000000"/>
              </a:solidFill>
              <a:latin typeface="Arial" pitchFamily="34" charset="0"/>
              <a:cs typeface="Arial" pitchFamily="34" charset="0"/>
            </a:endParaRPr>
          </a:p>
          <a:p>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trapping in high vacuum at </a:t>
            </a:r>
            <a:r>
              <a:rPr lang="en-US" sz="1800" dirty="0" smtClean="0">
                <a:solidFill>
                  <a:srgbClr val="000000"/>
                </a:solidFill>
                <a:latin typeface="Arial" pitchFamily="34" charset="0"/>
                <a:cs typeface="Arial" pitchFamily="34" charset="0"/>
              </a:rPr>
              <a:t>4 K</a:t>
            </a:r>
            <a:endParaRPr lang="en-US" sz="1800" dirty="0">
              <a:solidFill>
                <a:srgbClr val="000000"/>
              </a:solidFill>
              <a:latin typeface="Arial" pitchFamily="34" charset="0"/>
              <a:cs typeface="Arial" pitchFamily="34" charset="0"/>
            </a:endParaRPr>
          </a:p>
          <a:p>
            <a:r>
              <a:rPr lang="en-US" sz="1800" dirty="0">
                <a:solidFill>
                  <a:srgbClr val="000000"/>
                </a:solidFill>
                <a:latin typeface="Arial" pitchFamily="34" charset="0"/>
                <a:cs typeface="Arial" pitchFamily="34" charset="0"/>
              </a:rPr>
              <a:t>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small environmental </a:t>
            </a:r>
            <a:r>
              <a:rPr lang="en-US" sz="1800" dirty="0">
                <a:solidFill>
                  <a:srgbClr val="000000"/>
                </a:solidFill>
                <a:latin typeface="Arial" pitchFamily="34" charset="0"/>
                <a:cs typeface="Arial" pitchFamily="34" charset="0"/>
              </a:rPr>
              <a:t>perturbations (collisions</a:t>
            </a:r>
            <a:r>
              <a:rPr lang="en-US" sz="1800" dirty="0" smtClean="0">
                <a:solidFill>
                  <a:srgbClr val="000000"/>
                </a:solidFill>
                <a:latin typeface="Arial" pitchFamily="34" charset="0"/>
                <a:cs typeface="Arial" pitchFamily="34" charset="0"/>
              </a:rPr>
              <a:t>, black </a:t>
            </a:r>
            <a:r>
              <a:rPr lang="en-US" sz="1800" dirty="0">
                <a:solidFill>
                  <a:srgbClr val="000000"/>
                </a:solidFill>
                <a:latin typeface="Arial" pitchFamily="34" charset="0"/>
                <a:cs typeface="Arial" pitchFamily="34" charset="0"/>
              </a:rPr>
              <a:t>body shifts, etc</a:t>
            </a:r>
            <a:r>
              <a:rPr lang="en-US" sz="1800" dirty="0" smtClean="0">
                <a:solidFill>
                  <a:srgbClr val="000000"/>
                </a:solidFill>
                <a:latin typeface="Arial" pitchFamily="34" charset="0"/>
                <a:cs typeface="Arial" pitchFamily="34" charset="0"/>
              </a:rPr>
              <a:t>.)</a:t>
            </a:r>
          </a:p>
        </p:txBody>
      </p:sp>
      <p:sp>
        <p:nvSpPr>
          <p:cNvPr id="26" name="TextBox 25"/>
          <p:cNvSpPr txBox="1"/>
          <p:nvPr/>
        </p:nvSpPr>
        <p:spPr>
          <a:xfrm>
            <a:off x="96008" y="159603"/>
            <a:ext cx="6139822" cy="830997"/>
          </a:xfrm>
          <a:prstGeom prst="rect">
            <a:avLst/>
          </a:prstGeom>
          <a:solidFill>
            <a:srgbClr val="DDDDDD"/>
          </a:solidFill>
          <a:ln w="28575">
            <a:solidFill>
              <a:srgbClr val="0000CC"/>
            </a:solidFill>
          </a:ln>
        </p:spPr>
        <p:txBody>
          <a:bodyPr wrap="none" rtlCol="0">
            <a:spAutoFit/>
          </a:bodyPr>
          <a:lstStyle/>
          <a:p>
            <a:r>
              <a:rPr lang="en-US" sz="2800" dirty="0" smtClean="0">
                <a:solidFill>
                  <a:srgbClr val="000000"/>
                </a:solidFill>
                <a:latin typeface="Arial" pitchFamily="34" charset="0"/>
                <a:cs typeface="Arial" pitchFamily="34" charset="0"/>
              </a:rPr>
              <a:t>Single </a:t>
            </a:r>
            <a:r>
              <a:rPr lang="en-US" sz="2800" baseline="30000" dirty="0" smtClean="0">
                <a:solidFill>
                  <a:srgbClr val="000000"/>
                </a:solidFill>
                <a:latin typeface="Arial" pitchFamily="34" charset="0"/>
                <a:cs typeface="Arial" pitchFamily="34" charset="0"/>
              </a:rPr>
              <a:t>199</a:t>
            </a:r>
            <a:r>
              <a:rPr lang="en-US" sz="2800" dirty="0" smtClean="0">
                <a:solidFill>
                  <a:srgbClr val="000000"/>
                </a:solidFill>
                <a:latin typeface="Arial" pitchFamily="34" charset="0"/>
                <a:cs typeface="Arial" pitchFamily="34" charset="0"/>
              </a:rPr>
              <a:t>Hg</a:t>
            </a:r>
            <a:r>
              <a:rPr lang="en-US" sz="2800" baseline="30000" dirty="0" smtClean="0">
                <a:solidFill>
                  <a:srgbClr val="000000"/>
                </a:solidFill>
                <a:latin typeface="Arial" pitchFamily="34" charset="0"/>
                <a:cs typeface="Arial" pitchFamily="34" charset="0"/>
              </a:rPr>
              <a:t>+</a:t>
            </a:r>
            <a:r>
              <a:rPr lang="en-US" sz="2800" dirty="0" smtClean="0">
                <a:solidFill>
                  <a:srgbClr val="000000"/>
                </a:solidFill>
                <a:latin typeface="Arial" pitchFamily="34" charset="0"/>
                <a:cs typeface="Arial" pitchFamily="34" charset="0"/>
              </a:rPr>
              <a:t> ions for (optical) clocks:</a:t>
            </a:r>
          </a:p>
          <a:p>
            <a:r>
              <a:rPr lang="en-US" sz="2000" dirty="0" smtClean="0">
                <a:solidFill>
                  <a:srgbClr val="000000"/>
                </a:solidFill>
                <a:latin typeface="Arial" pitchFamily="34" charset="0"/>
                <a:cs typeface="Arial" pitchFamily="34" charset="0"/>
              </a:rPr>
              <a:t>J. C. </a:t>
            </a:r>
            <a:r>
              <a:rPr lang="en-US" sz="2000" dirty="0" err="1" smtClean="0">
                <a:solidFill>
                  <a:srgbClr val="000000"/>
                </a:solidFill>
                <a:latin typeface="Arial" pitchFamily="34" charset="0"/>
                <a:cs typeface="Arial" pitchFamily="34" charset="0"/>
              </a:rPr>
              <a:t>Bergquist</a:t>
            </a:r>
            <a:r>
              <a:rPr lang="en-US" sz="2000" dirty="0" smtClean="0">
                <a:solidFill>
                  <a:srgbClr val="000000"/>
                </a:solidFill>
                <a:latin typeface="Arial" pitchFamily="34" charset="0"/>
                <a:cs typeface="Arial" pitchFamily="34" charset="0"/>
              </a:rPr>
              <a:t> et al., (NIST)1981 </a:t>
            </a:r>
            <a:r>
              <a:rPr lang="en-US" sz="2000" dirty="0" smtClean="0">
                <a:solidFill>
                  <a:srgbClr val="000000"/>
                </a:solidFill>
                <a:latin typeface="Arial" pitchFamily="34" charset="0"/>
                <a:cs typeface="Arial" pitchFamily="34" charset="0"/>
                <a:sym typeface="Symbol"/>
              </a:rPr>
              <a:t></a:t>
            </a:r>
            <a:endParaRPr lang="en-US" sz="2000" dirty="0" smtClean="0">
              <a:solidFill>
                <a:srgbClr val="000000"/>
              </a:solidFill>
              <a:latin typeface="Arial" pitchFamily="34" charset="0"/>
              <a:cs typeface="Arial" pitchFamily="34" charset="0"/>
            </a:endParaRPr>
          </a:p>
        </p:txBody>
      </p:sp>
      <p:sp>
        <p:nvSpPr>
          <p:cNvPr id="3" name="TextBox 2"/>
          <p:cNvSpPr txBox="1"/>
          <p:nvPr/>
        </p:nvSpPr>
        <p:spPr>
          <a:xfrm>
            <a:off x="1143000" y="6096000"/>
            <a:ext cx="6784806" cy="646331"/>
          </a:xfrm>
          <a:prstGeom prst="rect">
            <a:avLst/>
          </a:prstGeom>
          <a:noFill/>
        </p:spPr>
        <p:txBody>
          <a:bodyPr wrap="none" rtlCol="0">
            <a:spAutoFit/>
          </a:bodyPr>
          <a:lstStyle/>
          <a:p>
            <a:r>
              <a:rPr lang="en-US" sz="1800" b="1" dirty="0">
                <a:solidFill>
                  <a:srgbClr val="FF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first clock with systematic uncertainly </a:t>
            </a:r>
            <a:r>
              <a:rPr lang="en-US" sz="1800" dirty="0" smtClean="0">
                <a:solidFill>
                  <a:srgbClr val="000000"/>
                </a:solidFill>
                <a:latin typeface="Arial" pitchFamily="34" charset="0"/>
                <a:cs typeface="Arial" pitchFamily="34" charset="0"/>
              </a:rPr>
              <a:t>(7x10</a:t>
            </a:r>
            <a:r>
              <a:rPr lang="en-US" sz="1800" baseline="30000" dirty="0" smtClean="0">
                <a:solidFill>
                  <a:srgbClr val="000000"/>
                </a:solidFill>
                <a:latin typeface="Arial" pitchFamily="34" charset="0"/>
                <a:cs typeface="Arial" pitchFamily="34" charset="0"/>
              </a:rPr>
              <a:t>-17</a:t>
            </a:r>
            <a:r>
              <a:rPr lang="en-US" sz="1800" dirty="0" smtClean="0">
                <a:solidFill>
                  <a:srgbClr val="000000"/>
                </a:solidFill>
                <a:latin typeface="Arial" pitchFamily="34" charset="0"/>
                <a:cs typeface="Arial" pitchFamily="34" charset="0"/>
              </a:rPr>
              <a:t>) below Cesium</a:t>
            </a:r>
            <a:endParaRPr lang="en-US" sz="1800" dirty="0">
              <a:solidFill>
                <a:srgbClr val="000000"/>
              </a:solidFill>
              <a:latin typeface="Arial" pitchFamily="34" charset="0"/>
              <a:cs typeface="Arial" pitchFamily="34" charset="0"/>
            </a:endParaRPr>
          </a:p>
          <a:p>
            <a:r>
              <a:rPr lang="en-US" sz="1800" dirty="0">
                <a:solidFill>
                  <a:srgbClr val="000000"/>
                </a:solidFill>
                <a:latin typeface="Arial" pitchFamily="34" charset="0"/>
                <a:cs typeface="Arial" pitchFamily="34" charset="0"/>
              </a:rPr>
              <a:t>	- W. H. </a:t>
            </a:r>
            <a:r>
              <a:rPr lang="en-US" sz="1800" dirty="0" err="1">
                <a:solidFill>
                  <a:srgbClr val="000000"/>
                </a:solidFill>
                <a:latin typeface="Arial" pitchFamily="34" charset="0"/>
                <a:cs typeface="Arial" pitchFamily="34" charset="0"/>
              </a:rPr>
              <a:t>Oskay</a:t>
            </a:r>
            <a:r>
              <a:rPr lang="en-US" sz="1800" dirty="0">
                <a:solidFill>
                  <a:srgbClr val="000000"/>
                </a:solidFill>
                <a:latin typeface="Arial" pitchFamily="34" charset="0"/>
                <a:cs typeface="Arial" pitchFamily="34" charset="0"/>
              </a:rPr>
              <a:t> et al., Phys. Rev. </a:t>
            </a:r>
            <a:r>
              <a:rPr lang="en-US" sz="1800" dirty="0" err="1">
                <a:solidFill>
                  <a:srgbClr val="000000"/>
                </a:solidFill>
                <a:latin typeface="Arial" pitchFamily="34" charset="0"/>
                <a:cs typeface="Arial" pitchFamily="34" charset="0"/>
              </a:rPr>
              <a:t>Lett</a:t>
            </a:r>
            <a:r>
              <a:rPr lang="en-US" sz="1800" dirty="0">
                <a:solidFill>
                  <a:srgbClr val="000000"/>
                </a:solidFill>
                <a:latin typeface="Arial" pitchFamily="34" charset="0"/>
                <a:cs typeface="Arial" pitchFamily="34" charset="0"/>
              </a:rPr>
              <a:t>. </a:t>
            </a:r>
            <a:r>
              <a:rPr lang="en-US" sz="1800" b="1" dirty="0">
                <a:solidFill>
                  <a:srgbClr val="000000"/>
                </a:solidFill>
                <a:latin typeface="Arial" pitchFamily="34" charset="0"/>
                <a:cs typeface="Arial" pitchFamily="34" charset="0"/>
              </a:rPr>
              <a:t>97</a:t>
            </a:r>
            <a:r>
              <a:rPr lang="en-US" sz="1800" dirty="0">
                <a:solidFill>
                  <a:srgbClr val="000000"/>
                </a:solidFill>
                <a:latin typeface="Arial" pitchFamily="34" charset="0"/>
                <a:cs typeface="Arial" pitchFamily="34" charset="0"/>
              </a:rPr>
              <a:t>, 020801 (2006</a:t>
            </a:r>
            <a:r>
              <a:rPr lang="en-US" sz="1800" dirty="0" smtClean="0">
                <a:solidFill>
                  <a:srgbClr val="000000"/>
                </a:solidFill>
                <a:latin typeface="Arial" pitchFamily="34" charset="0"/>
                <a:cs typeface="Arial" pitchFamily="34" charset="0"/>
              </a:rPr>
              <a:t>)</a:t>
            </a:r>
            <a:endParaRPr lang="en-US" sz="1800" dirty="0">
              <a:solidFill>
                <a:srgbClr val="000000"/>
              </a:solidFill>
              <a:latin typeface="Arial" pitchFamily="34" charset="0"/>
            </a:endParaRPr>
          </a:p>
        </p:txBody>
      </p:sp>
      <p:sp>
        <p:nvSpPr>
          <p:cNvPr id="10" name="TextBox 9"/>
          <p:cNvSpPr txBox="1"/>
          <p:nvPr/>
        </p:nvSpPr>
        <p:spPr>
          <a:xfrm>
            <a:off x="6705600" y="3505200"/>
            <a:ext cx="1737976" cy="400110"/>
          </a:xfrm>
          <a:prstGeom prst="rect">
            <a:avLst/>
          </a:prstGeom>
          <a:noFill/>
        </p:spPr>
        <p:txBody>
          <a:bodyPr wrap="none" rtlCol="0">
            <a:spAutoFit/>
          </a:bodyPr>
          <a:lstStyle/>
          <a:p>
            <a:r>
              <a:rPr lang="en-US" sz="2000" dirty="0" smtClean="0">
                <a:solidFill>
                  <a:srgbClr val="000000"/>
                </a:solidFill>
                <a:latin typeface="Arial" pitchFamily="34" charset="0"/>
              </a:rPr>
              <a:t>Jim </a:t>
            </a:r>
            <a:r>
              <a:rPr lang="en-US" sz="2000" dirty="0" err="1" smtClean="0">
                <a:solidFill>
                  <a:srgbClr val="000000"/>
                </a:solidFill>
                <a:latin typeface="Arial" pitchFamily="34" charset="0"/>
              </a:rPr>
              <a:t>Bergquist</a:t>
            </a:r>
            <a:endParaRPr lang="en-US" sz="2000" dirty="0">
              <a:solidFill>
                <a:srgbClr val="000000"/>
              </a:solidFill>
              <a:latin typeface="Arial" pitchFamily="34"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28392" t="7132" r="54022" b="55528"/>
          <a:stretch/>
        </p:blipFill>
        <p:spPr>
          <a:xfrm>
            <a:off x="6504110" y="258797"/>
            <a:ext cx="2210937" cy="3117985"/>
          </a:xfrm>
          <a:prstGeom prst="rect">
            <a:avLst/>
          </a:prstGeom>
          <a:ln w="28575">
            <a:solidFill>
              <a:srgbClr val="0000CC"/>
            </a:solidFill>
          </a:ln>
        </p:spPr>
      </p:pic>
      <p:grpSp>
        <p:nvGrpSpPr>
          <p:cNvPr id="13" name="Group 12"/>
          <p:cNvGrpSpPr/>
          <p:nvPr/>
        </p:nvGrpSpPr>
        <p:grpSpPr>
          <a:xfrm>
            <a:off x="1038962" y="1850125"/>
            <a:ext cx="2965842" cy="2145335"/>
            <a:chOff x="220377" y="1057763"/>
            <a:chExt cx="2965842" cy="2145335"/>
          </a:xfrm>
        </p:grpSpPr>
        <p:sp>
          <p:nvSpPr>
            <p:cNvPr id="14" name="Text Box 6"/>
            <p:cNvSpPr txBox="1">
              <a:spLocks noChangeArrowheads="1"/>
            </p:cNvSpPr>
            <p:nvPr/>
          </p:nvSpPr>
          <p:spPr bwMode="auto">
            <a:xfrm>
              <a:off x="1589296" y="2803048"/>
              <a:ext cx="687388" cy="400050"/>
            </a:xfrm>
            <a:prstGeom prst="rect">
              <a:avLst/>
            </a:prstGeom>
            <a:noFill/>
            <a:ln w="9525">
              <a:noFill/>
              <a:miter lim="800000"/>
              <a:headEnd/>
              <a:tailEnd/>
            </a:ln>
            <a:effectLst/>
          </p:spPr>
          <p:txBody>
            <a:bodyPr wrap="none">
              <a:spAutoFit/>
            </a:bodyPr>
            <a:lstStyle/>
            <a:p>
              <a:r>
                <a:rPr lang="en-US" sz="2000" baseline="30000" dirty="0">
                  <a:solidFill>
                    <a:srgbClr val="000000"/>
                  </a:solidFill>
                  <a:latin typeface="Arial"/>
                </a:rPr>
                <a:t>2</a:t>
              </a:r>
              <a:r>
                <a:rPr lang="en-US" sz="2000" dirty="0">
                  <a:solidFill>
                    <a:srgbClr val="000000"/>
                  </a:solidFill>
                  <a:latin typeface="Arial"/>
                </a:rPr>
                <a:t>S</a:t>
              </a:r>
              <a:r>
                <a:rPr lang="en-US" sz="2000" baseline="-25000" dirty="0">
                  <a:solidFill>
                    <a:srgbClr val="000000"/>
                  </a:solidFill>
                  <a:latin typeface="Arial"/>
                </a:rPr>
                <a:t>1/2</a:t>
              </a:r>
              <a:endParaRPr lang="en-US" sz="2000" baseline="30000" dirty="0">
                <a:solidFill>
                  <a:srgbClr val="000000"/>
                </a:solidFill>
                <a:latin typeface="Arial"/>
              </a:endParaRPr>
            </a:p>
          </p:txBody>
        </p:sp>
        <p:grpSp>
          <p:nvGrpSpPr>
            <p:cNvPr id="15" name="Group 14"/>
            <p:cNvGrpSpPr/>
            <p:nvPr/>
          </p:nvGrpSpPr>
          <p:grpSpPr>
            <a:xfrm>
              <a:off x="1455083" y="1438763"/>
              <a:ext cx="1731136" cy="1533525"/>
              <a:chOff x="1455083" y="1438763"/>
              <a:chExt cx="1731136" cy="1533525"/>
            </a:xfrm>
          </p:grpSpPr>
          <p:sp>
            <p:nvSpPr>
              <p:cNvPr id="37" name="Line 4"/>
              <p:cNvSpPr>
                <a:spLocks noChangeShapeType="1"/>
              </p:cNvSpPr>
              <p:nvPr/>
            </p:nvSpPr>
            <p:spPr bwMode="auto">
              <a:xfrm>
                <a:off x="2140883" y="1676888"/>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38" name="Line 5"/>
              <p:cNvSpPr>
                <a:spLocks noChangeShapeType="1"/>
              </p:cNvSpPr>
              <p:nvPr/>
            </p:nvSpPr>
            <p:spPr bwMode="auto">
              <a:xfrm flipV="1">
                <a:off x="1455083" y="1676888"/>
                <a:ext cx="838200" cy="1295400"/>
              </a:xfrm>
              <a:prstGeom prst="line">
                <a:avLst/>
              </a:prstGeom>
              <a:noFill/>
              <a:ln w="38100">
                <a:solidFill>
                  <a:srgbClr val="CC99FF"/>
                </a:solidFill>
                <a:round/>
                <a:headEnd/>
                <a:tailEnd type="triangle" w="med" len="med"/>
              </a:ln>
              <a:effectLst/>
            </p:spPr>
            <p:txBody>
              <a:bodyPr/>
              <a:lstStyle/>
              <a:p>
                <a:endParaRPr lang="en-US">
                  <a:solidFill>
                    <a:srgbClr val="000000"/>
                  </a:solidFill>
                  <a:latin typeface="Arial"/>
                </a:endParaRPr>
              </a:p>
            </p:txBody>
          </p:sp>
          <p:sp>
            <p:nvSpPr>
              <p:cNvPr id="39" name="TextBox 38"/>
              <p:cNvSpPr txBox="1"/>
              <p:nvPr/>
            </p:nvSpPr>
            <p:spPr>
              <a:xfrm>
                <a:off x="2483783" y="1438763"/>
                <a:ext cx="702436" cy="400110"/>
              </a:xfrm>
              <a:prstGeom prst="rect">
                <a:avLst/>
              </a:prstGeom>
              <a:noFill/>
            </p:spPr>
            <p:txBody>
              <a:bodyPr wrap="none" rtlCol="0">
                <a:spAutoFit/>
              </a:bodyPr>
              <a:lstStyle/>
              <a:p>
                <a:r>
                  <a:rPr lang="en-US" sz="2000" baseline="30000" dirty="0">
                    <a:solidFill>
                      <a:srgbClr val="000000"/>
                    </a:solidFill>
                    <a:latin typeface="Arial"/>
                    <a:ea typeface="Calibri"/>
                  </a:rPr>
                  <a:t>2</a:t>
                </a:r>
                <a:r>
                  <a:rPr lang="en-US" sz="2000" dirty="0">
                    <a:solidFill>
                      <a:srgbClr val="000000"/>
                    </a:solidFill>
                    <a:latin typeface="Arial"/>
                    <a:ea typeface="Calibri"/>
                  </a:rPr>
                  <a:t>D</a:t>
                </a:r>
                <a:r>
                  <a:rPr lang="en-US" sz="2000" baseline="-25000" dirty="0">
                    <a:solidFill>
                      <a:srgbClr val="000000"/>
                    </a:solidFill>
                    <a:latin typeface="Arial"/>
                    <a:ea typeface="Calibri"/>
                  </a:rPr>
                  <a:t>5/2</a:t>
                </a:r>
                <a:endParaRPr lang="en-US" dirty="0">
                  <a:solidFill>
                    <a:srgbClr val="000000"/>
                  </a:solidFill>
                  <a:latin typeface="Arial"/>
                </a:endParaRPr>
              </a:p>
            </p:txBody>
          </p:sp>
        </p:grpSp>
        <p:sp>
          <p:nvSpPr>
            <p:cNvPr id="16" name="TextBox 15"/>
            <p:cNvSpPr txBox="1"/>
            <p:nvPr/>
          </p:nvSpPr>
          <p:spPr>
            <a:xfrm>
              <a:off x="959783" y="1057763"/>
              <a:ext cx="688009" cy="400110"/>
            </a:xfrm>
            <a:prstGeom prst="rect">
              <a:avLst/>
            </a:prstGeom>
            <a:noFill/>
          </p:spPr>
          <p:txBody>
            <a:bodyPr wrap="none" rtlCol="0">
              <a:spAutoFit/>
            </a:bodyPr>
            <a:lstStyle/>
            <a:p>
              <a:r>
                <a:rPr lang="en-US" sz="2000" baseline="30000" dirty="0">
                  <a:solidFill>
                    <a:srgbClr val="000000"/>
                  </a:solidFill>
                  <a:latin typeface="Arial"/>
                  <a:ea typeface="Calibri"/>
                </a:rPr>
                <a:t>2</a:t>
              </a:r>
              <a:r>
                <a:rPr lang="en-US" sz="2000" dirty="0">
                  <a:solidFill>
                    <a:srgbClr val="000000"/>
                  </a:solidFill>
                  <a:latin typeface="Arial"/>
                  <a:ea typeface="Calibri"/>
                </a:rPr>
                <a:t>P</a:t>
              </a:r>
              <a:r>
                <a:rPr lang="en-US" sz="2000" baseline="-25000" dirty="0">
                  <a:solidFill>
                    <a:srgbClr val="000000"/>
                  </a:solidFill>
                  <a:latin typeface="Arial"/>
                  <a:ea typeface="Calibri"/>
                </a:rPr>
                <a:t>1/2</a:t>
              </a:r>
              <a:endParaRPr lang="en-US" dirty="0">
                <a:solidFill>
                  <a:srgbClr val="000000"/>
                </a:solidFill>
                <a:latin typeface="Arial"/>
              </a:endParaRPr>
            </a:p>
          </p:txBody>
        </p:sp>
        <p:sp>
          <p:nvSpPr>
            <p:cNvPr id="17" name="Line 2"/>
            <p:cNvSpPr>
              <a:spLocks noChangeShapeType="1"/>
            </p:cNvSpPr>
            <p:nvPr/>
          </p:nvSpPr>
          <p:spPr bwMode="auto">
            <a:xfrm>
              <a:off x="589668" y="12428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18" name="Line 3"/>
            <p:cNvSpPr>
              <a:spLocks noChangeShapeType="1"/>
            </p:cNvSpPr>
            <p:nvPr/>
          </p:nvSpPr>
          <p:spPr bwMode="auto">
            <a:xfrm>
              <a:off x="1199268" y="29954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19" name="Line 9"/>
            <p:cNvSpPr>
              <a:spLocks noChangeShapeType="1"/>
            </p:cNvSpPr>
            <p:nvPr/>
          </p:nvSpPr>
          <p:spPr bwMode="auto">
            <a:xfrm flipH="1" flipV="1">
              <a:off x="780168" y="1233295"/>
              <a:ext cx="666750" cy="1743075"/>
            </a:xfrm>
            <a:prstGeom prst="line">
              <a:avLst/>
            </a:prstGeom>
            <a:noFill/>
            <a:ln w="28575">
              <a:solidFill>
                <a:srgbClr val="0070C0"/>
              </a:solidFill>
              <a:round/>
              <a:headEnd/>
              <a:tailEnd type="triangle" w="med" len="med"/>
            </a:ln>
            <a:effectLst/>
          </p:spPr>
          <p:txBody>
            <a:bodyPr/>
            <a:lstStyle/>
            <a:p>
              <a:endParaRPr lang="en-US">
                <a:solidFill>
                  <a:srgbClr val="000000"/>
                </a:solidFill>
                <a:latin typeface="Arial"/>
              </a:endParaRPr>
            </a:p>
          </p:txBody>
        </p:sp>
        <p:grpSp>
          <p:nvGrpSpPr>
            <p:cNvPr id="20" name="Group 19"/>
            <p:cNvGrpSpPr/>
            <p:nvPr/>
          </p:nvGrpSpPr>
          <p:grpSpPr>
            <a:xfrm rot="4139070">
              <a:off x="39542" y="2012772"/>
              <a:ext cx="1867095" cy="197487"/>
              <a:chOff x="228600" y="2933700"/>
              <a:chExt cx="2579914" cy="190500"/>
            </a:xfrm>
          </p:grpSpPr>
          <p:sp>
            <p:nvSpPr>
              <p:cNvPr id="24" name="AutoShape 17"/>
              <p:cNvSpPr>
                <a:spLocks noChangeArrowheads="1"/>
              </p:cNvSpPr>
              <p:nvPr/>
            </p:nvSpPr>
            <p:spPr bwMode="auto">
              <a:xfrm rot="5400000">
                <a:off x="2560864" y="2876550"/>
                <a:ext cx="190500" cy="304800"/>
              </a:xfrm>
              <a:prstGeom prst="triangle">
                <a:avLst>
                  <a:gd name="adj" fmla="val 50000"/>
                </a:avLst>
              </a:prstGeom>
              <a:solidFill>
                <a:srgbClr val="0070C0"/>
              </a:solidFill>
              <a:ln w="9525">
                <a:noFill/>
                <a:miter lim="800000"/>
                <a:headEnd/>
                <a:tailEnd/>
              </a:ln>
              <a:effectLst/>
            </p:spPr>
            <p:txBody>
              <a:bodyPr wrap="none" anchor="ctr"/>
              <a:lstStyle/>
              <a:p>
                <a:endParaRPr lang="en-US">
                  <a:solidFill>
                    <a:srgbClr val="000000"/>
                  </a:solidFill>
                  <a:latin typeface="Arial"/>
                </a:endParaRPr>
              </a:p>
            </p:txBody>
          </p:sp>
          <p:grpSp>
            <p:nvGrpSpPr>
              <p:cNvPr id="25" name="Group 77"/>
              <p:cNvGrpSpPr/>
              <p:nvPr/>
            </p:nvGrpSpPr>
            <p:grpSpPr>
              <a:xfrm>
                <a:off x="228600" y="2971800"/>
                <a:ext cx="2286000" cy="152400"/>
                <a:chOff x="228600" y="2971800"/>
                <a:chExt cx="2286000" cy="152400"/>
              </a:xfrm>
            </p:grpSpPr>
            <p:sp>
              <p:nvSpPr>
                <p:cNvPr id="27"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28"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29"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0"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1"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2"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3"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4"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5"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6"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grpSp>
        </p:grpSp>
        <p:sp>
          <p:nvSpPr>
            <p:cNvPr id="23" name="TextBox 22"/>
            <p:cNvSpPr txBox="1"/>
            <p:nvPr/>
          </p:nvSpPr>
          <p:spPr>
            <a:xfrm>
              <a:off x="220377" y="2104832"/>
              <a:ext cx="699230" cy="461665"/>
            </a:xfrm>
            <a:prstGeom prst="rect">
              <a:avLst/>
            </a:prstGeom>
            <a:noFill/>
          </p:spPr>
          <p:txBody>
            <a:bodyPr wrap="none" rtlCol="0">
              <a:spAutoFit/>
            </a:bodyPr>
            <a:lstStyle/>
            <a:p>
              <a:r>
                <a:rPr lang="en-US" dirty="0" smtClean="0">
                  <a:solidFill>
                    <a:srgbClr val="000000"/>
                  </a:solidFill>
                  <a:latin typeface="Arial"/>
                </a:rPr>
                <a:t>Hg</a:t>
              </a:r>
              <a:r>
                <a:rPr lang="en-US" baseline="30000" dirty="0" smtClean="0">
                  <a:solidFill>
                    <a:srgbClr val="000000"/>
                  </a:solidFill>
                  <a:latin typeface="Arial"/>
                </a:rPr>
                <a:t>+</a:t>
              </a:r>
              <a:endParaRPr lang="en-US" dirty="0" smtClean="0">
                <a:solidFill>
                  <a:srgbClr val="000000"/>
                </a:solidFill>
                <a:latin typeface="Arial"/>
              </a:endParaRPr>
            </a:p>
          </p:txBody>
        </p:sp>
      </p:grpSp>
    </p:spTree>
    <p:extLst>
      <p:ext uri="{BB962C8B-B14F-4D97-AF65-F5344CB8AC3E}">
        <p14:creationId xmlns:p14="http://schemas.microsoft.com/office/powerpoint/2010/main" val="1372747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19" name="Text Box 23"/>
          <p:cNvSpPr txBox="1">
            <a:spLocks noChangeArrowheads="1"/>
          </p:cNvSpPr>
          <p:nvPr/>
        </p:nvSpPr>
        <p:spPr bwMode="auto">
          <a:xfrm>
            <a:off x="1171575" y="4929196"/>
            <a:ext cx="7572375" cy="1200329"/>
          </a:xfrm>
          <a:prstGeom prst="rect">
            <a:avLst/>
          </a:prstGeom>
          <a:noFill/>
          <a:ln w="28575">
            <a:noFill/>
            <a:miter lim="800000"/>
            <a:headEnd/>
            <a:tailEnd/>
          </a:ln>
          <a:effectLst/>
        </p:spPr>
        <p:txBody>
          <a:bodyPr wrap="square">
            <a:spAutoFit/>
          </a:bodyPr>
          <a:lstStyle/>
          <a:p>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trapping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first-order Doppler shift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0</a:t>
            </a:r>
          </a:p>
          <a:p>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laser </a:t>
            </a:r>
            <a:r>
              <a:rPr lang="en-US" sz="1800" dirty="0">
                <a:solidFill>
                  <a:srgbClr val="000000"/>
                </a:solidFill>
                <a:latin typeface="Arial" pitchFamily="34" charset="0"/>
                <a:cs typeface="Arial" pitchFamily="34" charset="0"/>
              </a:rPr>
              <a:t>cooling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time </a:t>
            </a:r>
            <a:r>
              <a:rPr lang="en-US" sz="1800" dirty="0" smtClean="0">
                <a:solidFill>
                  <a:srgbClr val="000000"/>
                </a:solidFill>
                <a:latin typeface="Arial" pitchFamily="34" charset="0"/>
                <a:cs typeface="Arial" pitchFamily="34" charset="0"/>
              </a:rPr>
              <a:t>dilation small</a:t>
            </a:r>
            <a:endParaRPr lang="en-US" sz="1800" dirty="0">
              <a:solidFill>
                <a:srgbClr val="000000"/>
              </a:solidFill>
              <a:latin typeface="Arial" pitchFamily="34" charset="0"/>
              <a:cs typeface="Arial" pitchFamily="34" charset="0"/>
            </a:endParaRPr>
          </a:p>
          <a:p>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trapping in high vacuum at </a:t>
            </a:r>
            <a:r>
              <a:rPr lang="en-US" sz="1800" dirty="0" smtClean="0">
                <a:solidFill>
                  <a:srgbClr val="000000"/>
                </a:solidFill>
                <a:latin typeface="Arial" pitchFamily="34" charset="0"/>
                <a:cs typeface="Arial" pitchFamily="34" charset="0"/>
              </a:rPr>
              <a:t>4 K</a:t>
            </a:r>
            <a:endParaRPr lang="en-US" sz="1800" dirty="0">
              <a:solidFill>
                <a:srgbClr val="000000"/>
              </a:solidFill>
              <a:latin typeface="Arial" pitchFamily="34" charset="0"/>
              <a:cs typeface="Arial" pitchFamily="34" charset="0"/>
            </a:endParaRPr>
          </a:p>
          <a:p>
            <a:r>
              <a:rPr lang="en-US" sz="1800" dirty="0">
                <a:solidFill>
                  <a:srgbClr val="000000"/>
                </a:solidFill>
                <a:latin typeface="Arial" pitchFamily="34" charset="0"/>
                <a:cs typeface="Arial" pitchFamily="34" charset="0"/>
              </a:rPr>
              <a:t>   </a:t>
            </a:r>
            <a:r>
              <a:rPr lang="en-US" sz="1800" dirty="0">
                <a:solidFill>
                  <a:srgbClr val="00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environmental perturbations (collisions</a:t>
            </a:r>
            <a:r>
              <a:rPr lang="en-US" sz="1800" dirty="0" smtClean="0">
                <a:solidFill>
                  <a:srgbClr val="000000"/>
                </a:solidFill>
                <a:latin typeface="Arial" pitchFamily="34" charset="0"/>
                <a:cs typeface="Arial" pitchFamily="34" charset="0"/>
              </a:rPr>
              <a:t>, black </a:t>
            </a:r>
            <a:r>
              <a:rPr lang="en-US" sz="1800" dirty="0">
                <a:solidFill>
                  <a:srgbClr val="000000"/>
                </a:solidFill>
                <a:latin typeface="Arial" pitchFamily="34" charset="0"/>
                <a:cs typeface="Arial" pitchFamily="34" charset="0"/>
              </a:rPr>
              <a:t>body shifts, etc</a:t>
            </a:r>
            <a:r>
              <a:rPr lang="en-US" sz="1800" dirty="0" smtClean="0">
                <a:solidFill>
                  <a:srgbClr val="000000"/>
                </a:solidFill>
                <a:latin typeface="Arial" pitchFamily="34" charset="0"/>
                <a:cs typeface="Arial" pitchFamily="34" charset="0"/>
              </a:rPr>
              <a:t>.) small</a:t>
            </a:r>
          </a:p>
        </p:txBody>
      </p:sp>
      <p:sp>
        <p:nvSpPr>
          <p:cNvPr id="2" name="TextBox 1"/>
          <p:cNvSpPr txBox="1"/>
          <p:nvPr/>
        </p:nvSpPr>
        <p:spPr>
          <a:xfrm>
            <a:off x="6705600" y="3505200"/>
            <a:ext cx="1737976" cy="400110"/>
          </a:xfrm>
          <a:prstGeom prst="rect">
            <a:avLst/>
          </a:prstGeom>
          <a:noFill/>
        </p:spPr>
        <p:txBody>
          <a:bodyPr wrap="none" rtlCol="0">
            <a:spAutoFit/>
          </a:bodyPr>
          <a:lstStyle/>
          <a:p>
            <a:r>
              <a:rPr lang="en-US" sz="2000" dirty="0" smtClean="0">
                <a:solidFill>
                  <a:srgbClr val="000000"/>
                </a:solidFill>
                <a:latin typeface="Arial" pitchFamily="34" charset="0"/>
              </a:rPr>
              <a:t>Jim </a:t>
            </a:r>
            <a:r>
              <a:rPr lang="en-US" sz="2000" dirty="0" err="1" smtClean="0">
                <a:solidFill>
                  <a:srgbClr val="000000"/>
                </a:solidFill>
                <a:latin typeface="Arial" pitchFamily="34" charset="0"/>
              </a:rPr>
              <a:t>Bergquist</a:t>
            </a:r>
            <a:endParaRPr lang="en-US" sz="2000" dirty="0">
              <a:solidFill>
                <a:srgbClr val="000000"/>
              </a:solidFill>
              <a:latin typeface="Arial" pitchFamily="34"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8392" t="7132" r="54022" b="55528"/>
          <a:stretch/>
        </p:blipFill>
        <p:spPr>
          <a:xfrm>
            <a:off x="6504110" y="258797"/>
            <a:ext cx="2210937" cy="3117985"/>
          </a:xfrm>
          <a:prstGeom prst="rect">
            <a:avLst/>
          </a:prstGeom>
          <a:ln w="28575">
            <a:solidFill>
              <a:srgbClr val="0000CC"/>
            </a:solidFill>
          </a:ln>
        </p:spPr>
      </p:pic>
      <p:sp>
        <p:nvSpPr>
          <p:cNvPr id="3" name="TextBox 2"/>
          <p:cNvSpPr txBox="1"/>
          <p:nvPr/>
        </p:nvSpPr>
        <p:spPr>
          <a:xfrm>
            <a:off x="1143000" y="6096000"/>
            <a:ext cx="6784806" cy="646331"/>
          </a:xfrm>
          <a:prstGeom prst="rect">
            <a:avLst/>
          </a:prstGeom>
          <a:noFill/>
        </p:spPr>
        <p:txBody>
          <a:bodyPr wrap="none" rtlCol="0">
            <a:spAutoFit/>
          </a:bodyPr>
          <a:lstStyle/>
          <a:p>
            <a:r>
              <a:rPr lang="en-US" sz="1800" b="1" dirty="0">
                <a:solidFill>
                  <a:srgbClr val="FF0000"/>
                </a:solidFill>
                <a:latin typeface="Arial" pitchFamily="34" charset="0"/>
                <a:cs typeface="Arial" pitchFamily="34" charset="0"/>
                <a:sym typeface="Symbol" pitchFamily="18" charset="2"/>
              </a:rPr>
              <a:t></a:t>
            </a:r>
            <a:r>
              <a:rPr lang="en-US" sz="1800" dirty="0">
                <a:solidFill>
                  <a:srgbClr val="000000"/>
                </a:solidFill>
                <a:latin typeface="Arial" pitchFamily="34" charset="0"/>
                <a:cs typeface="Arial" pitchFamily="34" charset="0"/>
              </a:rPr>
              <a:t> first clock with systematic uncertainly </a:t>
            </a:r>
            <a:r>
              <a:rPr lang="en-US" sz="1800" dirty="0" smtClean="0">
                <a:solidFill>
                  <a:srgbClr val="000000"/>
                </a:solidFill>
                <a:latin typeface="Arial" pitchFamily="34" charset="0"/>
                <a:cs typeface="Arial" pitchFamily="34" charset="0"/>
              </a:rPr>
              <a:t>(7x10</a:t>
            </a:r>
            <a:r>
              <a:rPr lang="en-US" sz="1800" baseline="30000" dirty="0" smtClean="0">
                <a:solidFill>
                  <a:srgbClr val="000000"/>
                </a:solidFill>
                <a:latin typeface="Arial" pitchFamily="34" charset="0"/>
                <a:cs typeface="Arial" pitchFamily="34" charset="0"/>
              </a:rPr>
              <a:t>-17</a:t>
            </a:r>
            <a:r>
              <a:rPr lang="en-US" sz="1800" dirty="0" smtClean="0">
                <a:solidFill>
                  <a:srgbClr val="000000"/>
                </a:solidFill>
                <a:latin typeface="Arial" pitchFamily="34" charset="0"/>
                <a:cs typeface="Arial" pitchFamily="34" charset="0"/>
              </a:rPr>
              <a:t>) below Cesium</a:t>
            </a:r>
            <a:endParaRPr lang="en-US" sz="1800" dirty="0">
              <a:solidFill>
                <a:srgbClr val="000000"/>
              </a:solidFill>
              <a:latin typeface="Arial" pitchFamily="34" charset="0"/>
              <a:cs typeface="Arial" pitchFamily="34" charset="0"/>
            </a:endParaRPr>
          </a:p>
          <a:p>
            <a:r>
              <a:rPr lang="en-US" sz="1800" dirty="0">
                <a:solidFill>
                  <a:srgbClr val="000000"/>
                </a:solidFill>
                <a:latin typeface="Arial" pitchFamily="34" charset="0"/>
                <a:cs typeface="Arial" pitchFamily="34" charset="0"/>
              </a:rPr>
              <a:t>	- W. H. </a:t>
            </a:r>
            <a:r>
              <a:rPr lang="en-US" sz="1800" dirty="0" err="1">
                <a:solidFill>
                  <a:srgbClr val="000000"/>
                </a:solidFill>
                <a:latin typeface="Arial" pitchFamily="34" charset="0"/>
                <a:cs typeface="Arial" pitchFamily="34" charset="0"/>
              </a:rPr>
              <a:t>Oskay</a:t>
            </a:r>
            <a:r>
              <a:rPr lang="en-US" sz="1800" dirty="0">
                <a:solidFill>
                  <a:srgbClr val="000000"/>
                </a:solidFill>
                <a:latin typeface="Arial" pitchFamily="34" charset="0"/>
                <a:cs typeface="Arial" pitchFamily="34" charset="0"/>
              </a:rPr>
              <a:t> et al., Phys. Rev. </a:t>
            </a:r>
            <a:r>
              <a:rPr lang="en-US" sz="1800" dirty="0" err="1">
                <a:solidFill>
                  <a:srgbClr val="000000"/>
                </a:solidFill>
                <a:latin typeface="Arial" pitchFamily="34" charset="0"/>
                <a:cs typeface="Arial" pitchFamily="34" charset="0"/>
              </a:rPr>
              <a:t>Lett</a:t>
            </a:r>
            <a:r>
              <a:rPr lang="en-US" sz="1800" dirty="0">
                <a:solidFill>
                  <a:srgbClr val="000000"/>
                </a:solidFill>
                <a:latin typeface="Arial" pitchFamily="34" charset="0"/>
                <a:cs typeface="Arial" pitchFamily="34" charset="0"/>
              </a:rPr>
              <a:t>. </a:t>
            </a:r>
            <a:r>
              <a:rPr lang="en-US" sz="1800" b="1" dirty="0">
                <a:solidFill>
                  <a:srgbClr val="000000"/>
                </a:solidFill>
                <a:latin typeface="Arial" pitchFamily="34" charset="0"/>
                <a:cs typeface="Arial" pitchFamily="34" charset="0"/>
              </a:rPr>
              <a:t>97</a:t>
            </a:r>
            <a:r>
              <a:rPr lang="en-US" sz="1800" dirty="0">
                <a:solidFill>
                  <a:srgbClr val="000000"/>
                </a:solidFill>
                <a:latin typeface="Arial" pitchFamily="34" charset="0"/>
                <a:cs typeface="Arial" pitchFamily="34" charset="0"/>
              </a:rPr>
              <a:t>, 020801 (2006</a:t>
            </a:r>
            <a:r>
              <a:rPr lang="en-US" sz="1800" dirty="0" smtClean="0">
                <a:solidFill>
                  <a:srgbClr val="000000"/>
                </a:solidFill>
                <a:latin typeface="Arial" pitchFamily="34" charset="0"/>
                <a:cs typeface="Arial" pitchFamily="34" charset="0"/>
              </a:rPr>
              <a:t>)</a:t>
            </a:r>
            <a:endParaRPr lang="en-US" sz="1800" dirty="0">
              <a:solidFill>
                <a:srgbClr val="000000"/>
              </a:solidFill>
              <a:latin typeface="Arial" pitchFamily="34" charset="0"/>
            </a:endParaRPr>
          </a:p>
        </p:txBody>
      </p:sp>
      <p:grpSp>
        <p:nvGrpSpPr>
          <p:cNvPr id="12" name="Group 11"/>
          <p:cNvGrpSpPr/>
          <p:nvPr/>
        </p:nvGrpSpPr>
        <p:grpSpPr>
          <a:xfrm>
            <a:off x="1038962" y="1850125"/>
            <a:ext cx="2965842" cy="2145335"/>
            <a:chOff x="220377" y="1057763"/>
            <a:chExt cx="2965842" cy="2145335"/>
          </a:xfrm>
        </p:grpSpPr>
        <p:sp>
          <p:nvSpPr>
            <p:cNvPr id="13" name="Text Box 6"/>
            <p:cNvSpPr txBox="1">
              <a:spLocks noChangeArrowheads="1"/>
            </p:cNvSpPr>
            <p:nvPr/>
          </p:nvSpPr>
          <p:spPr bwMode="auto">
            <a:xfrm>
              <a:off x="1589296" y="2803048"/>
              <a:ext cx="687388" cy="400050"/>
            </a:xfrm>
            <a:prstGeom prst="rect">
              <a:avLst/>
            </a:prstGeom>
            <a:noFill/>
            <a:ln w="9525">
              <a:noFill/>
              <a:miter lim="800000"/>
              <a:headEnd/>
              <a:tailEnd/>
            </a:ln>
            <a:effectLst/>
          </p:spPr>
          <p:txBody>
            <a:bodyPr wrap="none">
              <a:spAutoFit/>
            </a:bodyPr>
            <a:lstStyle/>
            <a:p>
              <a:r>
                <a:rPr lang="en-US" sz="2000" baseline="30000" dirty="0">
                  <a:solidFill>
                    <a:srgbClr val="000000"/>
                  </a:solidFill>
                  <a:latin typeface="Arial"/>
                </a:rPr>
                <a:t>2</a:t>
              </a:r>
              <a:r>
                <a:rPr lang="en-US" sz="2000" dirty="0">
                  <a:solidFill>
                    <a:srgbClr val="000000"/>
                  </a:solidFill>
                  <a:latin typeface="Arial"/>
                </a:rPr>
                <a:t>S</a:t>
              </a:r>
              <a:r>
                <a:rPr lang="en-US" sz="2000" baseline="-25000" dirty="0">
                  <a:solidFill>
                    <a:srgbClr val="000000"/>
                  </a:solidFill>
                  <a:latin typeface="Arial"/>
                </a:rPr>
                <a:t>1/2</a:t>
              </a:r>
              <a:endParaRPr lang="en-US" sz="2000" baseline="30000" dirty="0">
                <a:solidFill>
                  <a:srgbClr val="000000"/>
                </a:solidFill>
                <a:latin typeface="Arial"/>
              </a:endParaRPr>
            </a:p>
          </p:txBody>
        </p:sp>
        <p:grpSp>
          <p:nvGrpSpPr>
            <p:cNvPr id="14" name="Group 13"/>
            <p:cNvGrpSpPr/>
            <p:nvPr/>
          </p:nvGrpSpPr>
          <p:grpSpPr>
            <a:xfrm>
              <a:off x="1455083" y="1438763"/>
              <a:ext cx="1731136" cy="1533525"/>
              <a:chOff x="1455083" y="1438763"/>
              <a:chExt cx="1731136" cy="1533525"/>
            </a:xfrm>
          </p:grpSpPr>
          <p:sp>
            <p:nvSpPr>
              <p:cNvPr id="34" name="Line 4"/>
              <p:cNvSpPr>
                <a:spLocks noChangeShapeType="1"/>
              </p:cNvSpPr>
              <p:nvPr/>
            </p:nvSpPr>
            <p:spPr bwMode="auto">
              <a:xfrm>
                <a:off x="2140883" y="1676888"/>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35" name="Line 5"/>
              <p:cNvSpPr>
                <a:spLocks noChangeShapeType="1"/>
              </p:cNvSpPr>
              <p:nvPr/>
            </p:nvSpPr>
            <p:spPr bwMode="auto">
              <a:xfrm flipV="1">
                <a:off x="1455083" y="1676888"/>
                <a:ext cx="838200" cy="1295400"/>
              </a:xfrm>
              <a:prstGeom prst="line">
                <a:avLst/>
              </a:prstGeom>
              <a:noFill/>
              <a:ln w="38100">
                <a:solidFill>
                  <a:srgbClr val="CC99FF"/>
                </a:solidFill>
                <a:round/>
                <a:headEnd/>
                <a:tailEnd type="triangle" w="med" len="med"/>
              </a:ln>
              <a:effectLst/>
            </p:spPr>
            <p:txBody>
              <a:bodyPr/>
              <a:lstStyle/>
              <a:p>
                <a:endParaRPr lang="en-US">
                  <a:solidFill>
                    <a:srgbClr val="000000"/>
                  </a:solidFill>
                  <a:latin typeface="Arial"/>
                </a:endParaRPr>
              </a:p>
            </p:txBody>
          </p:sp>
          <p:sp>
            <p:nvSpPr>
              <p:cNvPr id="36" name="TextBox 35"/>
              <p:cNvSpPr txBox="1"/>
              <p:nvPr/>
            </p:nvSpPr>
            <p:spPr>
              <a:xfrm>
                <a:off x="2483783" y="1438763"/>
                <a:ext cx="702436" cy="400110"/>
              </a:xfrm>
              <a:prstGeom prst="rect">
                <a:avLst/>
              </a:prstGeom>
              <a:noFill/>
            </p:spPr>
            <p:txBody>
              <a:bodyPr wrap="none" rtlCol="0">
                <a:spAutoFit/>
              </a:bodyPr>
              <a:lstStyle/>
              <a:p>
                <a:r>
                  <a:rPr lang="en-US" sz="2000" baseline="30000" dirty="0">
                    <a:solidFill>
                      <a:srgbClr val="000000"/>
                    </a:solidFill>
                    <a:latin typeface="Arial"/>
                    <a:ea typeface="Calibri"/>
                  </a:rPr>
                  <a:t>2</a:t>
                </a:r>
                <a:r>
                  <a:rPr lang="en-US" sz="2000" dirty="0">
                    <a:solidFill>
                      <a:srgbClr val="000000"/>
                    </a:solidFill>
                    <a:latin typeface="Arial"/>
                    <a:ea typeface="Calibri"/>
                  </a:rPr>
                  <a:t>D</a:t>
                </a:r>
                <a:r>
                  <a:rPr lang="en-US" sz="2000" baseline="-25000" dirty="0">
                    <a:solidFill>
                      <a:srgbClr val="000000"/>
                    </a:solidFill>
                    <a:latin typeface="Arial"/>
                    <a:ea typeface="Calibri"/>
                  </a:rPr>
                  <a:t>5/2</a:t>
                </a:r>
                <a:endParaRPr lang="en-US" dirty="0">
                  <a:solidFill>
                    <a:srgbClr val="000000"/>
                  </a:solidFill>
                  <a:latin typeface="Arial"/>
                </a:endParaRPr>
              </a:p>
            </p:txBody>
          </p:sp>
        </p:grpSp>
        <p:sp>
          <p:nvSpPr>
            <p:cNvPr id="15" name="TextBox 14"/>
            <p:cNvSpPr txBox="1"/>
            <p:nvPr/>
          </p:nvSpPr>
          <p:spPr>
            <a:xfrm>
              <a:off x="959783" y="1057763"/>
              <a:ext cx="688009" cy="400110"/>
            </a:xfrm>
            <a:prstGeom prst="rect">
              <a:avLst/>
            </a:prstGeom>
            <a:noFill/>
          </p:spPr>
          <p:txBody>
            <a:bodyPr wrap="none" rtlCol="0">
              <a:spAutoFit/>
            </a:bodyPr>
            <a:lstStyle/>
            <a:p>
              <a:r>
                <a:rPr lang="en-US" sz="2000" baseline="30000" dirty="0">
                  <a:solidFill>
                    <a:srgbClr val="000000"/>
                  </a:solidFill>
                  <a:latin typeface="Arial"/>
                  <a:ea typeface="Calibri"/>
                </a:rPr>
                <a:t>2</a:t>
              </a:r>
              <a:r>
                <a:rPr lang="en-US" sz="2000" dirty="0">
                  <a:solidFill>
                    <a:srgbClr val="000000"/>
                  </a:solidFill>
                  <a:latin typeface="Arial"/>
                  <a:ea typeface="Calibri"/>
                </a:rPr>
                <a:t>P</a:t>
              </a:r>
              <a:r>
                <a:rPr lang="en-US" sz="2000" baseline="-25000" dirty="0">
                  <a:solidFill>
                    <a:srgbClr val="000000"/>
                  </a:solidFill>
                  <a:latin typeface="Arial"/>
                  <a:ea typeface="Calibri"/>
                </a:rPr>
                <a:t>1/2</a:t>
              </a:r>
              <a:endParaRPr lang="en-US" dirty="0">
                <a:solidFill>
                  <a:srgbClr val="000000"/>
                </a:solidFill>
                <a:latin typeface="Arial"/>
              </a:endParaRPr>
            </a:p>
          </p:txBody>
        </p:sp>
        <p:sp>
          <p:nvSpPr>
            <p:cNvPr id="16" name="Line 2"/>
            <p:cNvSpPr>
              <a:spLocks noChangeShapeType="1"/>
            </p:cNvSpPr>
            <p:nvPr/>
          </p:nvSpPr>
          <p:spPr bwMode="auto">
            <a:xfrm>
              <a:off x="589668" y="12428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17" name="Line 3"/>
            <p:cNvSpPr>
              <a:spLocks noChangeShapeType="1"/>
            </p:cNvSpPr>
            <p:nvPr/>
          </p:nvSpPr>
          <p:spPr bwMode="auto">
            <a:xfrm>
              <a:off x="1199268" y="2995420"/>
              <a:ext cx="381000" cy="0"/>
            </a:xfrm>
            <a:prstGeom prst="line">
              <a:avLst/>
            </a:prstGeom>
            <a:noFill/>
            <a:ln w="19050">
              <a:solidFill>
                <a:schemeClr val="tx1"/>
              </a:solidFill>
              <a:round/>
              <a:headEnd/>
              <a:tailEnd/>
            </a:ln>
            <a:effectLst/>
          </p:spPr>
          <p:txBody>
            <a:bodyPr/>
            <a:lstStyle/>
            <a:p>
              <a:endParaRPr lang="en-US">
                <a:solidFill>
                  <a:srgbClr val="000000"/>
                </a:solidFill>
                <a:latin typeface="Arial"/>
              </a:endParaRPr>
            </a:p>
          </p:txBody>
        </p:sp>
        <p:sp>
          <p:nvSpPr>
            <p:cNvPr id="18" name="Line 9"/>
            <p:cNvSpPr>
              <a:spLocks noChangeShapeType="1"/>
            </p:cNvSpPr>
            <p:nvPr/>
          </p:nvSpPr>
          <p:spPr bwMode="auto">
            <a:xfrm flipH="1" flipV="1">
              <a:off x="780168" y="1233295"/>
              <a:ext cx="666750" cy="1743075"/>
            </a:xfrm>
            <a:prstGeom prst="line">
              <a:avLst/>
            </a:prstGeom>
            <a:noFill/>
            <a:ln w="28575">
              <a:solidFill>
                <a:srgbClr val="0070C0"/>
              </a:solidFill>
              <a:round/>
              <a:headEnd/>
              <a:tailEnd type="triangle" w="med" len="med"/>
            </a:ln>
            <a:effectLst/>
          </p:spPr>
          <p:txBody>
            <a:bodyPr/>
            <a:lstStyle/>
            <a:p>
              <a:endParaRPr lang="en-US">
                <a:solidFill>
                  <a:srgbClr val="000000"/>
                </a:solidFill>
                <a:latin typeface="Arial"/>
              </a:endParaRPr>
            </a:p>
          </p:txBody>
        </p:sp>
        <p:grpSp>
          <p:nvGrpSpPr>
            <p:cNvPr id="19" name="Group 18"/>
            <p:cNvGrpSpPr/>
            <p:nvPr/>
          </p:nvGrpSpPr>
          <p:grpSpPr>
            <a:xfrm rot="4139070">
              <a:off x="39542" y="2012772"/>
              <a:ext cx="1867095" cy="197487"/>
              <a:chOff x="228600" y="2933700"/>
              <a:chExt cx="2579914" cy="190500"/>
            </a:xfrm>
          </p:grpSpPr>
          <p:sp>
            <p:nvSpPr>
              <p:cNvPr id="21" name="AutoShape 17"/>
              <p:cNvSpPr>
                <a:spLocks noChangeArrowheads="1"/>
              </p:cNvSpPr>
              <p:nvPr/>
            </p:nvSpPr>
            <p:spPr bwMode="auto">
              <a:xfrm rot="5400000">
                <a:off x="2560864" y="2876550"/>
                <a:ext cx="190500" cy="304800"/>
              </a:xfrm>
              <a:prstGeom prst="triangle">
                <a:avLst>
                  <a:gd name="adj" fmla="val 50000"/>
                </a:avLst>
              </a:prstGeom>
              <a:solidFill>
                <a:srgbClr val="0070C0"/>
              </a:solidFill>
              <a:ln w="9525">
                <a:noFill/>
                <a:miter lim="800000"/>
                <a:headEnd/>
                <a:tailEnd/>
              </a:ln>
              <a:effectLst/>
            </p:spPr>
            <p:txBody>
              <a:bodyPr wrap="none" anchor="ctr"/>
              <a:lstStyle/>
              <a:p>
                <a:endParaRPr lang="en-US">
                  <a:solidFill>
                    <a:srgbClr val="000000"/>
                  </a:solidFill>
                  <a:latin typeface="Arial"/>
                </a:endParaRPr>
              </a:p>
            </p:txBody>
          </p:sp>
          <p:grpSp>
            <p:nvGrpSpPr>
              <p:cNvPr id="22" name="Group 77"/>
              <p:cNvGrpSpPr/>
              <p:nvPr/>
            </p:nvGrpSpPr>
            <p:grpSpPr>
              <a:xfrm>
                <a:off x="228600" y="2971800"/>
                <a:ext cx="2286000" cy="152400"/>
                <a:chOff x="228600" y="2971800"/>
                <a:chExt cx="2286000" cy="152400"/>
              </a:xfrm>
            </p:grpSpPr>
            <p:sp>
              <p:nvSpPr>
                <p:cNvPr id="23" name="Freeform 14"/>
                <p:cNvSpPr>
                  <a:spLocks/>
                </p:cNvSpPr>
                <p:nvPr/>
              </p:nvSpPr>
              <p:spPr bwMode="auto">
                <a:xfrm>
                  <a:off x="6858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24" name="Freeform 15"/>
                <p:cNvSpPr>
                  <a:spLocks/>
                </p:cNvSpPr>
                <p:nvPr/>
              </p:nvSpPr>
              <p:spPr bwMode="auto">
                <a:xfrm rot="10800000">
                  <a:off x="9144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25" name="Freeform 18"/>
                <p:cNvSpPr>
                  <a:spLocks/>
                </p:cNvSpPr>
                <p:nvPr/>
              </p:nvSpPr>
              <p:spPr bwMode="auto">
                <a:xfrm>
                  <a:off x="11430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27" name="Freeform 19"/>
                <p:cNvSpPr>
                  <a:spLocks/>
                </p:cNvSpPr>
                <p:nvPr/>
              </p:nvSpPr>
              <p:spPr bwMode="auto">
                <a:xfrm rot="10800000">
                  <a:off x="13716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28" name="Freeform 20"/>
                <p:cNvSpPr>
                  <a:spLocks/>
                </p:cNvSpPr>
                <p:nvPr/>
              </p:nvSpPr>
              <p:spPr bwMode="auto">
                <a:xfrm>
                  <a:off x="16002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29" name="Freeform 21"/>
                <p:cNvSpPr>
                  <a:spLocks/>
                </p:cNvSpPr>
                <p:nvPr/>
              </p:nvSpPr>
              <p:spPr bwMode="auto">
                <a:xfrm rot="10800000">
                  <a:off x="18288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0" name="Freeform 22"/>
                <p:cNvSpPr>
                  <a:spLocks/>
                </p:cNvSpPr>
                <p:nvPr/>
              </p:nvSpPr>
              <p:spPr bwMode="auto">
                <a:xfrm>
                  <a:off x="20574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1" name="Freeform 23"/>
                <p:cNvSpPr>
                  <a:spLocks/>
                </p:cNvSpPr>
                <p:nvPr/>
              </p:nvSpPr>
              <p:spPr bwMode="auto">
                <a:xfrm rot="10800000">
                  <a:off x="22860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2" name="Freeform 30"/>
                <p:cNvSpPr>
                  <a:spLocks/>
                </p:cNvSpPr>
                <p:nvPr/>
              </p:nvSpPr>
              <p:spPr bwMode="auto">
                <a:xfrm>
                  <a:off x="228600" y="29718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sp>
              <p:nvSpPr>
                <p:cNvPr id="33" name="Freeform 31"/>
                <p:cNvSpPr>
                  <a:spLocks/>
                </p:cNvSpPr>
                <p:nvPr/>
              </p:nvSpPr>
              <p:spPr bwMode="auto">
                <a:xfrm rot="10800000">
                  <a:off x="457200" y="3048000"/>
                  <a:ext cx="228600" cy="76200"/>
                </a:xfrm>
                <a:custGeom>
                  <a:avLst/>
                  <a:gdLst/>
                  <a:ahLst/>
                  <a:cxnLst>
                    <a:cxn ang="0">
                      <a:pos x="0" y="336"/>
                    </a:cxn>
                    <a:cxn ang="0">
                      <a:pos x="336" y="0"/>
                    </a:cxn>
                    <a:cxn ang="0">
                      <a:pos x="672" y="336"/>
                    </a:cxn>
                  </a:cxnLst>
                  <a:rect l="0" t="0" r="r" b="b"/>
                  <a:pathLst>
                    <a:path w="672" h="336">
                      <a:moveTo>
                        <a:pt x="0" y="336"/>
                      </a:moveTo>
                      <a:cubicBezTo>
                        <a:pt x="112" y="168"/>
                        <a:pt x="224" y="0"/>
                        <a:pt x="336" y="0"/>
                      </a:cubicBezTo>
                      <a:cubicBezTo>
                        <a:pt x="448" y="0"/>
                        <a:pt x="560" y="168"/>
                        <a:pt x="672" y="336"/>
                      </a:cubicBezTo>
                    </a:path>
                  </a:pathLst>
                </a:custGeom>
                <a:noFill/>
                <a:ln w="28575" cmpd="sng">
                  <a:solidFill>
                    <a:srgbClr val="0070C0"/>
                  </a:solidFill>
                  <a:round/>
                  <a:headEnd/>
                  <a:tailEnd/>
                </a:ln>
                <a:effectLst/>
              </p:spPr>
              <p:txBody>
                <a:bodyPr/>
                <a:lstStyle/>
                <a:p>
                  <a:endParaRPr lang="en-US">
                    <a:solidFill>
                      <a:srgbClr val="000000"/>
                    </a:solidFill>
                    <a:latin typeface="Arial"/>
                  </a:endParaRPr>
                </a:p>
              </p:txBody>
            </p:sp>
          </p:grpSp>
        </p:grpSp>
        <p:sp>
          <p:nvSpPr>
            <p:cNvPr id="20" name="TextBox 19"/>
            <p:cNvSpPr txBox="1"/>
            <p:nvPr/>
          </p:nvSpPr>
          <p:spPr>
            <a:xfrm>
              <a:off x="220377" y="2104832"/>
              <a:ext cx="699230" cy="461665"/>
            </a:xfrm>
            <a:prstGeom prst="rect">
              <a:avLst/>
            </a:prstGeom>
            <a:noFill/>
          </p:spPr>
          <p:txBody>
            <a:bodyPr wrap="none" rtlCol="0">
              <a:spAutoFit/>
            </a:bodyPr>
            <a:lstStyle/>
            <a:p>
              <a:r>
                <a:rPr lang="en-US" dirty="0" smtClean="0">
                  <a:solidFill>
                    <a:srgbClr val="000000"/>
                  </a:solidFill>
                  <a:latin typeface="Arial"/>
                </a:rPr>
                <a:t>Hg</a:t>
              </a:r>
              <a:r>
                <a:rPr lang="en-US" baseline="30000" dirty="0" smtClean="0">
                  <a:solidFill>
                    <a:srgbClr val="000000"/>
                  </a:solidFill>
                  <a:latin typeface="Arial"/>
                </a:rPr>
                <a:t>+</a:t>
              </a:r>
              <a:endParaRPr lang="en-US" dirty="0" smtClean="0">
                <a:solidFill>
                  <a:srgbClr val="000000"/>
                </a:solidFill>
                <a:latin typeface="Arial"/>
              </a:endParaRPr>
            </a:p>
          </p:txBody>
        </p:sp>
      </p:grpSp>
      <p:sp>
        <p:nvSpPr>
          <p:cNvPr id="39" name="TextBox 38"/>
          <p:cNvSpPr txBox="1"/>
          <p:nvPr/>
        </p:nvSpPr>
        <p:spPr>
          <a:xfrm>
            <a:off x="96008" y="159603"/>
            <a:ext cx="6139822" cy="830997"/>
          </a:xfrm>
          <a:prstGeom prst="rect">
            <a:avLst/>
          </a:prstGeom>
          <a:solidFill>
            <a:srgbClr val="DDDDDD"/>
          </a:solidFill>
          <a:ln w="28575">
            <a:solidFill>
              <a:srgbClr val="0000CC"/>
            </a:solidFill>
          </a:ln>
        </p:spPr>
        <p:txBody>
          <a:bodyPr wrap="none" rtlCol="0">
            <a:spAutoFit/>
          </a:bodyPr>
          <a:lstStyle/>
          <a:p>
            <a:r>
              <a:rPr lang="en-US" sz="2800" dirty="0" smtClean="0">
                <a:solidFill>
                  <a:srgbClr val="000000"/>
                </a:solidFill>
                <a:latin typeface="Arial" pitchFamily="34" charset="0"/>
                <a:cs typeface="Arial" pitchFamily="34" charset="0"/>
              </a:rPr>
              <a:t>Single </a:t>
            </a:r>
            <a:r>
              <a:rPr lang="en-US" sz="2800" baseline="30000" dirty="0" smtClean="0">
                <a:solidFill>
                  <a:srgbClr val="000000"/>
                </a:solidFill>
                <a:latin typeface="Arial" pitchFamily="34" charset="0"/>
                <a:cs typeface="Arial" pitchFamily="34" charset="0"/>
              </a:rPr>
              <a:t>199</a:t>
            </a:r>
            <a:r>
              <a:rPr lang="en-US" sz="2800" dirty="0" smtClean="0">
                <a:solidFill>
                  <a:srgbClr val="000000"/>
                </a:solidFill>
                <a:latin typeface="Arial" pitchFamily="34" charset="0"/>
                <a:cs typeface="Arial" pitchFamily="34" charset="0"/>
              </a:rPr>
              <a:t>Hg</a:t>
            </a:r>
            <a:r>
              <a:rPr lang="en-US" sz="2800" baseline="30000" dirty="0" smtClean="0">
                <a:solidFill>
                  <a:srgbClr val="000000"/>
                </a:solidFill>
                <a:latin typeface="Arial" pitchFamily="34" charset="0"/>
                <a:cs typeface="Arial" pitchFamily="34" charset="0"/>
              </a:rPr>
              <a:t>+</a:t>
            </a:r>
            <a:r>
              <a:rPr lang="en-US" sz="2800" dirty="0" smtClean="0">
                <a:solidFill>
                  <a:srgbClr val="000000"/>
                </a:solidFill>
                <a:latin typeface="Arial" pitchFamily="34" charset="0"/>
                <a:cs typeface="Arial" pitchFamily="34" charset="0"/>
              </a:rPr>
              <a:t> ions for (optical) clocks:</a:t>
            </a:r>
          </a:p>
          <a:p>
            <a:r>
              <a:rPr lang="en-US" sz="2000" dirty="0" smtClean="0">
                <a:solidFill>
                  <a:srgbClr val="000000"/>
                </a:solidFill>
                <a:latin typeface="Arial" pitchFamily="34" charset="0"/>
                <a:cs typeface="Arial" pitchFamily="34" charset="0"/>
              </a:rPr>
              <a:t>J. C. </a:t>
            </a:r>
            <a:r>
              <a:rPr lang="en-US" sz="2000" dirty="0" err="1" smtClean="0">
                <a:solidFill>
                  <a:srgbClr val="000000"/>
                </a:solidFill>
                <a:latin typeface="Arial" pitchFamily="34" charset="0"/>
                <a:cs typeface="Arial" pitchFamily="34" charset="0"/>
              </a:rPr>
              <a:t>Bergquist</a:t>
            </a:r>
            <a:r>
              <a:rPr lang="en-US" sz="2000" dirty="0" smtClean="0">
                <a:solidFill>
                  <a:srgbClr val="000000"/>
                </a:solidFill>
                <a:latin typeface="Arial" pitchFamily="34" charset="0"/>
                <a:cs typeface="Arial" pitchFamily="34" charset="0"/>
              </a:rPr>
              <a:t> et al., (NIST)1981 </a:t>
            </a:r>
            <a:r>
              <a:rPr lang="en-US" sz="2000" dirty="0" smtClean="0">
                <a:solidFill>
                  <a:srgbClr val="000000"/>
                </a:solidFill>
                <a:latin typeface="Arial" pitchFamily="34" charset="0"/>
                <a:cs typeface="Arial" pitchFamily="34" charset="0"/>
                <a:sym typeface="Symbol"/>
              </a:rPr>
              <a:t></a:t>
            </a:r>
            <a:endParaRPr lang="en-US" sz="2000" dirty="0" smtClean="0">
              <a:solidFill>
                <a:srgbClr val="000000"/>
              </a:solidFill>
              <a:latin typeface="Arial" pitchFamily="34" charset="0"/>
              <a:cs typeface="Arial" pitchFamily="34" charset="0"/>
            </a:endParaRPr>
          </a:p>
        </p:txBody>
      </p:sp>
      <p:sp>
        <p:nvSpPr>
          <p:cNvPr id="38" name="TextBox 37"/>
          <p:cNvSpPr txBox="1"/>
          <p:nvPr/>
        </p:nvSpPr>
        <p:spPr>
          <a:xfrm>
            <a:off x="154820" y="4929196"/>
            <a:ext cx="8763000" cy="1754326"/>
          </a:xfrm>
          <a:prstGeom prst="rect">
            <a:avLst/>
          </a:prstGeom>
          <a:solidFill>
            <a:srgbClr val="FFFFCC"/>
          </a:solidFill>
          <a:ln w="38100">
            <a:solidFill>
              <a:srgbClr val="0000FF"/>
            </a:solidFill>
          </a:ln>
        </p:spPr>
        <p:txBody>
          <a:bodyPr wrap="square" rtlCol="0">
            <a:spAutoFit/>
          </a:bodyPr>
          <a:lstStyle/>
          <a:p>
            <a:pPr fontAlgn="auto">
              <a:spcBef>
                <a:spcPts val="0"/>
              </a:spcBef>
              <a:spcAft>
                <a:spcPts val="0"/>
              </a:spcAft>
              <a:defRPr/>
            </a:pPr>
            <a:r>
              <a:rPr lang="en-US" sz="3600" kern="0" dirty="0" smtClean="0">
                <a:solidFill>
                  <a:srgbClr val="000000"/>
                </a:solidFill>
                <a:latin typeface="Arial" pitchFamily="34" charset="0"/>
              </a:rPr>
              <a:t>Plus several other ion species:</a:t>
            </a:r>
          </a:p>
          <a:p>
            <a:pPr fontAlgn="auto">
              <a:spcBef>
                <a:spcPts val="0"/>
              </a:spcBef>
              <a:spcAft>
                <a:spcPts val="0"/>
              </a:spcAft>
              <a:defRPr/>
            </a:pPr>
            <a:r>
              <a:rPr lang="en-US" sz="3600" kern="0" baseline="30000" dirty="0" smtClean="0">
                <a:solidFill>
                  <a:srgbClr val="000000"/>
                </a:solidFill>
                <a:latin typeface="Arial" pitchFamily="34" charset="0"/>
              </a:rPr>
              <a:t>88</a:t>
            </a:r>
            <a:r>
              <a:rPr lang="en-US" sz="3600" kern="0" dirty="0" smtClean="0">
                <a:solidFill>
                  <a:srgbClr val="000000"/>
                </a:solidFill>
                <a:latin typeface="Arial" pitchFamily="34" charset="0"/>
              </a:rPr>
              <a:t>Sr</a:t>
            </a:r>
            <a:r>
              <a:rPr lang="en-US" sz="3600" kern="0" baseline="30000" dirty="0" smtClean="0">
                <a:solidFill>
                  <a:srgbClr val="000000"/>
                </a:solidFill>
                <a:latin typeface="Arial" pitchFamily="34" charset="0"/>
              </a:rPr>
              <a:t>+</a:t>
            </a:r>
            <a:r>
              <a:rPr lang="en-US" sz="3600" kern="0" dirty="0" smtClean="0">
                <a:solidFill>
                  <a:srgbClr val="000000"/>
                </a:solidFill>
                <a:latin typeface="Arial" pitchFamily="34" charset="0"/>
              </a:rPr>
              <a:t>, </a:t>
            </a:r>
            <a:r>
              <a:rPr lang="en-US" sz="3600" kern="0" baseline="30000" dirty="0" smtClean="0">
                <a:solidFill>
                  <a:srgbClr val="000000"/>
                </a:solidFill>
                <a:latin typeface="Arial" pitchFamily="34" charset="0"/>
              </a:rPr>
              <a:t>171</a:t>
            </a:r>
            <a:r>
              <a:rPr lang="en-US" sz="3600" kern="0" dirty="0" smtClean="0">
                <a:solidFill>
                  <a:srgbClr val="000000"/>
                </a:solidFill>
                <a:latin typeface="Arial" pitchFamily="34" charset="0"/>
              </a:rPr>
              <a:t>Yb</a:t>
            </a:r>
            <a:r>
              <a:rPr lang="en-US" sz="3600" kern="0" baseline="30000" dirty="0" smtClean="0">
                <a:solidFill>
                  <a:srgbClr val="000000"/>
                </a:solidFill>
                <a:latin typeface="Arial" pitchFamily="34" charset="0"/>
              </a:rPr>
              <a:t>+</a:t>
            </a:r>
            <a:r>
              <a:rPr lang="en-US" sz="3600" kern="0" dirty="0" smtClean="0">
                <a:solidFill>
                  <a:srgbClr val="000000"/>
                </a:solidFill>
                <a:latin typeface="Arial" pitchFamily="34" charset="0"/>
              </a:rPr>
              <a:t>, </a:t>
            </a:r>
            <a:r>
              <a:rPr lang="en-US" sz="3600" kern="0" baseline="30000" dirty="0" smtClean="0">
                <a:solidFill>
                  <a:srgbClr val="000000"/>
                </a:solidFill>
                <a:latin typeface="Arial" pitchFamily="34" charset="0"/>
              </a:rPr>
              <a:t>27</a:t>
            </a:r>
            <a:r>
              <a:rPr lang="en-US" sz="3600" kern="0" dirty="0" smtClean="0">
                <a:solidFill>
                  <a:srgbClr val="000000"/>
                </a:solidFill>
                <a:latin typeface="Arial" pitchFamily="34" charset="0"/>
              </a:rPr>
              <a:t>Al</a:t>
            </a:r>
            <a:r>
              <a:rPr lang="en-US" sz="3600" kern="0" baseline="30000" dirty="0" smtClean="0">
                <a:solidFill>
                  <a:srgbClr val="000000"/>
                </a:solidFill>
                <a:latin typeface="Arial" pitchFamily="34" charset="0"/>
              </a:rPr>
              <a:t>+</a:t>
            </a:r>
            <a:r>
              <a:rPr lang="en-US" sz="3600" kern="0" dirty="0" smtClean="0">
                <a:solidFill>
                  <a:srgbClr val="000000"/>
                </a:solidFill>
                <a:latin typeface="Arial" pitchFamily="34" charset="0"/>
              </a:rPr>
              <a:t>, </a:t>
            </a:r>
            <a:r>
              <a:rPr lang="en-US" sz="3600" kern="0" baseline="30000" dirty="0" smtClean="0">
                <a:solidFill>
                  <a:srgbClr val="000000"/>
                </a:solidFill>
                <a:latin typeface="Arial" pitchFamily="34" charset="0"/>
              </a:rPr>
              <a:t>40</a:t>
            </a:r>
            <a:r>
              <a:rPr lang="en-US" sz="3600" kern="0" dirty="0" smtClean="0">
                <a:solidFill>
                  <a:srgbClr val="000000"/>
                </a:solidFill>
                <a:latin typeface="Arial" pitchFamily="34" charset="0"/>
              </a:rPr>
              <a:t>Ca</a:t>
            </a:r>
            <a:r>
              <a:rPr lang="en-US" sz="3600" kern="0" baseline="30000" dirty="0" smtClean="0">
                <a:solidFill>
                  <a:srgbClr val="000000"/>
                </a:solidFill>
                <a:latin typeface="Arial" pitchFamily="34" charset="0"/>
              </a:rPr>
              <a:t>+</a:t>
            </a:r>
            <a:r>
              <a:rPr lang="en-US" sz="3600" kern="0" dirty="0" smtClean="0">
                <a:solidFill>
                  <a:srgbClr val="000000"/>
                </a:solidFill>
                <a:latin typeface="Arial" pitchFamily="34" charset="0"/>
              </a:rPr>
              <a:t>, </a:t>
            </a:r>
            <a:r>
              <a:rPr lang="en-US" sz="3600" kern="0" baseline="30000" dirty="0" smtClean="0">
                <a:solidFill>
                  <a:srgbClr val="000000"/>
                </a:solidFill>
                <a:latin typeface="Arial" pitchFamily="34" charset="0"/>
              </a:rPr>
              <a:t>115</a:t>
            </a:r>
            <a:r>
              <a:rPr lang="en-US" sz="3600" kern="0" dirty="0" smtClean="0">
                <a:solidFill>
                  <a:srgbClr val="000000"/>
                </a:solidFill>
                <a:latin typeface="Arial" pitchFamily="34" charset="0"/>
              </a:rPr>
              <a:t>In</a:t>
            </a:r>
            <a:r>
              <a:rPr lang="en-US" sz="3600" kern="0" baseline="30000" dirty="0" smtClean="0">
                <a:solidFill>
                  <a:srgbClr val="000000"/>
                </a:solidFill>
                <a:latin typeface="Arial" pitchFamily="34" charset="0"/>
              </a:rPr>
              <a:t>+</a:t>
            </a:r>
            <a:endParaRPr lang="en-US" sz="3600" kern="0" dirty="0" smtClean="0">
              <a:solidFill>
                <a:srgbClr val="000000"/>
              </a:solidFill>
              <a:latin typeface="Arial" pitchFamily="34" charset="0"/>
            </a:endParaRPr>
          </a:p>
          <a:p>
            <a:pPr fontAlgn="auto">
              <a:spcBef>
                <a:spcPts val="0"/>
              </a:spcBef>
              <a:spcAft>
                <a:spcPts val="0"/>
              </a:spcAft>
              <a:defRPr/>
            </a:pPr>
            <a:r>
              <a:rPr lang="en-US" sz="3600" kern="0" dirty="0">
                <a:solidFill>
                  <a:srgbClr val="000000"/>
                </a:solidFill>
              </a:rPr>
              <a:t>r</a:t>
            </a:r>
            <a:r>
              <a:rPr lang="en-US" sz="3600" kern="0" dirty="0" smtClean="0">
                <a:solidFill>
                  <a:srgbClr val="000000"/>
                </a:solidFill>
              </a:rPr>
              <a:t>eview:</a:t>
            </a:r>
            <a:r>
              <a:rPr lang="en-US" sz="2600" kern="0" dirty="0" smtClean="0">
                <a:solidFill>
                  <a:srgbClr val="000000"/>
                </a:solidFill>
                <a:latin typeface="Arial" pitchFamily="34" charset="0"/>
              </a:rPr>
              <a:t> P. Gill, Phil. Trans. R. Soc. A </a:t>
            </a:r>
            <a:r>
              <a:rPr lang="en-US" sz="2600" b="1" kern="0" dirty="0" smtClean="0">
                <a:solidFill>
                  <a:srgbClr val="000000"/>
                </a:solidFill>
                <a:latin typeface="Arial" pitchFamily="34" charset="0"/>
              </a:rPr>
              <a:t>369</a:t>
            </a:r>
            <a:r>
              <a:rPr lang="en-US" sz="2600" kern="0" dirty="0" smtClean="0">
                <a:solidFill>
                  <a:srgbClr val="000000"/>
                </a:solidFill>
                <a:latin typeface="Arial" pitchFamily="34" charset="0"/>
              </a:rPr>
              <a:t>, 4109 (2011)</a:t>
            </a:r>
          </a:p>
        </p:txBody>
      </p:sp>
      <p:sp>
        <p:nvSpPr>
          <p:cNvPr id="41" name="TextBox 40"/>
          <p:cNvSpPr txBox="1"/>
          <p:nvPr/>
        </p:nvSpPr>
        <p:spPr>
          <a:xfrm>
            <a:off x="6763921" y="4929196"/>
            <a:ext cx="1980029" cy="126188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30000" noProof="0" dirty="0" smtClean="0">
                <a:ln>
                  <a:noFill/>
                </a:ln>
                <a:solidFill>
                  <a:srgbClr val="3333CC"/>
                </a:solidFill>
                <a:effectLst/>
                <a:uLnTx/>
                <a:uFillTx/>
                <a:latin typeface="Arial" pitchFamily="34" charset="0"/>
              </a:rPr>
              <a:t>229</a:t>
            </a:r>
            <a:r>
              <a:rPr kumimoji="0" lang="en-US" sz="3600" b="0" i="0" u="none" strike="noStrike" kern="0" cap="none" spc="0" normalizeH="0" baseline="0" noProof="0" dirty="0" smtClean="0">
                <a:ln>
                  <a:noFill/>
                </a:ln>
                <a:solidFill>
                  <a:srgbClr val="3333CC"/>
                </a:solidFill>
                <a:effectLst/>
                <a:uLnTx/>
                <a:uFillTx/>
                <a:latin typeface="Arial" pitchFamily="34" charset="0"/>
              </a:rPr>
              <a:t>Th</a:t>
            </a:r>
            <a:r>
              <a:rPr kumimoji="0" lang="en-US" sz="3600" b="0" i="0" u="none" strike="noStrike" kern="0" cap="none" spc="0" normalizeH="0" baseline="30000" noProof="0" dirty="0" smtClean="0">
                <a:ln>
                  <a:noFill/>
                </a:ln>
                <a:solidFill>
                  <a:srgbClr val="3333CC"/>
                </a:solidFill>
                <a:effectLst/>
                <a:uLnTx/>
                <a:uFillTx/>
                <a:latin typeface="Arial" pitchFamily="34" charset="0"/>
              </a:rPr>
              <a:t>3+</a:t>
            </a:r>
            <a:endParaRPr kumimoji="0" lang="en-US" sz="3600" b="0" i="0" u="none" strike="noStrike" kern="0" cap="none" spc="0" normalizeH="0" baseline="0" noProof="0" dirty="0" smtClean="0">
              <a:ln>
                <a:noFill/>
              </a:ln>
              <a:solidFill>
                <a:srgbClr val="3333CC"/>
              </a:solidFill>
              <a:effectLst/>
              <a:uLnTx/>
              <a:uFillTx/>
              <a:latin typeface="Arial"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3333CC"/>
                </a:solidFill>
                <a:effectLst/>
                <a:uLnTx/>
                <a:uFillTx/>
                <a:latin typeface="Arial" pitchFamily="34" charset="0"/>
              </a:rPr>
              <a:t>(PTB, UCLA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3333CC"/>
                </a:solidFill>
                <a:effectLst/>
                <a:uLnTx/>
                <a:uFillTx/>
                <a:latin typeface="Arial" pitchFamily="34" charset="0"/>
              </a:rPr>
              <a:t>Kuzmich</a:t>
            </a:r>
            <a:r>
              <a:rPr kumimoji="0" lang="en-US" sz="1800" b="0" i="0" u="none" strike="noStrike" kern="0" cap="none" spc="0" normalizeH="0" baseline="0" noProof="0" dirty="0" smtClean="0">
                <a:ln>
                  <a:noFill/>
                </a:ln>
                <a:solidFill>
                  <a:srgbClr val="3333CC"/>
                </a:solidFill>
                <a:effectLst/>
                <a:uLnTx/>
                <a:uFillTx/>
                <a:latin typeface="Arial" pitchFamily="34" charset="0"/>
              </a:rPr>
              <a:t> group)</a:t>
            </a:r>
            <a:endParaRPr kumimoji="0" lang="en-US" sz="1800" b="0" i="0" u="none" strike="noStrike" kern="0" cap="none" spc="0" normalizeH="0" baseline="0" noProof="0" dirty="0" smtClean="0">
              <a:ln>
                <a:noFill/>
              </a:ln>
              <a:solidFill>
                <a:srgbClr val="3333CC"/>
              </a:solidFill>
              <a:effectLst/>
              <a:uLnTx/>
              <a:uFillTx/>
            </a:endParaRPr>
          </a:p>
        </p:txBody>
      </p:sp>
    </p:spTree>
    <p:extLst>
      <p:ext uri="{BB962C8B-B14F-4D97-AF65-F5344CB8AC3E}">
        <p14:creationId xmlns:p14="http://schemas.microsoft.com/office/powerpoint/2010/main" val="142404804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usepackage{color}&#10;\begin{document}&#10;\[&#10;%\color[rgb]{1,1,1}&#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SRC" val="\color{talkColor}{$|1\rangle|0\rangle$}"/>
</p:tagLst>
</file>

<file path=ppt/tags/tag11.xml><?xml version="1.0" encoding="utf-8"?>
<p:tagLst xmlns:a="http://schemas.openxmlformats.org/drawingml/2006/main" xmlns:r="http://schemas.openxmlformats.org/officeDocument/2006/relationships" xmlns:p="http://schemas.openxmlformats.org/presentationml/2006/main">
  <p:tag name="SRC" val="\color{talkColor}{$|1\rangle|1\rangle$}"/>
</p:tagLst>
</file>

<file path=ppt/tags/tag12.xml><?xml version="1.0" encoding="utf-8"?>
<p:tagLst xmlns:a="http://schemas.openxmlformats.org/drawingml/2006/main" xmlns:r="http://schemas.openxmlformats.org/officeDocument/2006/relationships" xmlns:p="http://schemas.openxmlformats.org/presentationml/2006/main">
  <p:tag name="SRC" val="\color{talkColor}{$|0\rangle|0\rangle$}"/>
</p:tagLst>
</file>

<file path=ppt/tags/tag13.xml><?xml version="1.0" encoding="utf-8"?>
<p:tagLst xmlns:a="http://schemas.openxmlformats.org/drawingml/2006/main" xmlns:r="http://schemas.openxmlformats.org/officeDocument/2006/relationships" xmlns:p="http://schemas.openxmlformats.org/presentationml/2006/main">
  <p:tag name="SRC" val="\color{talkColor}{$|0\rangle|1\rangle$}"/>
</p:tagLst>
</file>

<file path=ppt/tags/tag14.xml><?xml version="1.0" encoding="utf-8"?>
<p:tagLst xmlns:a="http://schemas.openxmlformats.org/drawingml/2006/main" xmlns:r="http://schemas.openxmlformats.org/officeDocument/2006/relationships" xmlns:p="http://schemas.openxmlformats.org/presentationml/2006/main">
  <p:tag name="SRC" val="\color{talkColor}{$|1\rangle|0\rangle$}"/>
</p:tagLst>
</file>

<file path=ppt/tags/tag15.xml><?xml version="1.0" encoding="utf-8"?>
<p:tagLst xmlns:a="http://schemas.openxmlformats.org/drawingml/2006/main" xmlns:r="http://schemas.openxmlformats.org/officeDocument/2006/relationships" xmlns:p="http://schemas.openxmlformats.org/presentationml/2006/main">
  <p:tag name="SRC" val="\color{talkColor}{$|1\rangle|1\rangle$}"/>
</p:tagLst>
</file>

<file path=ppt/tags/tag16.xml><?xml version="1.0" encoding="utf-8"?>
<p:tagLst xmlns:a="http://schemas.openxmlformats.org/drawingml/2006/main" xmlns:r="http://schemas.openxmlformats.org/officeDocument/2006/relationships" xmlns:p="http://schemas.openxmlformats.org/presentationml/2006/main">
  <p:tag name="SRC" val="\color{talkColor}{$|0\rangle|0\rangle$}"/>
</p:tagLst>
</file>

<file path=ppt/tags/tag17.xml><?xml version="1.0" encoding="utf-8"?>
<p:tagLst xmlns:a="http://schemas.openxmlformats.org/drawingml/2006/main" xmlns:r="http://schemas.openxmlformats.org/officeDocument/2006/relationships" xmlns:p="http://schemas.openxmlformats.org/presentationml/2006/main">
  <p:tag name="SRC" val="\color{talkColor}{$|0\rangle|1\rangle$}"/>
</p:tagLst>
</file>

<file path=ppt/tags/tag18.xml><?xml version="1.0" encoding="utf-8"?>
<p:tagLst xmlns:a="http://schemas.openxmlformats.org/drawingml/2006/main" xmlns:r="http://schemas.openxmlformats.org/officeDocument/2006/relationships" xmlns:p="http://schemas.openxmlformats.org/presentationml/2006/main">
  <p:tag name="SRC" val="\color{talkColor}{$|1\rangle|0\rangle$}"/>
</p:tagLst>
</file>

<file path=ppt/tags/tag19.xml><?xml version="1.0" encoding="utf-8"?>
<p:tagLst xmlns:a="http://schemas.openxmlformats.org/drawingml/2006/main" xmlns:r="http://schemas.openxmlformats.org/officeDocument/2006/relationships" xmlns:p="http://schemas.openxmlformats.org/presentationml/2006/main">
  <p:tag name="SRC" val="\color{talkColor}{$|1\rangle|1\rangle$}"/>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_{\mathrm{intitial}} = \alpha|0\rangle|\rm{m}=0\rangle&#10;+ \beta|0\rangle|\rm{m}=1\rangle &#10;\]\[&#10;+\ \gamma|1\rangle|\rm{m}=0\rangle + \delta|1\rangle|\rm{m}=1\rangle&#10;\]&#10;\end{document}&#10;"/>
  <p:tag name="FILENAME" val="TP_tmp"/>
  <p:tag name="FORMAT" val="png256"/>
  <p:tag name="RES" val="1200"/>
  <p:tag name="BLEND" val="0"/>
  <p:tag name="TRANSPARENT" val="1"/>
  <p:tag name="TBUG" val="0"/>
  <p:tag name="ALLOWFS" val="0"/>
  <p:tag name="ORIGWIDTH" val="159"/>
  <p:tag name="PICTUREFILESIZE" val="16990"/>
</p:tagLst>
</file>

<file path=ppt/tags/tag20.xml><?xml version="1.0" encoding="utf-8"?>
<p:tagLst xmlns:a="http://schemas.openxmlformats.org/drawingml/2006/main" xmlns:r="http://schemas.openxmlformats.org/officeDocument/2006/relationships" xmlns:p="http://schemas.openxmlformats.org/presentationml/2006/main">
  <p:tag name="SRC" val="\color{talkColor}{$|1\rangle|0\rangle$}"/>
</p:tagLst>
</file>

<file path=ppt/tags/tag21.xml><?xml version="1.0" encoding="utf-8"?>
<p:tagLst xmlns:a="http://schemas.openxmlformats.org/drawingml/2006/main" xmlns:r="http://schemas.openxmlformats.org/officeDocument/2006/relationships" xmlns:p="http://schemas.openxmlformats.org/presentationml/2006/main">
  <p:tag name="SRC" val="\color{talkColor}{$|0\rangle|0\rangle$}"/>
</p:tagLst>
</file>

<file path=ppt/tags/tag22.xml><?xml version="1.0" encoding="utf-8"?>
<p:tagLst xmlns:a="http://schemas.openxmlformats.org/drawingml/2006/main" xmlns:r="http://schemas.openxmlformats.org/officeDocument/2006/relationships" xmlns:p="http://schemas.openxmlformats.org/presentationml/2006/main">
  <p:tag name="SRC" val="\color{talkColor}{$|0\rangle|1\rangle$}"/>
</p:tagLst>
</file>

<file path=ppt/tags/tag23.xml><?xml version="1.0" encoding="utf-8"?>
<p:tagLst xmlns:a="http://schemas.openxmlformats.org/drawingml/2006/main" xmlns:r="http://schemas.openxmlformats.org/officeDocument/2006/relationships" xmlns:p="http://schemas.openxmlformats.org/presentationml/2006/main">
  <p:tag name="SRC" val="\color{talkColor}{$|1\rangle|0\rangle$}"/>
</p:tagLst>
</file>

<file path=ppt/tags/tag24.xml><?xml version="1.0" encoding="utf-8"?>
<p:tagLst xmlns:a="http://schemas.openxmlformats.org/drawingml/2006/main" xmlns:r="http://schemas.openxmlformats.org/officeDocument/2006/relationships" xmlns:p="http://schemas.openxmlformats.org/presentationml/2006/main">
  <p:tag name="SRC" val="\color{talkColor}{$|1\rangle|1\rangle$}"/>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10;\Delta E = E_2 - E_1&#10;%\color[rgb]{1,1,1}&#10;\]&#10;\end{document}&#10;"/>
  <p:tag name="FILENAME" val="TP_tmp"/>
  <p:tag name="FORMAT" val="bmp256"/>
  <p:tag name="RES" val="1200"/>
  <p:tag name="BLEND" val="0"/>
  <p:tag name="TRANSPARENT" val="1"/>
  <p:tag name="TBUG" val="0"/>
  <p:tag name="ALLOWFS" val="0"/>
  <p:tag name="ORIGWIDTH" val="65"/>
  <p:tag name="PICTUREFILESIZE" val="182106"/>
</p:tagLst>
</file>

<file path=ppt/tags/tag26.xml><?xml version="1.0" encoding="utf-8"?>
<p:tagLst xmlns:a="http://schemas.openxmlformats.org/drawingml/2006/main" xmlns:r="http://schemas.openxmlformats.org/officeDocument/2006/relationships" xmlns:p="http://schemas.openxmlformats.org/presentationml/2006/main">
  <p:tag name="SRC" val="\[\left( \begin{array}{cccc}&#10;1 &amp; 0 &amp; 0 &amp; 0 \\&#10;0 &amp; i  &amp; 0 &amp; 0 \\&#10;0 &amp; 0 &amp; i &amp; 0\\&#10;0&amp;0&amp;0&amp;1 \end{array} \right)\]&#10;"/>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10;%\color[rgb]{1,1,1}&#10;H_I \propto \sigma_z^1 \sigma_z^2&#10;\]&#10;\end{document}&#10;"/>
  <p:tag name="FILENAME" val="TP_tmp"/>
  <p:tag name="FORMAT" val="bmp256"/>
  <p:tag name="RES" val="1200"/>
  <p:tag name="BLEND" val="0"/>
  <p:tag name="TRANSPARENT" val="1"/>
  <p:tag name="TBUG" val="0"/>
  <p:tag name="ALLOWFS" val="0"/>
  <p:tag name="ORIGWIDTH" val="47"/>
  <p:tag name="PICTUREFILESIZE" val="171206"/>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wnarrow \downarrow \rangle \rightarrow&#10;\textstyle{\frac{1}{\sqrt{2}}}(|\downarrow \downarrow \rangle &#10;+ |\uparrow \uparrow \rangle)&#10;\]&#10;\end{document}&#10;"/>
  <p:tag name="FILENAME" val="TP_tmp"/>
  <p:tag name="FORMAT" val="bmp256"/>
  <p:tag name="RES" val="1200"/>
  <p:tag name="BLEND" val="0"/>
  <p:tag name="TRANSPARENT" val="1"/>
  <p:tag name="TBUG" val="0"/>
  <p:tag name="ALLOWFS" val="0"/>
  <p:tag name="ORIGWIDTH" val="105"/>
  <p:tag name="PICTUREFILESIZE" val="43907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wnarrow \downarrow \rangle \rightarrow&#10;\textstyle{\frac{1}{\sqrt{2}}}(|\downarrow \downarrow \rangle &#10;+ |\uparrow \uparrow \rangle)&#10;\]&#10;\end{document}&#10;"/>
  <p:tag name="FILENAME" val="TP_tmp"/>
  <p:tag name="FORMAT" val="bmp256"/>
  <p:tag name="RES" val="1200"/>
  <p:tag name="BLEND" val="0"/>
  <p:tag name="TRANSPARENT" val="1"/>
  <p:tag name="TBUG" val="0"/>
  <p:tag name="ALLOWFS" val="0"/>
  <p:tag name="ORIGWIDTH" val="105"/>
  <p:tag name="PICTUREFILESIZE" val="439078"/>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Psi_{\mathrm{intitial}} = \alpha|0\rangle|\rm{m}=0\rangle&#10;+ \beta|0\rangle|\rm{m}=1\rangle &#10;\]\[&#10;+\ \gamma|1\rangle|\rm{m}=0\rangle\quad\  \delta|1\rangle|\rm{m}=1\rangle&#10;\]&#10;\end{document}&#10;"/>
  <p:tag name="FILENAME" val="TP_tmp"/>
  <p:tag name="FORMAT" val="png256"/>
  <p:tag name="RES" val="1200"/>
  <p:tag name="BLEND" val="0"/>
  <p:tag name="TRANSPARENT" val="1"/>
  <p:tag name="TBUG" val="0"/>
  <p:tag name="ALLOWFS" val="0"/>
  <p:tag name="ORIGWIDTH" val="159"/>
  <p:tag name="PICTUREFILESIZE" val="16697"/>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ownarrow \downarrow \rangle \rightarrow&#10;\textstyle{\frac{1}{\sqrt{2}}}(|\downarrow \downarrow \rangle \rightarrow&#10;+ |\uparrow \uparrow \rangle)&#10;\]&#10;\end{document}&#10;"/>
  <p:tag name="FILENAME" val="TP_tmp"/>
  <p:tag name="FORMAT" val="bmp256"/>
  <p:tag name="RES" val="1200"/>
  <p:tag name="BLEND" val="0"/>
  <p:tag name="TRANSPARENT" val="1"/>
  <p:tag name="TBUG" val="0"/>
  <p:tag name="ALLOWFS" val="0"/>
  <p:tag name="ORIGWIDTH" val="117"/>
  <p:tag name="PICTUREFILESIZE" val="489078"/>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10;{\color[rgb]{0,0,1} |\uparrow \rangle_{Al}} \]&#10;\end{document}&#10;"/>
  <p:tag name="EXTERNALNAME" val="TP_tmp"/>
  <p:tag name="BLEND" val="0"/>
  <p:tag name="TRANSPARENT" val="1"/>
  <p:tag name="RESOLUTION" val="1200"/>
  <p:tag name="WORKAROUNDTRANSPARENCYBUG" val="0"/>
  <p:tag name="ALLOWFONTSUBSTITUTION" val="0"/>
  <p:tag name="BITMAPFORMAT" val="png256"/>
  <p:tag name="ORIGWIDTH" val="22"/>
  <p:tag name="PICTUREFILESIZE" val="2135"/>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10;{\color[rgb]{0,0,1} |\downarrow \rangle_{Al}} \]&#10;\end{document}&#10;"/>
  <p:tag name="EXTERNALNAME" val="TP_tmp"/>
  <p:tag name="BLEND" val="0"/>
  <p:tag name="TRANSPARENT" val="1"/>
  <p:tag name="RESOLUTION" val="1200"/>
  <p:tag name="WORKAROUNDTRANSPARENCYBUG" val="0"/>
  <p:tag name="ALLOWFONTSUBSTITUTION" val="0"/>
  <p:tag name="BITMAPFORMAT" val="png256"/>
  <p:tag name="ORIGWIDTH" val="22"/>
  <p:tag name="PICTUREFILESIZE" val="2151"/>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tau \simeq 20\ s \]&#10;\end{document}&#10;"/>
  <p:tag name="FILENAME" val="TP_tmp"/>
  <p:tag name="FORMAT" val="pngmono"/>
  <p:tag name="RES" val="1200"/>
  <p:tag name="BLEND" val="0"/>
  <p:tag name="TRANSPARENT" val="1"/>
  <p:tag name="TBUG" val="0"/>
  <p:tag name="ALLOWFS" val="0"/>
  <p:tag name="ORIGWIDTH" val="37"/>
  <p:tag name="PICTUREFILESIZE" val="1430"/>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10;{\color[rgb]{1,0,0} |\uparrow \rangle_{Mg}} \]&#10;\end{document}&#10;"/>
  <p:tag name="FILENAME" val="TP_tmp"/>
  <p:tag name="FORMAT" val="png256"/>
  <p:tag name="RES" val="1200"/>
  <p:tag name="BLEND" val="0"/>
  <p:tag name="TRANSPARENT" val="1"/>
  <p:tag name="TBUG" val="0"/>
  <p:tag name="ALLOWFS" val="0"/>
  <p:tag name="ORIGWIDTH" val="26"/>
  <p:tag name="PICTUREFILESIZE" val="2583"/>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color}&#10;\begin{document}&#10;\[&#10;{\color[rgb]{1,0,0} |\downarrow \rangle_{Mg}} \]&#10;\end{document}&#10;"/>
  <p:tag name="FILENAME" val="TP_tmp"/>
  <p:tag name="FORMAT" val="png256"/>
  <p:tag name="RES" val="1200"/>
  <p:tag name="BLEND" val="0"/>
  <p:tag name="TRANSPARENT" val="1"/>
  <p:tag name="TBUG" val="0"/>
  <p:tag name="ALLOWFS" val="0"/>
  <p:tag name="ORIGWIDTH" val="26"/>
  <p:tag name="PICTUREFILESIZE" val="2590"/>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tau \simeq 4\ ns \]&#10;\end{document}&#10;"/>
  <p:tag name="FILENAME" val="TP_tmp"/>
  <p:tag name="FORMAT" val="pngmono"/>
  <p:tag name="RES" val="1200"/>
  <p:tag name="BLEND" val="0"/>
  <p:tag name="TRANSPARENT" val="1"/>
  <p:tag name="TBUG" val="0"/>
  <p:tag name="ALLOWFS" val="0"/>
  <p:tag name="ORIGWIDTH" val="488"/>
  <p:tag name="PICTUREFILESIZE" val="1402"/>
</p:tagLst>
</file>

<file path=ppt/tags/tag4.xml><?xml version="1.0" encoding="utf-8"?>
<p:tagLst xmlns:a="http://schemas.openxmlformats.org/drawingml/2006/main" xmlns:r="http://schemas.openxmlformats.org/officeDocument/2006/relationships" xmlns:p="http://schemas.openxmlformats.org/presentationml/2006/main">
  <p:tag name="SRC" val="\color{talkColor}{$|0\rangle|0\rangle$}"/>
</p:tagLst>
</file>

<file path=ppt/tags/tag5.xml><?xml version="1.0" encoding="utf-8"?>
<p:tagLst xmlns:a="http://schemas.openxmlformats.org/drawingml/2006/main" xmlns:r="http://schemas.openxmlformats.org/officeDocument/2006/relationships" xmlns:p="http://schemas.openxmlformats.org/presentationml/2006/main">
  <p:tag name="SRC" val="\color{talkColor}{$|0\rangle|1\rangle$}"/>
</p:tagLst>
</file>

<file path=ppt/tags/tag6.xml><?xml version="1.0" encoding="utf-8"?>
<p:tagLst xmlns:a="http://schemas.openxmlformats.org/drawingml/2006/main" xmlns:r="http://schemas.openxmlformats.org/officeDocument/2006/relationships" xmlns:p="http://schemas.openxmlformats.org/presentationml/2006/main">
  <p:tag name="SRC" val="\color{talkColor}{$|1\rangle|0\rangle$}"/>
</p:tagLst>
</file>

<file path=ppt/tags/tag7.xml><?xml version="1.0" encoding="utf-8"?>
<p:tagLst xmlns:a="http://schemas.openxmlformats.org/drawingml/2006/main" xmlns:r="http://schemas.openxmlformats.org/officeDocument/2006/relationships" xmlns:p="http://schemas.openxmlformats.org/presentationml/2006/main">
  <p:tag name="SRC" val="\color{talkColor}{$|1\rangle|1\rangle$}"/>
</p:tagLst>
</file>

<file path=ppt/tags/tag8.xml><?xml version="1.0" encoding="utf-8"?>
<p:tagLst xmlns:a="http://schemas.openxmlformats.org/drawingml/2006/main" xmlns:r="http://schemas.openxmlformats.org/officeDocument/2006/relationships" xmlns:p="http://schemas.openxmlformats.org/presentationml/2006/main">
  <p:tag name="SRC" val="\color{talkColor}{$|0\rangle|0\rangle$}"/>
</p:tagLst>
</file>

<file path=ppt/tags/tag9.xml><?xml version="1.0" encoding="utf-8"?>
<p:tagLst xmlns:a="http://schemas.openxmlformats.org/drawingml/2006/main" xmlns:r="http://schemas.openxmlformats.org/officeDocument/2006/relationships" xmlns:p="http://schemas.openxmlformats.org/presentationml/2006/main">
  <p:tag name="SRC" val="\color{talkColor}{$|0\rangle|1\rangle$}"/>
</p:tagLst>
</file>

<file path=ppt/theme/theme1.xml><?xml version="1.0" encoding="utf-8"?>
<a:theme xmlns:a="http://schemas.openxmlformats.org/drawingml/2006/main" name="3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rgbClr val="000000"/>
          </a:solidFill>
        </a:ln>
      </a:spPr>
      <a:bodyPr wrap="none">
        <a:spAutoFit/>
      </a:bodyPr>
      <a:lstStyle>
        <a:defPPr>
          <a:defRPr sz="3200" dirty="0">
            <a:solidFill>
              <a:srgbClr val="000000"/>
            </a:solidFill>
            <a:latin typeface="Arial" pitchFamily="34" charset="0"/>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800" dirty="0"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25497</TotalTime>
  <Words>3221</Words>
  <Application>Microsoft Macintosh PowerPoint</Application>
  <PresentationFormat>On-screen Show (4:3)</PresentationFormat>
  <Paragraphs>597</Paragraphs>
  <Slides>38</Slides>
  <Notes>23</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38</vt:i4>
      </vt:variant>
    </vt:vector>
  </HeadingPairs>
  <TitlesOfParts>
    <vt:vector size="49" baseType="lpstr">
      <vt:lpstr>Bookman Old Style</vt:lpstr>
      <vt:lpstr>Tahoma</vt:lpstr>
      <vt:lpstr>Cambria Math</vt:lpstr>
      <vt:lpstr>Calibri</vt:lpstr>
      <vt:lpstr>3_Default Design</vt:lpstr>
      <vt:lpstr>16_Default Design</vt:lpstr>
      <vt:lpstr>24_Default Design</vt:lpstr>
      <vt:lpstr>4_Default Design</vt:lpstr>
      <vt:lpstr>Default Design</vt:lpstr>
      <vt:lpstr>5_Default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Wineland</dc:creator>
  <cp:lastModifiedBy>Runyao Duan</cp:lastModifiedBy>
  <cp:revision>664</cp:revision>
  <dcterms:created xsi:type="dcterms:W3CDTF">2006-03-11T19:14:28Z</dcterms:created>
  <dcterms:modified xsi:type="dcterms:W3CDTF">2015-02-10T21:12:24Z</dcterms:modified>
</cp:coreProperties>
</file>